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08" r:id="rId4"/>
    <p:sldMasterId id="2147483648" r:id="rId5"/>
  </p:sldMasterIdLst>
  <p:notesMasterIdLst>
    <p:notesMasterId r:id="rId81"/>
  </p:notesMasterIdLst>
  <p:handoutMasterIdLst>
    <p:handoutMasterId r:id="rId82"/>
  </p:handoutMasterIdLst>
  <p:sldIdLst>
    <p:sldId id="550" r:id="rId6"/>
    <p:sldId id="469" r:id="rId7"/>
    <p:sldId id="644" r:id="rId8"/>
    <p:sldId id="645" r:id="rId9"/>
    <p:sldId id="609" r:id="rId10"/>
    <p:sldId id="646" r:id="rId11"/>
    <p:sldId id="470" r:id="rId12"/>
    <p:sldId id="647" r:id="rId13"/>
    <p:sldId id="514" r:id="rId14"/>
    <p:sldId id="649" r:id="rId15"/>
    <p:sldId id="648" r:id="rId16"/>
    <p:sldId id="620" r:id="rId17"/>
    <p:sldId id="468" r:id="rId18"/>
    <p:sldId id="411" r:id="rId19"/>
    <p:sldId id="652" r:id="rId20"/>
    <p:sldId id="623" r:id="rId21"/>
    <p:sldId id="410" r:id="rId22"/>
    <p:sldId id="604" r:id="rId23"/>
    <p:sldId id="605" r:id="rId24"/>
    <p:sldId id="606" r:id="rId25"/>
    <p:sldId id="607" r:id="rId26"/>
    <p:sldId id="471" r:id="rId27"/>
    <p:sldId id="638" r:id="rId28"/>
    <p:sldId id="639" r:id="rId29"/>
    <p:sldId id="551" r:id="rId30"/>
    <p:sldId id="640" r:id="rId31"/>
    <p:sldId id="553" r:id="rId32"/>
    <p:sldId id="554" r:id="rId33"/>
    <p:sldId id="555" r:id="rId34"/>
    <p:sldId id="556" r:id="rId35"/>
    <p:sldId id="557" r:id="rId36"/>
    <p:sldId id="558" r:id="rId37"/>
    <p:sldId id="655" r:id="rId38"/>
    <p:sldId id="656" r:id="rId39"/>
    <p:sldId id="664" r:id="rId40"/>
    <p:sldId id="665" r:id="rId41"/>
    <p:sldId id="666" r:id="rId42"/>
    <p:sldId id="667" r:id="rId43"/>
    <p:sldId id="565" r:id="rId44"/>
    <p:sldId id="566" r:id="rId45"/>
    <p:sldId id="659" r:id="rId46"/>
    <p:sldId id="660" r:id="rId47"/>
    <p:sldId id="574" r:id="rId48"/>
    <p:sldId id="575" r:id="rId49"/>
    <p:sldId id="472" r:id="rId50"/>
    <p:sldId id="420" r:id="rId51"/>
    <p:sldId id="643" r:id="rId52"/>
    <p:sldId id="578" r:id="rId53"/>
    <p:sldId id="579" r:id="rId54"/>
    <p:sldId id="661" r:id="rId55"/>
    <p:sldId id="662" r:id="rId56"/>
    <p:sldId id="584" r:id="rId57"/>
    <p:sldId id="585" r:id="rId58"/>
    <p:sldId id="668" r:id="rId59"/>
    <p:sldId id="669" r:id="rId60"/>
    <p:sldId id="588" r:id="rId61"/>
    <p:sldId id="619" r:id="rId62"/>
    <p:sldId id="589" r:id="rId63"/>
    <p:sldId id="590" r:id="rId64"/>
    <p:sldId id="663" r:id="rId65"/>
    <p:sldId id="650" r:id="rId66"/>
    <p:sldId id="651" r:id="rId67"/>
    <p:sldId id="498" r:id="rId68"/>
    <p:sldId id="541" r:id="rId69"/>
    <p:sldId id="508" r:id="rId70"/>
    <p:sldId id="510" r:id="rId71"/>
    <p:sldId id="534" r:id="rId72"/>
    <p:sldId id="614" r:id="rId73"/>
    <p:sldId id="603" r:id="rId74"/>
    <p:sldId id="615" r:id="rId75"/>
    <p:sldId id="654" r:id="rId76"/>
    <p:sldId id="653" r:id="rId77"/>
    <p:sldId id="537" r:id="rId78"/>
    <p:sldId id="501" r:id="rId79"/>
    <p:sldId id="538" r:id="rId8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493C44B-F730-4F41-BF41-975DF01BDE41}">
          <p14:sldIdLst>
            <p14:sldId id="550"/>
            <p14:sldId id="469"/>
            <p14:sldId id="644"/>
            <p14:sldId id="645"/>
            <p14:sldId id="609"/>
            <p14:sldId id="646"/>
            <p14:sldId id="470"/>
            <p14:sldId id="647"/>
            <p14:sldId id="514"/>
            <p14:sldId id="649"/>
            <p14:sldId id="648"/>
            <p14:sldId id="620"/>
            <p14:sldId id="468"/>
            <p14:sldId id="411"/>
            <p14:sldId id="652"/>
            <p14:sldId id="623"/>
            <p14:sldId id="410"/>
            <p14:sldId id="604"/>
            <p14:sldId id="605"/>
            <p14:sldId id="606"/>
            <p14:sldId id="607"/>
            <p14:sldId id="471"/>
            <p14:sldId id="638"/>
            <p14:sldId id="639"/>
            <p14:sldId id="551"/>
            <p14:sldId id="640"/>
            <p14:sldId id="553"/>
            <p14:sldId id="554"/>
            <p14:sldId id="555"/>
            <p14:sldId id="556"/>
            <p14:sldId id="557"/>
            <p14:sldId id="558"/>
            <p14:sldId id="655"/>
            <p14:sldId id="656"/>
            <p14:sldId id="664"/>
            <p14:sldId id="665"/>
            <p14:sldId id="666"/>
            <p14:sldId id="667"/>
            <p14:sldId id="565"/>
            <p14:sldId id="566"/>
            <p14:sldId id="659"/>
            <p14:sldId id="660"/>
            <p14:sldId id="574"/>
            <p14:sldId id="575"/>
            <p14:sldId id="472"/>
            <p14:sldId id="420"/>
            <p14:sldId id="643"/>
            <p14:sldId id="578"/>
            <p14:sldId id="579"/>
            <p14:sldId id="661"/>
            <p14:sldId id="662"/>
            <p14:sldId id="584"/>
            <p14:sldId id="585"/>
            <p14:sldId id="668"/>
            <p14:sldId id="669"/>
            <p14:sldId id="588"/>
            <p14:sldId id="619"/>
            <p14:sldId id="589"/>
            <p14:sldId id="590"/>
            <p14:sldId id="663"/>
            <p14:sldId id="650"/>
            <p14:sldId id="651"/>
            <p14:sldId id="498"/>
            <p14:sldId id="541"/>
            <p14:sldId id="508"/>
            <p14:sldId id="510"/>
            <p14:sldId id="534"/>
            <p14:sldId id="614"/>
            <p14:sldId id="603"/>
            <p14:sldId id="615"/>
            <p14:sldId id="654"/>
            <p14:sldId id="653"/>
            <p14:sldId id="537"/>
            <p14:sldId id="501"/>
            <p14:sldId id="538"/>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orient="horz" pos="1488"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528490B-10F0-5012-493F-8C91520C92B1}" name="Dwayne Beebefranqui" initials="DB" userId="S::DBeebefranqui@forsmarshgroup.com::8b4bb9e3-6f19-4e8e-a6e3-63b839d6f58b" providerId="AD"/>
  <p188:author id="{9CE3744F-1C02-8E88-6FB6-5B6ED088E6CE}" name="Willie Cosner" initials="WC" userId="S::WCosner@forsmarsh.com::c59f3a56-3a41-49cc-b29e-c712a57bfcec" providerId="AD"/>
  <p188:author id="{F44F0DA6-D881-F8C4-7520-5C26E04C412C}" name="Willie Cosner" initials="WC" userId="Willie Cosner" providerId="None"/>
  <p188:author id="{1F6C6AB6-4F97-148C-DCA3-86D650CE7963}" name="Shawn Lyons" initials="SL" userId="S::slyons@forsmarshgroup.com::d5dc606a-857b-4570-a6db-e38332182297" providerId="AD"/>
  <p188:author id="{AADCC8C7-F819-EA40-3F8F-E2A5796701D4}" name="Anna Sheveland" initials="AS" userId="S::asheveland@forsmarshgroup.com::1a15c0c2-8b57-4d56-ac64-2be4d747f26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Guidance" initials="DB" lastIdx="2" clrIdx="6">
    <p:extLst>
      <p:ext uri="{19B8F6BF-5375-455C-9EA6-DF929625EA0E}">
        <p15:presenceInfo xmlns:p15="http://schemas.microsoft.com/office/powerpoint/2012/main" userId="Guidance" providerId="None"/>
      </p:ext>
    </p:extLst>
  </p:cmAuthor>
  <p:cmAuthor id="1" name="Moore, Abigail E CIV DMDC" initials="MAECD" lastIdx="69" clrIdx="0">
    <p:extLst>
      <p:ext uri="{19B8F6BF-5375-455C-9EA6-DF929625EA0E}">
        <p15:presenceInfo xmlns:p15="http://schemas.microsoft.com/office/powerpoint/2012/main" userId="S-1-5-21-790525478-492894223-839522115-133380" providerId="AD"/>
      </p:ext>
    </p:extLst>
  </p:cmAuthor>
  <p:cmAuthor id="2" name="Lawhead, Austin R CIV OPA" initials="LARCO" lastIdx="21" clrIdx="1">
    <p:extLst>
      <p:ext uri="{19B8F6BF-5375-455C-9EA6-DF929625EA0E}">
        <p15:presenceInfo xmlns:p15="http://schemas.microsoft.com/office/powerpoint/2012/main" userId="S-1-5-21-790525478-492894223-839522115-143859" providerId="AD"/>
      </p:ext>
    </p:extLst>
  </p:cmAuthor>
  <p:cmAuthor id="3" name="Anna Sheveland" initials="AS" lastIdx="20" clrIdx="2">
    <p:extLst>
      <p:ext uri="{19B8F6BF-5375-455C-9EA6-DF929625EA0E}">
        <p15:presenceInfo xmlns:p15="http://schemas.microsoft.com/office/powerpoint/2012/main" userId="S::asheveland@forsmarshgroup.com::1a15c0c2-8b57-4d56-ac64-2be4d747f264" providerId="AD"/>
      </p:ext>
    </p:extLst>
  </p:cmAuthor>
  <p:cmAuthor id="4" name="Dwayne Beebefranqui" initials="DB" lastIdx="48" clrIdx="3">
    <p:extLst>
      <p:ext uri="{19B8F6BF-5375-455C-9EA6-DF929625EA0E}">
        <p15:presenceInfo xmlns:p15="http://schemas.microsoft.com/office/powerpoint/2012/main" userId="S::DBeebefranqui@forsmarshgroup.com::8b4bb9e3-6f19-4e8e-a6e3-63b839d6f58b" providerId="AD"/>
      </p:ext>
    </p:extLst>
  </p:cmAuthor>
  <p:cmAuthor id="5" name="Willie Cosner" initials="WC" lastIdx="5" clrIdx="4">
    <p:extLst>
      <p:ext uri="{19B8F6BF-5375-455C-9EA6-DF929625EA0E}">
        <p15:presenceInfo xmlns:p15="http://schemas.microsoft.com/office/powerpoint/2012/main" userId="S::WCosner@forsmarshgroup.com::c59f3a56-3a41-49cc-b29e-c712a57bfcec" providerId="AD"/>
      </p:ext>
    </p:extLst>
  </p:cmAuthor>
  <p:cmAuthor id="6" name="AUSTIN LAWHEAD" initials="AL" lastIdx="1" clrIdx="5">
    <p:extLst>
      <p:ext uri="{19B8F6BF-5375-455C-9EA6-DF929625EA0E}">
        <p15:presenceInfo xmlns:p15="http://schemas.microsoft.com/office/powerpoint/2012/main" userId="AUSTIN LAWHEA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2554"/>
    <a:srgbClr val="333333"/>
    <a:srgbClr val="000104"/>
    <a:srgbClr val="D2252D"/>
    <a:srgbClr val="728FB4"/>
    <a:srgbClr val="FFFFFF"/>
    <a:srgbClr val="D20000"/>
    <a:srgbClr val="EBEFF5"/>
    <a:srgbClr val="AEBFD4"/>
    <a:srgbClr val="355E9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635" autoAdjust="0"/>
    <p:restoredTop sz="62314" autoAdjust="0"/>
  </p:normalViewPr>
  <p:slideViewPr>
    <p:cSldViewPr snapToGrid="0">
      <p:cViewPr varScale="1">
        <p:scale>
          <a:sx n="73" d="100"/>
          <a:sy n="73" d="100"/>
        </p:scale>
        <p:origin x="2514" y="60"/>
      </p:cViewPr>
      <p:guideLst>
        <p:guide orient="horz" pos="2160"/>
        <p:guide pos="3840"/>
        <p:guide orient="horz" pos="1488"/>
      </p:guideLst>
    </p:cSldViewPr>
  </p:slideViewPr>
  <p:notesTextViewPr>
    <p:cViewPr>
      <p:scale>
        <a:sx n="1" d="1"/>
        <a:sy n="1" d="1"/>
      </p:scale>
      <p:origin x="0" y="0"/>
    </p:cViewPr>
  </p:notesTextViewPr>
  <p:notesViewPr>
    <p:cSldViewPr snapToGrid="0">
      <p:cViewPr varScale="1">
        <p:scale>
          <a:sx n="89" d="100"/>
          <a:sy n="89" d="100"/>
        </p:scale>
        <p:origin x="3798" y="78"/>
      </p:cViewPr>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presProps" Target="presProps.xml"/><Relationship Id="rId89" Type="http://schemas.microsoft.com/office/2018/10/relationships/authors" Target="authors.xml"/><Relationship Id="rId16" Type="http://schemas.openxmlformats.org/officeDocument/2006/relationships/slide" Target="slides/slide11.xml"/><Relationship Id="rId11" Type="http://schemas.openxmlformats.org/officeDocument/2006/relationships/slide" Target="slides/slide6.xml"/><Relationship Id="rId32" Type="http://schemas.openxmlformats.org/officeDocument/2006/relationships/slide" Target="slides/slide27.xml"/><Relationship Id="rId37" Type="http://schemas.openxmlformats.org/officeDocument/2006/relationships/slide" Target="slides/slide32.xml"/><Relationship Id="rId53" Type="http://schemas.openxmlformats.org/officeDocument/2006/relationships/slide" Target="slides/slide48.xml"/><Relationship Id="rId58" Type="http://schemas.openxmlformats.org/officeDocument/2006/relationships/slide" Target="slides/slide53.xml"/><Relationship Id="rId74" Type="http://schemas.openxmlformats.org/officeDocument/2006/relationships/slide" Target="slides/slide69.xml"/><Relationship Id="rId79" Type="http://schemas.openxmlformats.org/officeDocument/2006/relationships/slide" Target="slides/slide74.xml"/><Relationship Id="rId5" Type="http://schemas.openxmlformats.org/officeDocument/2006/relationships/slideMaster" Target="slideMasters/slideMaster2.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commentAuthors" Target="commentAuthors.xml"/><Relationship Id="rId88"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notesMaster" Target="notesMasters/notesMaster1.xml"/><Relationship Id="rId86"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7" Type="http://schemas.openxmlformats.org/officeDocument/2006/relationships/slide" Target="slides/slide2.xml"/><Relationship Id="rId71" Type="http://schemas.openxmlformats.org/officeDocument/2006/relationships/slide" Target="slides/slide66.xml"/><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tableStyles" Target="tableStyles.xml"/><Relationship Id="rId61" Type="http://schemas.openxmlformats.org/officeDocument/2006/relationships/slide" Target="slides/slide56.xml"/><Relationship Id="rId82" Type="http://schemas.openxmlformats.org/officeDocument/2006/relationships/handoutMaster" Target="handoutMasters/handoutMaster1.xml"/><Relationship Id="rId19" Type="http://schemas.openxmlformats.org/officeDocument/2006/relationships/slide" Target="slides/slide1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lie Cosner" userId="c59f3a56-3a41-49cc-b29e-c712a57bfcec" providerId="ADAL" clId="{0859DAE6-4219-4646-8564-A0C06004ED73}"/>
    <pc:docChg chg="modSld modMainMaster">
      <pc:chgData name="Willie Cosner" userId="c59f3a56-3a41-49cc-b29e-c712a57bfcec" providerId="ADAL" clId="{0859DAE6-4219-4646-8564-A0C06004ED73}" dt="2026-08-17T14:22:49.238" v="11" actId="20577"/>
      <pc:docMkLst>
        <pc:docMk/>
      </pc:docMkLst>
      <pc:sldChg chg="modSp mod">
        <pc:chgData name="Willie Cosner" userId="c59f3a56-3a41-49cc-b29e-c712a57bfcec" providerId="ADAL" clId="{0859DAE6-4219-4646-8564-A0C06004ED73}" dt="2026-08-17T14:12:30.264" v="0" actId="20577"/>
        <pc:sldMkLst>
          <pc:docMk/>
          <pc:sldMk cId="2708453890" sldId="623"/>
        </pc:sldMkLst>
        <pc:spChg chg="mod">
          <ac:chgData name="Willie Cosner" userId="c59f3a56-3a41-49cc-b29e-c712a57bfcec" providerId="ADAL" clId="{0859DAE6-4219-4646-8564-A0C06004ED73}" dt="2026-08-17T14:12:30.264" v="0" actId="20577"/>
          <ac:spMkLst>
            <pc:docMk/>
            <pc:sldMk cId="2708453890" sldId="623"/>
            <ac:spMk id="4" creationId="{F998D21A-EB42-2D86-A597-14E018A1F261}"/>
          </ac:spMkLst>
        </pc:spChg>
      </pc:sldChg>
      <pc:sldChg chg="modNotesTx">
        <pc:chgData name="Willie Cosner" userId="c59f3a56-3a41-49cc-b29e-c712a57bfcec" providerId="ADAL" clId="{0859DAE6-4219-4646-8564-A0C06004ED73}" dt="2026-08-17T14:22:49.238" v="11" actId="20577"/>
        <pc:sldMkLst>
          <pc:docMk/>
          <pc:sldMk cId="1939770149" sldId="668"/>
        </pc:sldMkLst>
      </pc:sldChg>
      <pc:sldMasterChg chg="modSldLayout">
        <pc:chgData name="Willie Cosner" userId="c59f3a56-3a41-49cc-b29e-c712a57bfcec" providerId="ADAL" clId="{0859DAE6-4219-4646-8564-A0C06004ED73}" dt="2026-08-17T14:14:57.777" v="10" actId="14100"/>
        <pc:sldMasterMkLst>
          <pc:docMk/>
          <pc:sldMasterMk cId="2591939095" sldId="2147483648"/>
        </pc:sldMasterMkLst>
        <pc:sldLayoutChg chg="modSp mod">
          <pc:chgData name="Willie Cosner" userId="c59f3a56-3a41-49cc-b29e-c712a57bfcec" providerId="ADAL" clId="{0859DAE6-4219-4646-8564-A0C06004ED73}" dt="2026-08-17T14:13:15.002" v="1" actId="14100"/>
          <pc:sldLayoutMkLst>
            <pc:docMk/>
            <pc:sldMasterMk cId="2591939095" sldId="2147483648"/>
            <pc:sldLayoutMk cId="3444166019" sldId="2147483915"/>
          </pc:sldLayoutMkLst>
          <pc:spChg chg="mod">
            <ac:chgData name="Willie Cosner" userId="c59f3a56-3a41-49cc-b29e-c712a57bfcec" providerId="ADAL" clId="{0859DAE6-4219-4646-8564-A0C06004ED73}" dt="2026-08-17T14:13:15.002" v="1" actId="14100"/>
            <ac:spMkLst>
              <pc:docMk/>
              <pc:sldMasterMk cId="2591939095" sldId="2147483648"/>
              <pc:sldLayoutMk cId="3444166019" sldId="2147483915"/>
              <ac:spMk id="7" creationId="{587A961A-8461-DFDA-8BC9-943E7E71BF3C}"/>
            </ac:spMkLst>
          </pc:spChg>
        </pc:sldLayoutChg>
        <pc:sldLayoutChg chg="modSp mod">
          <pc:chgData name="Willie Cosner" userId="c59f3a56-3a41-49cc-b29e-c712a57bfcec" providerId="ADAL" clId="{0859DAE6-4219-4646-8564-A0C06004ED73}" dt="2026-08-17T14:13:23.377" v="2" actId="14100"/>
          <pc:sldLayoutMkLst>
            <pc:docMk/>
            <pc:sldMasterMk cId="2591939095" sldId="2147483648"/>
            <pc:sldLayoutMk cId="2105582699" sldId="2147483917"/>
          </pc:sldLayoutMkLst>
          <pc:spChg chg="mod">
            <ac:chgData name="Willie Cosner" userId="c59f3a56-3a41-49cc-b29e-c712a57bfcec" providerId="ADAL" clId="{0859DAE6-4219-4646-8564-A0C06004ED73}" dt="2026-08-17T14:13:23.377" v="2" actId="14100"/>
            <ac:spMkLst>
              <pc:docMk/>
              <pc:sldMasterMk cId="2591939095" sldId="2147483648"/>
              <pc:sldLayoutMk cId="2105582699" sldId="2147483917"/>
              <ac:spMk id="10" creationId="{0D477B16-3EE5-1EE1-F899-DD434177C83E}"/>
            </ac:spMkLst>
          </pc:spChg>
        </pc:sldLayoutChg>
        <pc:sldLayoutChg chg="modSp mod">
          <pc:chgData name="Willie Cosner" userId="c59f3a56-3a41-49cc-b29e-c712a57bfcec" providerId="ADAL" clId="{0859DAE6-4219-4646-8564-A0C06004ED73}" dt="2026-08-17T14:13:36.878" v="4" actId="14100"/>
          <pc:sldLayoutMkLst>
            <pc:docMk/>
            <pc:sldMasterMk cId="2591939095" sldId="2147483648"/>
            <pc:sldLayoutMk cId="1790140670" sldId="2147483919"/>
          </pc:sldLayoutMkLst>
          <pc:spChg chg="mod">
            <ac:chgData name="Willie Cosner" userId="c59f3a56-3a41-49cc-b29e-c712a57bfcec" providerId="ADAL" clId="{0859DAE6-4219-4646-8564-A0C06004ED73}" dt="2026-08-17T14:13:36.878" v="4" actId="14100"/>
            <ac:spMkLst>
              <pc:docMk/>
              <pc:sldMasterMk cId="2591939095" sldId="2147483648"/>
              <pc:sldLayoutMk cId="1790140670" sldId="2147483919"/>
              <ac:spMk id="9" creationId="{43463BC9-1BBF-018E-C051-118FB5B6C3B7}"/>
            </ac:spMkLst>
          </pc:spChg>
        </pc:sldLayoutChg>
        <pc:sldLayoutChg chg="modSp mod">
          <pc:chgData name="Willie Cosner" userId="c59f3a56-3a41-49cc-b29e-c712a57bfcec" providerId="ADAL" clId="{0859DAE6-4219-4646-8564-A0C06004ED73}" dt="2026-08-17T14:13:46.662" v="5" actId="14100"/>
          <pc:sldLayoutMkLst>
            <pc:docMk/>
            <pc:sldMasterMk cId="2591939095" sldId="2147483648"/>
            <pc:sldLayoutMk cId="3802770455" sldId="2147483923"/>
          </pc:sldLayoutMkLst>
          <pc:spChg chg="mod">
            <ac:chgData name="Willie Cosner" userId="c59f3a56-3a41-49cc-b29e-c712a57bfcec" providerId="ADAL" clId="{0859DAE6-4219-4646-8564-A0C06004ED73}" dt="2026-08-17T14:13:46.662" v="5" actId="14100"/>
            <ac:spMkLst>
              <pc:docMk/>
              <pc:sldMasterMk cId="2591939095" sldId="2147483648"/>
              <pc:sldLayoutMk cId="3802770455" sldId="2147483923"/>
              <ac:spMk id="14" creationId="{5FD033AF-6730-577E-8278-5D59A13CBC12}"/>
            </ac:spMkLst>
          </pc:spChg>
        </pc:sldLayoutChg>
        <pc:sldLayoutChg chg="modSp mod">
          <pc:chgData name="Willie Cosner" userId="c59f3a56-3a41-49cc-b29e-c712a57bfcec" providerId="ADAL" clId="{0859DAE6-4219-4646-8564-A0C06004ED73}" dt="2026-08-17T14:13:53.678" v="6" actId="14100"/>
          <pc:sldLayoutMkLst>
            <pc:docMk/>
            <pc:sldMasterMk cId="2591939095" sldId="2147483648"/>
            <pc:sldLayoutMk cId="1610931060" sldId="2147483925"/>
          </pc:sldLayoutMkLst>
          <pc:spChg chg="mod">
            <ac:chgData name="Willie Cosner" userId="c59f3a56-3a41-49cc-b29e-c712a57bfcec" providerId="ADAL" clId="{0859DAE6-4219-4646-8564-A0C06004ED73}" dt="2026-08-17T14:13:53.678" v="6" actId="14100"/>
            <ac:spMkLst>
              <pc:docMk/>
              <pc:sldMasterMk cId="2591939095" sldId="2147483648"/>
              <pc:sldLayoutMk cId="1610931060" sldId="2147483925"/>
              <ac:spMk id="9" creationId="{285318DB-E6F4-9B31-98AA-BDAD9B7EC5AD}"/>
            </ac:spMkLst>
          </pc:spChg>
        </pc:sldLayoutChg>
        <pc:sldLayoutChg chg="modSp mod">
          <pc:chgData name="Willie Cosner" userId="c59f3a56-3a41-49cc-b29e-c712a57bfcec" providerId="ADAL" clId="{0859DAE6-4219-4646-8564-A0C06004ED73}" dt="2026-08-17T14:14:13.687" v="8" actId="14100"/>
          <pc:sldLayoutMkLst>
            <pc:docMk/>
            <pc:sldMasterMk cId="2591939095" sldId="2147483648"/>
            <pc:sldLayoutMk cId="1775553554" sldId="2147483927"/>
          </pc:sldLayoutMkLst>
          <pc:spChg chg="mod">
            <ac:chgData name="Willie Cosner" userId="c59f3a56-3a41-49cc-b29e-c712a57bfcec" providerId="ADAL" clId="{0859DAE6-4219-4646-8564-A0C06004ED73}" dt="2026-08-17T14:14:13.687" v="8" actId="14100"/>
            <ac:spMkLst>
              <pc:docMk/>
              <pc:sldMasterMk cId="2591939095" sldId="2147483648"/>
              <pc:sldLayoutMk cId="1775553554" sldId="2147483927"/>
              <ac:spMk id="10" creationId="{872A424B-ADC9-DED8-EA15-2C3C173764D5}"/>
            </ac:spMkLst>
          </pc:spChg>
        </pc:sldLayoutChg>
        <pc:sldLayoutChg chg="modSp mod">
          <pc:chgData name="Willie Cosner" userId="c59f3a56-3a41-49cc-b29e-c712a57bfcec" providerId="ADAL" clId="{0859DAE6-4219-4646-8564-A0C06004ED73}" dt="2026-08-17T14:14:57.777" v="10" actId="14100"/>
          <pc:sldLayoutMkLst>
            <pc:docMk/>
            <pc:sldMasterMk cId="2591939095" sldId="2147483648"/>
            <pc:sldLayoutMk cId="4044039949" sldId="2147483943"/>
          </pc:sldLayoutMkLst>
          <pc:spChg chg="mod">
            <ac:chgData name="Willie Cosner" userId="c59f3a56-3a41-49cc-b29e-c712a57bfcec" providerId="ADAL" clId="{0859DAE6-4219-4646-8564-A0C06004ED73}" dt="2026-08-17T14:14:57.777" v="10" actId="14100"/>
            <ac:spMkLst>
              <pc:docMk/>
              <pc:sldMasterMk cId="2591939095" sldId="2147483648"/>
              <pc:sldLayoutMk cId="4044039949" sldId="2147483943"/>
              <ac:spMk id="13" creationId="{850141A5-3CFE-38B9-2896-E8F51B80D810}"/>
            </ac:spMkLst>
          </pc:spChg>
        </pc:sldLayoutChg>
        <pc:sldLayoutChg chg="modSp mod">
          <pc:chgData name="Willie Cosner" userId="c59f3a56-3a41-49cc-b29e-c712a57bfcec" providerId="ADAL" clId="{0859DAE6-4219-4646-8564-A0C06004ED73}" dt="2026-08-17T14:14:04.996" v="7" actId="14100"/>
          <pc:sldLayoutMkLst>
            <pc:docMk/>
            <pc:sldMasterMk cId="2591939095" sldId="2147483648"/>
            <pc:sldLayoutMk cId="185562578" sldId="2147484000"/>
          </pc:sldLayoutMkLst>
          <pc:spChg chg="mod">
            <ac:chgData name="Willie Cosner" userId="c59f3a56-3a41-49cc-b29e-c712a57bfcec" providerId="ADAL" clId="{0859DAE6-4219-4646-8564-A0C06004ED73}" dt="2026-08-17T14:14:04.996" v="7" actId="14100"/>
            <ac:spMkLst>
              <pc:docMk/>
              <pc:sldMasterMk cId="2591939095" sldId="2147483648"/>
              <pc:sldLayoutMk cId="185562578" sldId="2147484000"/>
              <ac:spMk id="9" creationId="{A1FFDA7F-3210-E89A-07AC-74A39E32749E}"/>
            </ac:spMkLst>
          </pc:spChg>
        </pc:sldLayoutChg>
        <pc:sldLayoutChg chg="modSp mod">
          <pc:chgData name="Willie Cosner" userId="c59f3a56-3a41-49cc-b29e-c712a57bfcec" providerId="ADAL" clId="{0859DAE6-4219-4646-8564-A0C06004ED73}" dt="2026-08-17T14:14:44.374" v="9" actId="14100"/>
          <pc:sldLayoutMkLst>
            <pc:docMk/>
            <pc:sldMasterMk cId="2591939095" sldId="2147483648"/>
            <pc:sldLayoutMk cId="1472722143" sldId="2147484002"/>
          </pc:sldLayoutMkLst>
          <pc:spChg chg="mod">
            <ac:chgData name="Willie Cosner" userId="c59f3a56-3a41-49cc-b29e-c712a57bfcec" providerId="ADAL" clId="{0859DAE6-4219-4646-8564-A0C06004ED73}" dt="2026-08-17T14:14:44.374" v="9" actId="14100"/>
            <ac:spMkLst>
              <pc:docMk/>
              <pc:sldMasterMk cId="2591939095" sldId="2147483648"/>
              <pc:sldLayoutMk cId="1472722143" sldId="2147484002"/>
              <ac:spMk id="11" creationId="{AD0593EA-032D-33E1-F33A-233BF375C958}"/>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24868403-1D92-1AE0-F0B0-22CCF3E3663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1AC3C6B-F03B-3F3D-459F-53A5DC77CBE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EFBD5AC-91E1-46D3-B20D-D0D8F4C90478}" type="datetimeFigureOut">
              <a:rPr lang="en-US" smtClean="0"/>
              <a:t>8/17/2026</a:t>
            </a:fld>
            <a:endParaRPr lang="en-US"/>
          </a:p>
        </p:txBody>
      </p:sp>
      <p:sp>
        <p:nvSpPr>
          <p:cNvPr id="4" name="Footer Placeholder 3">
            <a:extLst>
              <a:ext uri="{FF2B5EF4-FFF2-40B4-BE49-F238E27FC236}">
                <a16:creationId xmlns:a16="http://schemas.microsoft.com/office/drawing/2014/main" id="{FA7060B3-C1B0-77E0-74BD-0FC323B8005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443E69D1-46E5-E00D-1B2A-49703109F80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06F8057-2158-46CB-9F9F-248B9F442461}" type="slidenum">
              <a:rPr lang="en-US" smtClean="0"/>
              <a:t>‹#›</a:t>
            </a:fld>
            <a:endParaRPr lang="en-US"/>
          </a:p>
        </p:txBody>
      </p:sp>
    </p:spTree>
    <p:extLst>
      <p:ext uri="{BB962C8B-B14F-4D97-AF65-F5344CB8AC3E}">
        <p14:creationId xmlns:p14="http://schemas.microsoft.com/office/powerpoint/2010/main" val="39040942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C736D3-58D7-4145-A032-C478211526FF}" type="datetimeFigureOut">
              <a:rPr lang="en-US" smtClean="0"/>
              <a:t>8/17/2026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080711-4F71-4355-A5E2-361F946D3F72}" type="slidenum">
              <a:rPr lang="en-US" smtClean="0"/>
              <a:t>‹#›</a:t>
            </a:fld>
            <a:endParaRPr lang="en-US"/>
          </a:p>
        </p:txBody>
      </p:sp>
    </p:spTree>
    <p:extLst>
      <p:ext uri="{BB962C8B-B14F-4D97-AF65-F5344CB8AC3E}">
        <p14:creationId xmlns:p14="http://schemas.microsoft.com/office/powerpoint/2010/main" val="26900180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prevention.mil/Climate-Portal/Defense-Climate-Portal-Survey-Resource-Center/"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DEOCS Brief Template –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No customization needed.</a:t>
            </a:r>
          </a:p>
          <a:p>
            <a:pPr marL="171450" indent="-171450">
              <a:buFont typeface="Arial" panose="020B0604020202020204" pitchFamily="34" charset="0"/>
              <a:buChar char="•"/>
            </a:pPr>
            <a:r>
              <a:rPr lang="en-US" b="0" i="0" dirty="0">
                <a:solidFill>
                  <a:srgbClr val="000000"/>
                </a:solidFill>
                <a:effectLst/>
                <a:latin typeface="Arial" panose="020B0604020202020204" pitchFamily="34" charset="0"/>
                <a:ea typeface="Roboto"/>
                <a:cs typeface="Arial" panose="020B0604020202020204" pitchFamily="34" charset="0"/>
              </a:rPr>
              <a:t>Slides 1-12 are tutorial slides only. This slide should be deleted from the deck prior to delivering/distributing this </a:t>
            </a:r>
            <a:r>
              <a:rPr lang="en-US" dirty="0">
                <a:solidFill>
                  <a:srgbClr val="000000"/>
                </a:solidFill>
                <a:latin typeface="Arial" panose="020B0604020202020204" pitchFamily="34" charset="0"/>
                <a:ea typeface="Roboto"/>
                <a:cs typeface="Arial" panose="020B0604020202020204" pitchFamily="34" charset="0"/>
              </a:rPr>
              <a:t>brief</a:t>
            </a:r>
            <a:r>
              <a:rPr lang="en-US" b="0" i="0" dirty="0">
                <a:solidFill>
                  <a:srgbClr val="000000"/>
                </a:solidFill>
                <a:effectLst/>
                <a:latin typeface="Arial" panose="020B0604020202020204" pitchFamily="34" charset="0"/>
                <a:ea typeface="Roboto"/>
                <a:cs typeface="Arial" panose="020B0604020202020204" pitchFamily="34" charset="0"/>
              </a:rPr>
              <a:t>.</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b="0" i="0"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a:t>
            </a:fld>
            <a:endParaRPr lang="en-US"/>
          </a:p>
        </p:txBody>
      </p:sp>
    </p:spTree>
    <p:extLst>
      <p:ext uri="{BB962C8B-B14F-4D97-AF65-F5344CB8AC3E}">
        <p14:creationId xmlns:p14="http://schemas.microsoft.com/office/powerpoint/2010/main" val="2348774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cs typeface="Arial" panose="020B0604020202020204" pitchFamily="34" charset="0"/>
              </a:rPr>
              <a:t>Slides 1-12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b="0" i="0"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10</a:t>
            </a:fld>
            <a:endParaRPr lang="en-US"/>
          </a:p>
        </p:txBody>
      </p:sp>
    </p:spTree>
    <p:extLst>
      <p:ext uri="{BB962C8B-B14F-4D97-AF65-F5344CB8AC3E}">
        <p14:creationId xmlns:p14="http://schemas.microsoft.com/office/powerpoint/2010/main" val="396052097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cs typeface="Arial" panose="020B0604020202020204" pitchFamily="34" charset="0"/>
              </a:rPr>
              <a:t>Slides 1-12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b="0" i="0"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11</a:t>
            </a:fld>
            <a:endParaRPr lang="en-US"/>
          </a:p>
        </p:txBody>
      </p:sp>
    </p:spTree>
    <p:extLst>
      <p:ext uri="{BB962C8B-B14F-4D97-AF65-F5344CB8AC3E}">
        <p14:creationId xmlns:p14="http://schemas.microsoft.com/office/powerpoint/2010/main" val="1132855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cs typeface="Arial" panose="020B0604020202020204" pitchFamily="34" charset="0"/>
              </a:rPr>
              <a:t>Slides 1-12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12</a:t>
            </a:fld>
            <a:endParaRPr lang="en-US"/>
          </a:p>
        </p:txBody>
      </p:sp>
    </p:spTree>
    <p:extLst>
      <p:ext uri="{BB962C8B-B14F-4D97-AF65-F5344CB8AC3E}">
        <p14:creationId xmlns:p14="http://schemas.microsoft.com/office/powerpoint/2010/main" val="987179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The DEOCS is a survey conducted by the Department of War (DoW) Office of People Analytics (OPA) to provide information we can use to improve our unit/organizational command climate. The survey asked questions about your experience at our unit/organization. The combined responses to these questions provide us with important feedback about our current command climate and help to identify strengths and challenges that may impact our unit/organization.</a:t>
            </a:r>
          </a:p>
          <a:p>
            <a:pPr marL="171450" lvl="0" indent="-1714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DoW is committed to safeguarding the information of all participants. The DEOCS System has privacy policies and secure technology in place to protect all personally identifiable information.</a:t>
            </a:r>
          </a:p>
          <a:p>
            <a:pPr marL="171450" lvl="0" indent="-1714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Survey participant answers are protected and kept confidential. No one, including myself, our survey administrator, the DEOCS team or other unit/organization leaders can view who has or has not completed the survey nor are they able to access specific individuals’ survey responses.</a:t>
            </a:r>
          </a:p>
          <a:p>
            <a:pPr marL="171450" lvl="0" indent="-1714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Results for subgroups or demographic categories with fewer than five participants are not reported.</a:t>
            </a:r>
          </a:p>
          <a:p>
            <a:pPr marL="171450" lvl="0" indent="-1714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Open-ended question responses are provided as part of our DEOCS report. These results are not linked to specific individuals and survey participants are urged repeatedly, while taking the survey, to make sure they do not unintentionally identify themselves within their written comments. </a:t>
            </a:r>
          </a:p>
          <a:p>
            <a:pPr marL="0" lvl="0" indent="0">
              <a:buFont typeface="Arial" panose="020B0604020202020204" pitchFamily="34" charset="0"/>
              <a:buNone/>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13</a:t>
            </a:fld>
            <a:endParaRPr lang="en-US"/>
          </a:p>
        </p:txBody>
      </p:sp>
    </p:spTree>
    <p:extLst>
      <p:ext uri="{BB962C8B-B14F-4D97-AF65-F5344CB8AC3E}">
        <p14:creationId xmlns:p14="http://schemas.microsoft.com/office/powerpoint/2010/main" val="9298737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latin typeface="Arial" panose="020B0604020202020204" pitchFamily="34" charset="0"/>
                <a:cs typeface="Arial" panose="020B0604020202020204" pitchFamily="34" charset="0"/>
              </a:rPr>
              <a:t>Suggested Discussion Points </a:t>
            </a:r>
            <a:endParaRPr lang="en-US" b="0" u="sng">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i="0">
                <a:solidFill>
                  <a:srgbClr val="000000"/>
                </a:solidFill>
                <a:effectLst/>
                <a:latin typeface="Arial" panose="020B0604020202020204" pitchFamily="34" charset="0"/>
                <a:cs typeface="Arial" panose="020B0604020202020204" pitchFamily="34" charset="0"/>
              </a:rPr>
              <a:t>Introduce your CCA team members and their role on the team.</a:t>
            </a:r>
          </a:p>
          <a:p>
            <a:pPr marL="171450" lvl="0" indent="-171450">
              <a:buFont typeface="Arial" panose="020B0604020202020204" pitchFamily="34" charset="0"/>
              <a:buChar char="•"/>
            </a:pPr>
            <a:r>
              <a:rPr lang="en-US" b="0" i="0">
                <a:solidFill>
                  <a:srgbClr val="000000"/>
                </a:solidFill>
                <a:effectLst/>
                <a:latin typeface="Arial" panose="020B0604020202020204" pitchFamily="34" charset="0"/>
                <a:cs typeface="Arial" panose="020B0604020202020204" pitchFamily="34" charset="0"/>
              </a:rPr>
              <a:t>Discuss the team’s importance and how they support the CCA process.</a:t>
            </a:r>
          </a:p>
          <a:p>
            <a:pPr marL="171450" lvl="0" indent="-171450">
              <a:buFont typeface="Arial" panose="020B0604020202020204" pitchFamily="34" charset="0"/>
              <a:buChar char="•"/>
            </a:pPr>
            <a:endParaRPr lang="en-US" b="0" i="0">
              <a:solidFill>
                <a:srgbClr val="000000"/>
              </a:solidFill>
              <a:effectLst/>
              <a:latin typeface="Roboto" panose="02000000000000000000" pitchFamily="2" charset="0"/>
            </a:endParaRPr>
          </a:p>
          <a:p>
            <a:endParaRPr lang="en-US" b="1"/>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14</a:t>
            </a:fld>
            <a:endParaRPr lang="en-US"/>
          </a:p>
        </p:txBody>
      </p:sp>
    </p:spTree>
    <p:extLst>
      <p:ext uri="{BB962C8B-B14F-4D97-AF65-F5344CB8AC3E}">
        <p14:creationId xmlns:p14="http://schemas.microsoft.com/office/powerpoint/2010/main" val="37129112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Provide an overview of each step of the process.</a:t>
            </a:r>
          </a:p>
          <a:p>
            <a:pPr marL="171450" lvl="0" indent="-171450">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b="1" u="sng" dirty="0">
                <a:latin typeface="Arial" panose="020B0604020202020204" pitchFamily="34" charset="0"/>
                <a:cs typeface="Arial" panose="020B0604020202020204" pitchFamily="34" charset="0"/>
              </a:rPr>
              <a:t>Consideration </a:t>
            </a:r>
            <a:endParaRPr lang="en-US" sz="1200"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i="0" dirty="0">
                <a:solidFill>
                  <a:srgbClr val="000000"/>
                </a:solidFill>
                <a:effectLst/>
                <a:latin typeface="Arial" panose="020B0604020202020204" pitchFamily="34" charset="0"/>
                <a:cs typeface="Arial" panose="020B0604020202020204" pitchFamily="34" charset="0"/>
              </a:rPr>
              <a:t>This process incorporates the recently published DoDI 6400.11 guidelines.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Refer to DoD Instruction 6400.11 DoD Integrated Primary Prevention Policy for Prevention Workforce and Leaders.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latin typeface="Arial" panose="020B0604020202020204" pitchFamily="34" charset="0"/>
                <a:cs typeface="Arial" panose="020B0604020202020204" pitchFamily="34" charset="0"/>
              </a:rPr>
              <a:t>Refer to Service-specific guidance.</a:t>
            </a: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15</a:t>
            </a:fld>
            <a:endParaRPr lang="en-US"/>
          </a:p>
        </p:txBody>
      </p:sp>
    </p:spTree>
    <p:extLst>
      <p:ext uri="{BB962C8B-B14F-4D97-AF65-F5344CB8AC3E}">
        <p14:creationId xmlns:p14="http://schemas.microsoft.com/office/powerpoint/2010/main" val="31194278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800" b="1" u="sng" dirty="0">
                <a:latin typeface="Arial" panose="020B0604020202020204" pitchFamily="34" charset="0"/>
                <a:cs typeface="Arial" panose="020B0604020202020204" pitchFamily="34" charset="0"/>
              </a:rPr>
              <a:t>Suggested Discussion Points </a:t>
            </a:r>
            <a:endParaRPr lang="en-US" sz="1800"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sz="1800" b="0" i="0" dirty="0">
                <a:solidFill>
                  <a:srgbClr val="000000"/>
                </a:solidFill>
                <a:effectLst/>
                <a:latin typeface="Arial" panose="020B0604020202020204" pitchFamily="34" charset="0"/>
                <a:cs typeface="Arial" panose="020B0604020202020204" pitchFamily="34" charset="0"/>
              </a:rPr>
              <a:t>Thank unit/organization members for their participation.</a:t>
            </a:r>
          </a:p>
          <a:p>
            <a:pPr marL="171450" lvl="0" indent="-171450">
              <a:buFont typeface="Arial" panose="020B0604020202020204" pitchFamily="34" charset="0"/>
              <a:buChar char="•"/>
            </a:pPr>
            <a:r>
              <a:rPr lang="en-US" sz="1800" b="0" i="0" dirty="0">
                <a:solidFill>
                  <a:srgbClr val="000000"/>
                </a:solidFill>
                <a:effectLst/>
                <a:latin typeface="Arial" panose="020B0604020202020204" pitchFamily="34" charset="0"/>
                <a:cs typeface="Arial" panose="020B0604020202020204" pitchFamily="34" charset="0"/>
              </a:rPr>
              <a:t>State the overall response rate for your unit/organization, as well as by subgroup (if applicable).</a:t>
            </a:r>
          </a:p>
          <a:p>
            <a:pPr marL="171450" lvl="0" indent="-171450">
              <a:buFont typeface="Arial" panose="020B0604020202020204" pitchFamily="34" charset="0"/>
              <a:buChar char="•"/>
            </a:pPr>
            <a:r>
              <a:rPr lang="en-US" sz="1800" b="0" i="0" dirty="0">
                <a:solidFill>
                  <a:srgbClr val="000000"/>
                </a:solidFill>
                <a:effectLst/>
                <a:latin typeface="Arial" panose="020B0604020202020204" pitchFamily="34" charset="0"/>
                <a:cs typeface="Arial" panose="020B0604020202020204" pitchFamily="34" charset="0"/>
              </a:rPr>
              <a:t>Note that results are more reliable the higher the completion rate, the greater confidence we can have in our DEOCS results.</a:t>
            </a:r>
          </a:p>
          <a:p>
            <a:pPr marL="171450" lvl="0" indent="-171450">
              <a:buFont typeface="Arial" panose="020B0604020202020204" pitchFamily="34" charset="0"/>
              <a:buChar char="•"/>
            </a:pPr>
            <a:r>
              <a:rPr lang="en-US" sz="1800" b="0" i="0" dirty="0">
                <a:solidFill>
                  <a:srgbClr val="000000"/>
                </a:solidFill>
                <a:effectLst/>
                <a:latin typeface="Arial" panose="020B0604020202020204" pitchFamily="34" charset="0"/>
                <a:cs typeface="Arial" panose="020B0604020202020204" pitchFamily="34" charset="0"/>
              </a:rPr>
              <a:t>It is recommended that results for the Demographic Summary of Participants are </a:t>
            </a:r>
            <a:r>
              <a:rPr lang="en-US" sz="1800" b="1" i="0" dirty="0">
                <a:solidFill>
                  <a:srgbClr val="000000"/>
                </a:solidFill>
                <a:effectLst/>
                <a:latin typeface="Arial" panose="020B0604020202020204" pitchFamily="34" charset="0"/>
                <a:cs typeface="Arial" panose="020B0604020202020204" pitchFamily="34" charset="0"/>
              </a:rPr>
              <a:t>not</a:t>
            </a:r>
            <a:r>
              <a:rPr lang="en-US" sz="1800" b="0" i="0" dirty="0">
                <a:solidFill>
                  <a:srgbClr val="000000"/>
                </a:solidFill>
                <a:effectLst/>
                <a:latin typeface="Arial" panose="020B0604020202020204" pitchFamily="34" charset="0"/>
                <a:cs typeface="Arial" panose="020B0604020202020204" pitchFamily="34" charset="0"/>
              </a:rPr>
              <a:t> shared with the unit/organization as these results are sensitive.</a:t>
            </a:r>
          </a:p>
          <a:p>
            <a:pPr marL="0" lvl="0" indent="0">
              <a:buFont typeface="Arial" panose="020B0604020202020204" pitchFamily="34" charset="0"/>
              <a:buNone/>
            </a:pPr>
            <a:endParaRPr lang="en-US" sz="1800"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16</a:t>
            </a:fld>
            <a:endParaRPr lang="en-US"/>
          </a:p>
        </p:txBody>
      </p:sp>
    </p:spTree>
    <p:extLst>
      <p:ext uri="{BB962C8B-B14F-4D97-AF65-F5344CB8AC3E}">
        <p14:creationId xmlns:p14="http://schemas.microsoft.com/office/powerpoint/2010/main" val="252292507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17</a:t>
            </a:fld>
            <a:endParaRPr lang="en-US"/>
          </a:p>
        </p:txBody>
      </p:sp>
    </p:spTree>
    <p:extLst>
      <p:ext uri="{BB962C8B-B14F-4D97-AF65-F5344CB8AC3E}">
        <p14:creationId xmlns:p14="http://schemas.microsoft.com/office/powerpoint/2010/main" val="11352960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18</a:t>
            </a:fld>
            <a:endParaRPr lang="en-US"/>
          </a:p>
        </p:txBody>
      </p:sp>
    </p:spTree>
    <p:extLst>
      <p:ext uri="{BB962C8B-B14F-4D97-AF65-F5344CB8AC3E}">
        <p14:creationId xmlns:p14="http://schemas.microsoft.com/office/powerpoint/2010/main" val="29198727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19</a:t>
            </a:fld>
            <a:endParaRPr lang="en-US"/>
          </a:p>
        </p:txBody>
      </p:sp>
    </p:spTree>
    <p:extLst>
      <p:ext uri="{BB962C8B-B14F-4D97-AF65-F5344CB8AC3E}">
        <p14:creationId xmlns:p14="http://schemas.microsoft.com/office/powerpoint/2010/main" val="27811085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Slides 1-12 are tutorial slides only. This slide should be deleted from the deck prior to delivering/distributing this brief.</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b="0" i="0"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2</a:t>
            </a:fld>
            <a:endParaRPr lang="en-US"/>
          </a:p>
        </p:txBody>
      </p:sp>
    </p:spTree>
    <p:extLst>
      <p:ext uri="{BB962C8B-B14F-4D97-AF65-F5344CB8AC3E}">
        <p14:creationId xmlns:p14="http://schemas.microsoft.com/office/powerpoint/2010/main" val="243876286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20</a:t>
            </a:fld>
            <a:endParaRPr lang="en-US"/>
          </a:p>
        </p:txBody>
      </p:sp>
    </p:spTree>
    <p:extLst>
      <p:ext uri="{BB962C8B-B14F-4D97-AF65-F5344CB8AC3E}">
        <p14:creationId xmlns:p14="http://schemas.microsoft.com/office/powerpoint/2010/main" val="36688003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21</a:t>
            </a:fld>
            <a:endParaRPr lang="en-US"/>
          </a:p>
        </p:txBody>
      </p:sp>
    </p:spTree>
    <p:extLst>
      <p:ext uri="{BB962C8B-B14F-4D97-AF65-F5344CB8AC3E}">
        <p14:creationId xmlns:p14="http://schemas.microsoft.com/office/powerpoint/2010/main" val="279416252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a:cs typeface="Arial"/>
              </a:rPr>
              <a:t>Suggested Discussion Points</a:t>
            </a:r>
            <a:endParaRPr lang="en-US"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dirty="0">
                <a:solidFill>
                  <a:srgbClr val="000000"/>
                </a:solidFill>
                <a:latin typeface="Arial"/>
                <a:cs typeface="Arial"/>
              </a:rPr>
              <a:t>Higher favorable ratings on readiness enabling factors are linked to a higher likelihood of positive outcomes, such as improved performance or readiness and higher retention and a lower likelihood of negative outcomes, such as racial/ethnic harassment and discrimination, suicide, sexual harassment, and sexual assault. </a:t>
            </a:r>
          </a:p>
          <a:p>
            <a:pPr marL="171450" indent="-171450">
              <a:buFont typeface="Arial" panose="020B0604020202020204" pitchFamily="34" charset="0"/>
              <a:buChar char="•"/>
            </a:pPr>
            <a:r>
              <a:rPr lang="en-US" dirty="0">
                <a:solidFill>
                  <a:srgbClr val="000000"/>
                </a:solidFill>
                <a:latin typeface="Arial"/>
                <a:cs typeface="Arial"/>
              </a:rPr>
              <a:t>You</a:t>
            </a:r>
            <a:r>
              <a:rPr lang="en-US" sz="1200" b="0" i="0" u="none" strike="noStrike" baseline="0" dirty="0">
                <a:solidFill>
                  <a:srgbClr val="000000"/>
                </a:solidFill>
                <a:effectLst/>
                <a:latin typeface="Arial"/>
                <a:cs typeface="Arial"/>
              </a:rPr>
              <a:t> do </a:t>
            </a:r>
            <a:r>
              <a:rPr lang="en-US" sz="1200" b="1" i="0" u="sng" strike="noStrike" baseline="0" dirty="0">
                <a:solidFill>
                  <a:srgbClr val="000000"/>
                </a:solidFill>
                <a:effectLst/>
                <a:latin typeface="Arial"/>
                <a:cs typeface="Arial"/>
              </a:rPr>
              <a:t>not</a:t>
            </a:r>
            <a:r>
              <a:rPr lang="en-US" sz="1200" b="0" i="0" u="none" strike="noStrike" baseline="0" dirty="0">
                <a:solidFill>
                  <a:srgbClr val="000000"/>
                </a:solidFill>
                <a:effectLst/>
                <a:latin typeface="Arial"/>
                <a:cs typeface="Arial"/>
              </a:rPr>
              <a:t> need to present the results for every factor. It’s recommended that you </a:t>
            </a:r>
            <a:r>
              <a:rPr lang="en-US" sz="1200" b="1" i="0" u="sng" strike="noStrike" baseline="0" dirty="0">
                <a:solidFill>
                  <a:srgbClr val="000000"/>
                </a:solidFill>
                <a:effectLst/>
                <a:latin typeface="Arial"/>
                <a:cs typeface="Arial"/>
              </a:rPr>
              <a:t>select the factors that are most meaningful/relevant for your unit/organization</a:t>
            </a:r>
            <a:r>
              <a:rPr lang="en-US" sz="1200" b="0" i="0" u="none" strike="noStrike" baseline="0" dirty="0">
                <a:solidFill>
                  <a:srgbClr val="000000"/>
                </a:solidFill>
                <a:effectLst/>
                <a:latin typeface="Arial"/>
                <a:cs typeface="Arial"/>
              </a:rPr>
              <a:t> as determined by your current and/or previous DEOCS results.</a:t>
            </a:r>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22</a:t>
            </a:fld>
            <a:endParaRPr lang="en-US"/>
          </a:p>
        </p:txBody>
      </p:sp>
    </p:spTree>
    <p:extLst>
      <p:ext uri="{BB962C8B-B14F-4D97-AF65-F5344CB8AC3E}">
        <p14:creationId xmlns:p14="http://schemas.microsoft.com/office/powerpoint/2010/main" val="13409756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Highlight the factors with the highest and lowest favorable ratings.</a:t>
            </a:r>
          </a:p>
          <a:p>
            <a:pPr marL="171450" indent="-171450">
              <a:buFont typeface="Arial" panose="020B0604020202020204" pitchFamily="34" charset="0"/>
              <a:buChar char="•"/>
            </a:pPr>
            <a:endParaRPr lang="en-US" b="0" i="0" dirty="0">
              <a:solidFill>
                <a:srgbClr val="000000"/>
              </a:solidFill>
              <a:effectLst/>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23</a:t>
            </a:fld>
            <a:endParaRPr lang="en-US"/>
          </a:p>
        </p:txBody>
      </p:sp>
    </p:spTree>
    <p:extLst>
      <p:ext uri="{BB962C8B-B14F-4D97-AF65-F5344CB8AC3E}">
        <p14:creationId xmlns:p14="http://schemas.microsoft.com/office/powerpoint/2010/main" val="38053898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dirty="0">
                <a:latin typeface="Arial" panose="020B0604020202020204" pitchFamily="34" charset="0"/>
                <a:cs typeface="Arial" panose="020B0604020202020204" pitchFamily="34" charset="0"/>
              </a:rPr>
              <a:t>**</a:t>
            </a:r>
            <a:r>
              <a:rPr lang="en-US" b="0" u="none" dirty="0">
                <a:latin typeface="Arial" panose="020B0604020202020204" pitchFamily="34" charset="0"/>
                <a:cs typeface="Arial" panose="020B0604020202020204" pitchFamily="34" charset="0"/>
              </a:rPr>
              <a:t>Delete slide if trend data is not available.</a:t>
            </a:r>
            <a:r>
              <a:rPr lang="en-US" b="1" u="none" dirty="0">
                <a:latin typeface="Arial" panose="020B0604020202020204" pitchFamily="34" charset="0"/>
                <a:cs typeface="Arial" panose="020B0604020202020204" pitchFamily="34" charset="0"/>
              </a:rPr>
              <a:t>**</a:t>
            </a:r>
          </a:p>
          <a:p>
            <a:endParaRPr lang="en-US" b="1" u="none" dirty="0">
              <a:latin typeface="Arial" panose="020B0604020202020204" pitchFamily="34" charset="0"/>
              <a:cs typeface="Arial" panose="020B0604020202020204" pitchFamily="34" charset="0"/>
            </a:endParaRPr>
          </a:p>
          <a:p>
            <a:r>
              <a:rPr lang="en-US" b="0" u="none" dirty="0">
                <a:latin typeface="Arial" panose="020B0604020202020204" pitchFamily="34" charset="0"/>
                <a:cs typeface="Arial" panose="020B0604020202020204" pitchFamily="34" charset="0"/>
              </a:rPr>
              <a:t>*Trends over time are now available for any units/organizations that have completed more than one DEOCS in the past. All that is required for trends to be presented is the same UIC/RUC/PAS/OPFAC code and that the survey is administered under the same Service component as the previous survey(s).*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Identify any noteworthy trends.</a:t>
            </a:r>
          </a:p>
        </p:txBody>
      </p:sp>
      <p:sp>
        <p:nvSpPr>
          <p:cNvPr id="4" name="Slide Number Placeholder 3"/>
          <p:cNvSpPr>
            <a:spLocks noGrp="1"/>
          </p:cNvSpPr>
          <p:nvPr>
            <p:ph type="sldNum" sz="quarter" idx="5"/>
          </p:nvPr>
        </p:nvSpPr>
        <p:spPr/>
        <p:txBody>
          <a:bodyPr/>
          <a:lstStyle/>
          <a:p>
            <a:fld id="{6C080711-4F71-4355-A5E2-361F946D3F72}" type="slidenum">
              <a:rPr lang="en-US" smtClean="0"/>
              <a:t>24</a:t>
            </a:fld>
            <a:endParaRPr lang="en-US"/>
          </a:p>
        </p:txBody>
      </p:sp>
    </p:spTree>
    <p:extLst>
      <p:ext uri="{BB962C8B-B14F-4D97-AF65-F5344CB8AC3E}">
        <p14:creationId xmlns:p14="http://schemas.microsoft.com/office/powerpoint/2010/main" val="25720453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dirty="0">
                <a:latin typeface="Arial" panose="020B0604020202020204" pitchFamily="34" charset="0"/>
                <a:cs typeface="Arial" panose="020B0604020202020204" pitchFamily="34" charset="0"/>
              </a:rPr>
              <a:t>Cohesion</a:t>
            </a:r>
            <a:r>
              <a:rPr lang="en-US" sz="1200" b="0" i="0" dirty="0">
                <a:latin typeface="Arial" panose="020B0604020202020204" pitchFamily="34" charset="0"/>
                <a:cs typeface="Arial" panose="020B0604020202020204" pitchFamily="34" charset="0"/>
              </a:rPr>
              <a:t> </a:t>
            </a:r>
            <a:r>
              <a:rPr lang="en-US" sz="1200" b="0" dirty="0">
                <a:latin typeface="Arial" panose="020B0604020202020204" pitchFamily="34" charset="0"/>
                <a:cs typeface="Arial" panose="020B0604020202020204" pitchFamily="34" charset="0"/>
              </a:rPr>
              <a:t>assesses whether individuals in a workplace care about each other, share the same mission and goals, and work together effectively.</a:t>
            </a:r>
          </a:p>
          <a:p>
            <a:pPr marL="0" lvl="0" indent="0">
              <a:buFont typeface="Arial" panose="020B0604020202020204" pitchFamily="34" charset="0"/>
              <a:buNone/>
            </a:pPr>
            <a:endParaRPr lang="en-US" sz="1200"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sz="1200" b="0" dirty="0">
                <a:latin typeface="Arial" panose="020B0604020202020204" pitchFamily="34" charset="0"/>
                <a:cs typeface="Arial" panose="020B0604020202020204" pitchFamily="34" charset="0"/>
              </a:rPr>
              <a:t>Items used to assess </a:t>
            </a:r>
            <a:r>
              <a:rPr lang="en-US" sz="1200" b="0" i="1" dirty="0">
                <a:latin typeface="Arial" panose="020B0604020202020204" pitchFamily="34" charset="0"/>
                <a:cs typeface="Arial" panose="020B0604020202020204" pitchFamily="34" charset="0"/>
              </a:rPr>
              <a:t>Cohesion</a:t>
            </a:r>
            <a:r>
              <a:rPr lang="en-US" sz="1200" b="0" dirty="0">
                <a:latin typeface="Arial" panose="020B0604020202020204" pitchFamily="34" charset="0"/>
                <a:cs typeface="Arial" panose="020B0604020202020204" pitchFamily="34" charset="0"/>
              </a:rPr>
              <a:t> on the DEOCS using a five-point response scale from </a:t>
            </a:r>
            <a:r>
              <a:rPr lang="en-US" sz="1200" b="0" i="1" dirty="0">
                <a:latin typeface="Arial" panose="020B0604020202020204" pitchFamily="34" charset="0"/>
                <a:cs typeface="Arial" panose="020B0604020202020204" pitchFamily="34" charset="0"/>
              </a:rPr>
              <a:t>Strongly Disagree </a:t>
            </a:r>
            <a:r>
              <a:rPr lang="en-US" sz="1200" b="0" dirty="0">
                <a:latin typeface="Arial" panose="020B0604020202020204" pitchFamily="34" charset="0"/>
                <a:cs typeface="Arial" panose="020B0604020202020204" pitchFamily="34" charset="0"/>
              </a:rPr>
              <a:t>to </a:t>
            </a:r>
            <a:r>
              <a:rPr lang="en-US" sz="1200" b="0" i="1" dirty="0">
                <a:latin typeface="Arial" panose="020B0604020202020204" pitchFamily="34" charset="0"/>
                <a:cs typeface="Arial" panose="020B0604020202020204" pitchFamily="34" charset="0"/>
              </a:rPr>
              <a:t>Strongly Agree</a:t>
            </a:r>
            <a:r>
              <a:rPr lang="en-US" sz="1200" b="0" dirty="0">
                <a:latin typeface="Arial" panose="020B0604020202020204" pitchFamily="34" charset="0"/>
                <a:cs typeface="Arial" panose="020B0604020202020204" pitchFamily="34" charset="0"/>
              </a:rPr>
              <a:t>:</a:t>
            </a:r>
          </a:p>
          <a:p>
            <a:pPr marL="285750" marR="0" lvl="0" indent="-285750" fontAlgn="base">
              <a:lnSpc>
                <a:spcPct val="107000"/>
              </a:lnSpc>
              <a:spcBef>
                <a:spcPts val="0"/>
              </a:spcBef>
              <a:spcAft>
                <a:spcPts val="0"/>
              </a:spcAft>
              <a:buSzPts val="1000"/>
              <a:buFont typeface="Arial" panose="020B0604020202020204" pitchFamily="34" charset="0"/>
              <a:buChar char="•"/>
              <a:tabLst>
                <a:tab pos="457200" algn="l"/>
              </a:tabLs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People in my unit work well as a team.</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285750" marR="0" lvl="0" indent="-285750" fontAlgn="base">
              <a:lnSpc>
                <a:spcPct val="107000"/>
              </a:lnSpc>
              <a:spcBef>
                <a:spcPts val="0"/>
              </a:spcBef>
              <a:spcAft>
                <a:spcPts val="0"/>
              </a:spcAft>
              <a:buSzPts val="1000"/>
              <a:buFont typeface="Arial" panose="020B0604020202020204" pitchFamily="34" charset="0"/>
              <a:buChar char="•"/>
              <a:tabLst>
                <a:tab pos="457200" algn="l"/>
              </a:tabLst>
            </a:pPr>
            <a:r>
              <a:rPr lang="en-US" sz="12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People in my unit trust each other.</a:t>
            </a:r>
            <a:endParaRPr lang="en-US" sz="1200" dirty="0">
              <a:effectLst/>
              <a:latin typeface="Arial" panose="020B0604020202020204" pitchFamily="34" charset="0"/>
              <a:ea typeface="Calibri" panose="020F0502020204030204" pitchFamily="34" charset="0"/>
              <a:cs typeface="Arial" panose="020B0604020202020204" pitchFamily="34" charset="0"/>
            </a:endParaRPr>
          </a:p>
          <a:p>
            <a:pPr marL="0" lvl="0" indent="0">
              <a:buFont typeface="Arial" panose="020B0604020202020204" pitchFamily="34" charset="0"/>
              <a:buNone/>
            </a:pPr>
            <a:endParaRPr lang="en-US" sz="1200"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sz="1200"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sz="1200" b="0" dirty="0">
                <a:latin typeface="Arial" panose="020B0604020202020204" pitchFamily="34" charset="0"/>
                <a:cs typeface="Arial" panose="020B0604020202020204" pitchFamily="34" charset="0"/>
              </a:rPr>
              <a:t>Share results if the favorable rating is a top strength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sz="1200"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endParaRPr lang="en-US" sz="1200"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endParaRPr lang="en-US" sz="1200"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sz="1200"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sz="1200"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sz="1200"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sz="1200" b="0" dirty="0">
                <a:latin typeface="Arial" panose="020B0604020202020204" pitchFamily="34" charset="0"/>
                <a:cs typeface="Arial" panose="020B0604020202020204" pitchFamily="34" charset="0"/>
              </a:rPr>
              <a:t>Are there any initiatives already in place that may be contributing to top strength areas?</a:t>
            </a:r>
          </a:p>
          <a:p>
            <a:pPr marL="171450" indent="-171450">
              <a:buFont typeface="Arial" panose="020B0604020202020204" pitchFamily="34" charset="0"/>
              <a:buChar char="•"/>
            </a:pPr>
            <a:r>
              <a:rPr lang="en-US" sz="1200" b="1" dirty="0">
                <a:latin typeface="Arial" panose="020B0604020202020204" pitchFamily="34" charset="0"/>
                <a:cs typeface="Arial" panose="020B0604020202020204" pitchFamily="34" charset="0"/>
              </a:rPr>
              <a:t>Favorable rating</a:t>
            </a:r>
            <a:r>
              <a:rPr lang="en-US" sz="1200" b="0" dirty="0">
                <a:latin typeface="Arial" panose="020B0604020202020204" pitchFamily="34" charset="0"/>
                <a:cs typeface="Arial" panose="020B0604020202020204" pitchFamily="34" charset="0"/>
              </a:rPr>
              <a:t> (represented with green) indicates the extent to which the unit/organization is </a:t>
            </a:r>
            <a:r>
              <a:rPr lang="en-US" sz="1200" b="1" dirty="0">
                <a:latin typeface="Arial" panose="020B0604020202020204" pitchFamily="34" charset="0"/>
                <a:cs typeface="Arial" panose="020B0604020202020204" pitchFamily="34" charset="0"/>
              </a:rPr>
              <a:t>Cohesive</a:t>
            </a:r>
            <a:r>
              <a:rPr lang="en-US" sz="1200" b="0" dirty="0">
                <a:latin typeface="Arial" panose="020B0604020202020204" pitchFamily="34" charset="0"/>
                <a:cs typeface="Arial" panose="020B0604020202020204" pitchFamily="34" charset="0"/>
              </a:rPr>
              <a:t>.</a:t>
            </a:r>
            <a:endParaRPr lang="en-US" sz="12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200" b="1" dirty="0">
                <a:latin typeface="Arial" panose="020B0604020202020204" pitchFamily="34" charset="0"/>
                <a:cs typeface="Arial" panose="020B0604020202020204" pitchFamily="34" charset="0"/>
              </a:rPr>
              <a:t>Neutral rating </a:t>
            </a:r>
            <a:r>
              <a:rPr lang="en-US" sz="1200" b="0" dirty="0">
                <a:latin typeface="Arial" panose="020B0604020202020204" pitchFamily="34" charset="0"/>
                <a:cs typeface="Arial" panose="020B0604020202020204" pitchFamily="34" charset="0"/>
              </a:rPr>
              <a:t>(represented with yellow) indicates the extent to which the unit/organization is </a:t>
            </a:r>
            <a:r>
              <a:rPr lang="en-US" sz="1200" b="1" dirty="0">
                <a:latin typeface="Arial" panose="020B0604020202020204" pitchFamily="34" charset="0"/>
                <a:cs typeface="Arial" panose="020B0604020202020204" pitchFamily="34" charset="0"/>
              </a:rPr>
              <a:t>Neither Cohesive nor Non-Cohesive</a:t>
            </a:r>
            <a:r>
              <a:rPr lang="en-US" sz="1200" b="0" dirty="0">
                <a:latin typeface="Arial" panose="020B0604020202020204" pitchFamily="34" charset="0"/>
                <a:cs typeface="Arial" panose="020B0604020202020204" pitchFamily="34" charset="0"/>
              </a:rPr>
              <a:t>.</a:t>
            </a:r>
            <a:r>
              <a:rPr lang="en-US" sz="1200" dirty="0">
                <a:latin typeface="Arial" panose="020B0604020202020204" pitchFamily="34" charset="0"/>
                <a:cs typeface="Arial" panose="020B0604020202020204" pitchFamily="34" charset="0"/>
              </a:rPr>
              <a:t> </a:t>
            </a:r>
            <a:endParaRPr lang="en-US" sz="1200" dirty="0">
              <a:solidFill>
                <a:srgbClr val="000000"/>
              </a:solidFill>
              <a:latin typeface="Arial" panose="020B0604020202020204" pitchFamily="34" charset="0"/>
              <a:ea typeface="Roboto"/>
              <a:cs typeface="Arial" panose="020B0604020202020204" pitchFamily="34" charset="0"/>
            </a:endParaRPr>
          </a:p>
          <a:p>
            <a:pPr marL="171450" indent="-171450">
              <a:buFont typeface="Arial" panose="020B0604020202020204" pitchFamily="34" charset="0"/>
              <a:buChar char="•"/>
            </a:pPr>
            <a:r>
              <a:rPr lang="en-US" sz="1200" b="1" i="0" dirty="0">
                <a:solidFill>
                  <a:srgbClr val="000000"/>
                </a:solidFill>
                <a:effectLst/>
                <a:latin typeface="Arial" panose="020B0604020202020204" pitchFamily="34" charset="0"/>
                <a:ea typeface="Roboto"/>
                <a:cs typeface="Arial" panose="020B0604020202020204" pitchFamily="34" charset="0"/>
              </a:rPr>
              <a:t>Unfavorable rating </a:t>
            </a:r>
            <a:r>
              <a:rPr lang="en-US" sz="1200" b="0" i="0" dirty="0">
                <a:solidFill>
                  <a:srgbClr val="000000"/>
                </a:solidFill>
                <a:effectLst/>
                <a:latin typeface="Arial" panose="020B0604020202020204" pitchFamily="34" charset="0"/>
                <a:ea typeface="Roboto"/>
                <a:cs typeface="Arial" panose="020B0604020202020204" pitchFamily="34" charset="0"/>
              </a:rPr>
              <a:t>(represented with red) indicates the extent to which the unit/organization is </a:t>
            </a:r>
            <a:r>
              <a:rPr lang="en-US" sz="1200" b="1" i="0" dirty="0">
                <a:solidFill>
                  <a:srgbClr val="000000"/>
                </a:solidFill>
                <a:effectLst/>
                <a:latin typeface="Arial" panose="020B0604020202020204" pitchFamily="34" charset="0"/>
                <a:ea typeface="Roboto"/>
                <a:cs typeface="Arial" panose="020B0604020202020204" pitchFamily="34" charset="0"/>
              </a:rPr>
              <a:t>Non</a:t>
            </a:r>
            <a:r>
              <a:rPr lang="en-US" sz="1200" b="1" i="0" baseline="0" dirty="0">
                <a:solidFill>
                  <a:srgbClr val="000000"/>
                </a:solidFill>
                <a:effectLst/>
                <a:latin typeface="Arial" panose="020B0604020202020204" pitchFamily="34" charset="0"/>
                <a:ea typeface="Roboto"/>
                <a:cs typeface="Arial" panose="020B0604020202020204" pitchFamily="34" charset="0"/>
              </a:rPr>
              <a:t>-</a:t>
            </a:r>
            <a:r>
              <a:rPr lang="en-US" sz="1200" b="1" i="0" dirty="0">
                <a:solidFill>
                  <a:srgbClr val="000000"/>
                </a:solidFill>
                <a:effectLst/>
                <a:latin typeface="Arial" panose="020B0604020202020204" pitchFamily="34" charset="0"/>
                <a:ea typeface="Roboto"/>
                <a:cs typeface="Arial" panose="020B0604020202020204" pitchFamily="34" charset="0"/>
              </a:rPr>
              <a:t>Cohesive</a:t>
            </a:r>
            <a:r>
              <a:rPr lang="en-US" sz="1200" b="0" i="0" dirty="0">
                <a:solidFill>
                  <a:srgbClr val="000000"/>
                </a:solidFill>
                <a:effectLst/>
                <a:latin typeface="Arial" panose="020B0604020202020204" pitchFamily="34" charset="0"/>
                <a:ea typeface="Roboto"/>
                <a:cs typeface="Arial" panose="020B0604020202020204" pitchFamily="34" charset="0"/>
              </a:rPr>
              <a:t>.</a:t>
            </a:r>
            <a:endParaRPr lang="en-US" sz="1200" b="0" dirty="0">
              <a:latin typeface="Arial" panose="020B0604020202020204" pitchFamily="34" charset="0"/>
              <a:ea typeface="Roboto"/>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25</a:t>
            </a:fld>
            <a:endParaRPr lang="en-US"/>
          </a:p>
        </p:txBody>
      </p:sp>
    </p:spTree>
    <p:extLst>
      <p:ext uri="{BB962C8B-B14F-4D97-AF65-F5344CB8AC3E}">
        <p14:creationId xmlns:p14="http://schemas.microsoft.com/office/powerpoint/2010/main" val="618289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results for Cohesion Ratings by Demographic Category?</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a:t>
            </a:r>
            <a:r>
              <a:rPr lang="en-US" b="1" dirty="0">
                <a:latin typeface="Arial" panose="020B0604020202020204" pitchFamily="34" charset="0"/>
                <a:cs typeface="Arial" panose="020B0604020202020204" pitchFamily="34" charset="0"/>
              </a:rPr>
              <a:t>NOT</a:t>
            </a:r>
            <a:r>
              <a:rPr lang="en-US" b="0" dirty="0">
                <a:latin typeface="Arial" panose="020B0604020202020204" pitchFamily="34" charset="0"/>
                <a:cs typeface="Arial" panose="020B0604020202020204" pitchFamily="34" charset="0"/>
              </a:rPr>
              <a:t> share results for demographic groups with fewer than 20 individuals (see instructions for redacting demographic groups on slide </a:t>
            </a:r>
            <a:r>
              <a:rPr lang="en-US" b="0" dirty="0">
                <a:solidFill>
                  <a:srgbClr val="FF0000"/>
                </a:solidFill>
                <a:latin typeface="Arial" panose="020B0604020202020204" pitchFamily="34" charset="0"/>
                <a:cs typeface="Arial" panose="020B0604020202020204" pitchFamily="34" charset="0"/>
              </a:rPr>
              <a:t>3</a:t>
            </a:r>
            <a:r>
              <a:rPr lang="en-US" b="0" dirty="0">
                <a:latin typeface="Arial" panose="020B0604020202020204" pitchFamily="34" charset="0"/>
                <a:cs typeface="Arial" panose="020B0604020202020204" pitchFamily="34" charset="0"/>
              </a:rPr>
              <a:t>). </a:t>
            </a:r>
          </a:p>
          <a:p>
            <a:endParaRPr lang="en-US" b="1" u="sng"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dirty="0">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Recommend sharing demographic results. Do not draw explicit comparisons between demographic groups.</a:t>
            </a:r>
            <a:endParaRPr lang="en-US" b="0" i="0" dirty="0">
              <a:solidFill>
                <a:srgbClr val="000000"/>
              </a:solidFill>
              <a:effectLst/>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26</a:t>
            </a:fld>
            <a:endParaRPr lang="en-US"/>
          </a:p>
        </p:txBody>
      </p:sp>
    </p:spTree>
    <p:extLst>
      <p:ext uri="{BB962C8B-B14F-4D97-AF65-F5344CB8AC3E}">
        <p14:creationId xmlns:p14="http://schemas.microsoft.com/office/powerpoint/2010/main" val="52796205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Connectedness</a:t>
            </a:r>
            <a:r>
              <a:rPr lang="en-US" b="0" i="1"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measures an individual’s closeness or belongingness to their unit or organization, and their satisfaction with their relationship to, and support from, others in that unit or organization. This also includes organizational identification which is the degree to which an individual views themselves as a member of the organization and to what extent they experience a sense of oneness with the organization’s values, brand, and methods.</a:t>
            </a: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Items used to assess </a:t>
            </a:r>
            <a:r>
              <a:rPr lang="en-US" b="0" i="1" dirty="0">
                <a:latin typeface="Arial" panose="020B0604020202020204" pitchFamily="34" charset="0"/>
                <a:cs typeface="Arial" panose="020B0604020202020204" pitchFamily="34" charset="0"/>
              </a:rPr>
              <a:t>Connectedness</a:t>
            </a:r>
            <a:r>
              <a:rPr lang="en-US" b="0" dirty="0">
                <a:latin typeface="Arial" panose="020B0604020202020204" pitchFamily="34" charset="0"/>
                <a:cs typeface="Arial" panose="020B0604020202020204" pitchFamily="34" charset="0"/>
              </a:rPr>
              <a:t> on the DEOCS using a five-point response scale from </a:t>
            </a:r>
            <a:r>
              <a:rPr lang="en-US" b="0" i="1" dirty="0">
                <a:latin typeface="Arial" panose="020B0604020202020204" pitchFamily="34" charset="0"/>
                <a:cs typeface="Arial" panose="020B0604020202020204" pitchFamily="34" charset="0"/>
              </a:rPr>
              <a:t>Strongly Disagree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Strongly Agree</a:t>
            </a:r>
            <a:r>
              <a:rPr lang="en-US" b="0" dirty="0">
                <a:latin typeface="Arial" panose="020B0604020202020204" pitchFamily="34" charset="0"/>
                <a:cs typeface="Arial" panose="020B0604020202020204" pitchFamily="34" charset="0"/>
              </a:rPr>
              <a:t>:</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effectLst/>
                <a:latin typeface="Arial" panose="020B0604020202020204" pitchFamily="34" charset="0"/>
                <a:ea typeface="Times New Roman" panose="02020603050405020304" pitchFamily="18" charset="0"/>
                <a:cs typeface="Arial" panose="020B0604020202020204" pitchFamily="34" charset="0"/>
              </a:rPr>
              <a:t>I feel like I belong.</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effectLst/>
                <a:latin typeface="Arial" panose="020B0604020202020204" pitchFamily="34" charset="0"/>
                <a:ea typeface="Times New Roman" panose="02020603050405020304" pitchFamily="18" charset="0"/>
                <a:cs typeface="Arial" panose="020B0604020202020204" pitchFamily="34" charset="0"/>
              </a:rPr>
              <a:t>I feel that there are people I can turn to in times of need.</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effectLst/>
                <a:latin typeface="Arial" panose="020B0604020202020204" pitchFamily="34" charset="0"/>
                <a:ea typeface="Times New Roman" panose="02020603050405020304" pitchFamily="18" charset="0"/>
                <a:cs typeface="Arial" panose="020B0604020202020204" pitchFamily="34" charset="0"/>
              </a:rPr>
              <a:t>I think I make things worse for the people in my life.</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effectLst/>
                <a:latin typeface="Arial" panose="020B0604020202020204" pitchFamily="34" charset="0"/>
                <a:ea typeface="Times New Roman" panose="02020603050405020304" pitchFamily="18" charset="0"/>
                <a:cs typeface="Arial" panose="020B0604020202020204" pitchFamily="34" charset="0"/>
              </a:rPr>
              <a:t>My future seems dark to me.</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favorable rating is a top strength within the unit/organization.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the factor is a previously identified area of importance or there was a notable rating increase/decrease since the last DEOCS administration, if applicable.</a:t>
            </a:r>
          </a:p>
          <a:p>
            <a:pPr marL="0" lvl="0" indent="0">
              <a:buFont typeface="Arial" panose="020B0604020202020204" pitchFamily="34" charset="0"/>
              <a:buNone/>
            </a:pPr>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of </a:t>
            </a:r>
            <a:r>
              <a:rPr lang="en-US" b="1" dirty="0">
                <a:latin typeface="Arial" panose="020B0604020202020204" pitchFamily="34" charset="0"/>
                <a:cs typeface="Arial" panose="020B0604020202020204" pitchFamily="34" charset="0"/>
              </a:rPr>
              <a:t>High Connectedness</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of </a:t>
            </a:r>
            <a:r>
              <a:rPr lang="en-US" b="1" dirty="0">
                <a:latin typeface="Arial" panose="020B0604020202020204" pitchFamily="34" charset="0"/>
                <a:cs typeface="Arial" panose="020B0604020202020204" pitchFamily="34" charset="0"/>
              </a:rPr>
              <a:t>Neither High nor Low Connectedness</a:t>
            </a:r>
            <a:r>
              <a:rPr lang="en-US" b="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a:t>
            </a:r>
            <a:r>
              <a:rPr lang="en-US" b="0" dirty="0">
                <a:latin typeface="Arial" panose="020B0604020202020204" pitchFamily="34" charset="0"/>
                <a:cs typeface="Arial" panose="020B0604020202020204" pitchFamily="34" charset="0"/>
              </a:rPr>
              <a:t>indicates the extent of </a:t>
            </a:r>
            <a:r>
              <a:rPr lang="en-US" b="1" i="0" dirty="0">
                <a:solidFill>
                  <a:srgbClr val="000000"/>
                </a:solidFill>
                <a:effectLst/>
                <a:latin typeface="Arial" panose="020B0604020202020204" pitchFamily="34" charset="0"/>
                <a:cs typeface="Arial" panose="020B0604020202020204" pitchFamily="34" charset="0"/>
              </a:rPr>
              <a:t>Low Connectedness</a:t>
            </a:r>
            <a:r>
              <a:rPr lang="en-US" b="0" i="0" dirty="0">
                <a:solidFill>
                  <a:srgbClr val="000000"/>
                </a:solidFill>
                <a:effectLst/>
                <a:latin typeface="Arial" panose="020B0604020202020204" pitchFamily="34" charset="0"/>
                <a:cs typeface="Arial" panose="020B0604020202020204" pitchFamily="34" charset="0"/>
              </a:rPr>
              <a:t>.</a:t>
            </a: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27</a:t>
            </a:fld>
            <a:endParaRPr lang="en-US"/>
          </a:p>
        </p:txBody>
      </p:sp>
    </p:spTree>
    <p:extLst>
      <p:ext uri="{BB962C8B-B14F-4D97-AF65-F5344CB8AC3E}">
        <p14:creationId xmlns:p14="http://schemas.microsoft.com/office/powerpoint/2010/main" val="24829358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Should we share results for Connectedness Ratings by Demographic Category?</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Do </a:t>
            </a:r>
            <a:r>
              <a:rPr lang="en-US" b="1">
                <a:latin typeface="Arial" panose="020B0604020202020204" pitchFamily="34" charset="0"/>
                <a:cs typeface="Arial" panose="020B0604020202020204" pitchFamily="34" charset="0"/>
              </a:rPr>
              <a:t>NOT</a:t>
            </a:r>
            <a:r>
              <a:rPr lang="en-US" b="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u="sng">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Recommend sharing demographic results. Do not draw explicit comparisons between demographic groups.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a:solidFill>
                <a:srgbClr val="000000"/>
              </a:solidFill>
              <a:effectLst/>
              <a:latin typeface="Roboto" panose="02000000000000000000" pitchFamily="2" charset="0"/>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28</a:t>
            </a:fld>
            <a:endParaRPr lang="en-US"/>
          </a:p>
        </p:txBody>
      </p:sp>
    </p:spTree>
    <p:extLst>
      <p:ext uri="{BB962C8B-B14F-4D97-AF65-F5344CB8AC3E}">
        <p14:creationId xmlns:p14="http://schemas.microsoft.com/office/powerpoint/2010/main" val="83912882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Engagement &amp; Commitment </a:t>
            </a:r>
            <a:r>
              <a:rPr lang="en-US" b="0" dirty="0">
                <a:latin typeface="Arial" panose="020B0604020202020204" pitchFamily="34" charset="0"/>
                <a:cs typeface="Arial" panose="020B0604020202020204" pitchFamily="34" charset="0"/>
              </a:rPr>
              <a:t>measures the extent to which one finds their work fulfilling and is committed to their job and organization. Engaged and committed individuals demonstrate enthusiasm for, and dedication to, the work that they do.</a:t>
            </a: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Items used to assess </a:t>
            </a:r>
            <a:r>
              <a:rPr lang="en-US" b="0" i="1" dirty="0">
                <a:latin typeface="Arial" panose="020B0604020202020204" pitchFamily="34" charset="0"/>
                <a:cs typeface="Arial" panose="020B0604020202020204" pitchFamily="34" charset="0"/>
              </a:rPr>
              <a:t>Engagement &amp; Commitment</a:t>
            </a:r>
            <a:r>
              <a:rPr lang="en-US" b="0" dirty="0">
                <a:latin typeface="Arial" panose="020B0604020202020204" pitchFamily="34" charset="0"/>
                <a:cs typeface="Arial" panose="020B0604020202020204" pitchFamily="34" charset="0"/>
              </a:rPr>
              <a:t> on the DEOCS using a five-point response scale from </a:t>
            </a:r>
            <a:r>
              <a:rPr lang="en-US" b="0" i="1" dirty="0">
                <a:latin typeface="Arial" panose="020B0604020202020204" pitchFamily="34" charset="0"/>
                <a:cs typeface="Arial" panose="020B0604020202020204" pitchFamily="34" charset="0"/>
              </a:rPr>
              <a:t>Strongly Disagree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Strongly Agree</a:t>
            </a:r>
            <a:r>
              <a:rPr lang="en-US" b="0" dirty="0">
                <a:latin typeface="Arial" panose="020B0604020202020204" pitchFamily="34" charset="0"/>
                <a:cs typeface="Arial" panose="020B0604020202020204" pitchFamily="34" charset="0"/>
              </a:rPr>
              <a:t>:</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 am proud of my work.</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My work has a great deal of personal meaning to me.</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 am committed to making the military my career.</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favorable rating is a top strength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the factor is a previously identified area of importance or there was a notable rating increase/decrease since the last DEOCS administration, if applicable.</a:t>
            </a:r>
          </a:p>
          <a:p>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to which there is </a:t>
            </a:r>
            <a:r>
              <a:rPr lang="en-US" b="1" dirty="0">
                <a:latin typeface="Arial" panose="020B0604020202020204" pitchFamily="34" charset="0"/>
                <a:cs typeface="Arial" panose="020B0604020202020204" pitchFamily="34" charset="0"/>
              </a:rPr>
              <a:t>Engagement &amp; Commitment </a:t>
            </a:r>
            <a:r>
              <a:rPr lang="en-US" b="0" i="0" dirty="0">
                <a:latin typeface="Arial" panose="020B0604020202020204" pitchFamily="34" charset="0"/>
                <a:cs typeface="Arial" panose="020B0604020202020204" pitchFamily="34" charset="0"/>
              </a:rPr>
              <a:t>to the</a:t>
            </a:r>
            <a:r>
              <a:rPr lang="en-US" b="0" i="0" baseline="0" dirty="0">
                <a:latin typeface="Arial" panose="020B0604020202020204" pitchFamily="34" charset="0"/>
                <a:cs typeface="Arial" panose="020B0604020202020204" pitchFamily="34" charset="0"/>
              </a:rPr>
              <a:t> unit/organization</a:t>
            </a:r>
            <a:r>
              <a:rPr lang="en-US" b="0" i="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to which there is </a:t>
            </a:r>
            <a:r>
              <a:rPr lang="en-US" b="1" dirty="0">
                <a:latin typeface="Arial" panose="020B0604020202020204" pitchFamily="34" charset="0"/>
                <a:cs typeface="Arial" panose="020B0604020202020204" pitchFamily="34" charset="0"/>
              </a:rPr>
              <a:t>Neither Engagement &amp; Commitment nor a Lack of Engagement &amp; Commitment </a:t>
            </a:r>
            <a:r>
              <a:rPr lang="en-US" b="0" dirty="0">
                <a:latin typeface="Arial" panose="020B0604020202020204" pitchFamily="34" charset="0"/>
                <a:cs typeface="Arial" panose="020B0604020202020204" pitchFamily="34" charset="0"/>
              </a:rPr>
              <a:t>to the unit/organization.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indicates the extent to which there is </a:t>
            </a:r>
            <a:r>
              <a:rPr lang="en-US" b="1" i="0" dirty="0">
                <a:solidFill>
                  <a:srgbClr val="000000"/>
                </a:solidFill>
                <a:effectLst/>
                <a:latin typeface="Arial" panose="020B0604020202020204" pitchFamily="34" charset="0"/>
                <a:cs typeface="Arial" panose="020B0604020202020204" pitchFamily="34" charset="0"/>
              </a:rPr>
              <a:t>Lack of Engagement &amp; Commitment </a:t>
            </a:r>
            <a:r>
              <a:rPr lang="en-US" b="0" i="0" dirty="0">
                <a:solidFill>
                  <a:srgbClr val="000000"/>
                </a:solidFill>
                <a:effectLst/>
                <a:latin typeface="Arial" panose="020B0604020202020204" pitchFamily="34" charset="0"/>
                <a:cs typeface="Arial" panose="020B0604020202020204" pitchFamily="34" charset="0"/>
              </a:rPr>
              <a:t>to the unit/organization.</a:t>
            </a: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29</a:t>
            </a:fld>
            <a:endParaRPr lang="en-US"/>
          </a:p>
        </p:txBody>
      </p:sp>
    </p:spTree>
    <p:extLst>
      <p:ext uri="{BB962C8B-B14F-4D97-AF65-F5344CB8AC3E}">
        <p14:creationId xmlns:p14="http://schemas.microsoft.com/office/powerpoint/2010/main" val="38488389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cs typeface="Arial" panose="020B0604020202020204" pitchFamily="34" charset="0"/>
              </a:rPr>
              <a:t>Slides 1-12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3</a:t>
            </a:fld>
            <a:endParaRPr lang="en-US"/>
          </a:p>
        </p:txBody>
      </p:sp>
    </p:spTree>
    <p:extLst>
      <p:ext uri="{BB962C8B-B14F-4D97-AF65-F5344CB8AC3E}">
        <p14:creationId xmlns:p14="http://schemas.microsoft.com/office/powerpoint/2010/main" val="7345304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Should we share results for Engagement &amp; Commitment by Demographic Category?</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Do </a:t>
            </a:r>
            <a:r>
              <a:rPr lang="en-US" b="1">
                <a:latin typeface="Arial" panose="020B0604020202020204" pitchFamily="34" charset="0"/>
                <a:cs typeface="Arial" panose="020B0604020202020204" pitchFamily="34" charset="0"/>
              </a:rPr>
              <a:t>NOT</a:t>
            </a:r>
            <a:r>
              <a:rPr lang="en-US" b="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Recommend sharing demographic results. Do not draw explicit comparisons between demographic groups.</a:t>
            </a:r>
            <a:endParaRPr lang="en-US" b="0" i="0">
              <a:solidFill>
                <a:srgbClr val="000000"/>
              </a:solidFill>
              <a:effectLst/>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30</a:t>
            </a:fld>
            <a:endParaRPr lang="en-US"/>
          </a:p>
        </p:txBody>
      </p:sp>
    </p:spTree>
    <p:extLst>
      <p:ext uri="{BB962C8B-B14F-4D97-AF65-F5344CB8AC3E}">
        <p14:creationId xmlns:p14="http://schemas.microsoft.com/office/powerpoint/2010/main" val="111133424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Fairness</a:t>
            </a:r>
            <a:r>
              <a:rPr lang="en-US" b="0" dirty="0">
                <a:latin typeface="Arial" panose="020B0604020202020204" pitchFamily="34" charset="0"/>
                <a:cs typeface="Arial" panose="020B0604020202020204" pitchFamily="34" charset="0"/>
              </a:rPr>
              <a:t> is the perception that formal and informal organizational policies, practices, and procedures regarding information sharing, job opportunities, and promotions are based on merit.</a:t>
            </a: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Items used to assess </a:t>
            </a:r>
            <a:r>
              <a:rPr lang="en-US" b="0" i="1" dirty="0">
                <a:latin typeface="Arial" panose="020B0604020202020204" pitchFamily="34" charset="0"/>
                <a:cs typeface="Arial" panose="020B0604020202020204" pitchFamily="34" charset="0"/>
              </a:rPr>
              <a:t>Fairness</a:t>
            </a:r>
            <a:r>
              <a:rPr lang="en-US" b="0" dirty="0">
                <a:latin typeface="Arial" panose="020B0604020202020204" pitchFamily="34" charset="0"/>
                <a:cs typeface="Arial" panose="020B0604020202020204" pitchFamily="34" charset="0"/>
              </a:rPr>
              <a:t> on the DEOCS using a five-point response scale from </a:t>
            </a:r>
            <a:r>
              <a:rPr lang="en-US" b="0" i="1" dirty="0">
                <a:latin typeface="Arial" panose="020B0604020202020204" pitchFamily="34" charset="0"/>
                <a:cs typeface="Arial" panose="020B0604020202020204" pitchFamily="34" charset="0"/>
              </a:rPr>
              <a:t>Strongly Disagree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Strongly Agree</a:t>
            </a:r>
            <a:r>
              <a:rPr lang="en-US" b="0" dirty="0">
                <a:latin typeface="Arial" panose="020B0604020202020204" pitchFamily="34" charset="0"/>
                <a:cs typeface="Arial" panose="020B0604020202020204" pitchFamily="34" charset="0"/>
              </a:rPr>
              <a:t>:</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Training opportunities, awards, recognition, and other positive outcomes are distributed fairly.</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Discipline and criticism are administered fairly.</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favorable rating is a top strength within the unit/organization.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pPr marL="171450" lvl="0" indent="-171450">
              <a:buFont typeface="Arial" panose="020B0604020202020204" pitchFamily="34" charset="0"/>
              <a:buChar char="•"/>
            </a:pPr>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to which there is </a:t>
            </a:r>
            <a:r>
              <a:rPr lang="en-US" b="1" dirty="0">
                <a:latin typeface="Arial" panose="020B0604020202020204" pitchFamily="34" charset="0"/>
                <a:cs typeface="Arial" panose="020B0604020202020204" pitchFamily="34" charset="0"/>
              </a:rPr>
              <a:t>Fair Treatment </a:t>
            </a:r>
            <a:r>
              <a:rPr lang="en-US" b="0" dirty="0">
                <a:latin typeface="Arial" panose="020B0604020202020204" pitchFamily="34" charset="0"/>
                <a:cs typeface="Arial" panose="020B0604020202020204" pitchFamily="34" charset="0"/>
              </a:rPr>
              <a:t>in the unit/organization.</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to which there is </a:t>
            </a:r>
            <a:r>
              <a:rPr lang="en-US" b="1" dirty="0">
                <a:latin typeface="Arial" panose="020B0604020202020204" pitchFamily="34" charset="0"/>
                <a:cs typeface="Arial" panose="020B0604020202020204" pitchFamily="34" charset="0"/>
              </a:rPr>
              <a:t>Neither Fair nor Unfair Treatment </a:t>
            </a:r>
            <a:r>
              <a:rPr lang="en-US" b="0" dirty="0">
                <a:latin typeface="Arial" panose="020B0604020202020204" pitchFamily="34" charset="0"/>
                <a:cs typeface="Arial" panose="020B0604020202020204" pitchFamily="34" charset="0"/>
              </a:rPr>
              <a:t>in the unit/organization.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indicates the extent to which there is </a:t>
            </a:r>
            <a:r>
              <a:rPr lang="en-US" b="1" i="0" dirty="0">
                <a:solidFill>
                  <a:srgbClr val="000000"/>
                </a:solidFill>
                <a:effectLst/>
                <a:latin typeface="Arial" panose="020B0604020202020204" pitchFamily="34" charset="0"/>
                <a:cs typeface="Arial" panose="020B0604020202020204" pitchFamily="34" charset="0"/>
              </a:rPr>
              <a:t>Unfair Treatment</a:t>
            </a:r>
            <a:r>
              <a:rPr lang="en-US" b="0" i="0" dirty="0">
                <a:solidFill>
                  <a:srgbClr val="000000"/>
                </a:solidFill>
                <a:effectLst/>
                <a:latin typeface="Arial" panose="020B0604020202020204" pitchFamily="34" charset="0"/>
                <a:cs typeface="Arial" panose="020B0604020202020204" pitchFamily="34" charset="0"/>
              </a:rPr>
              <a:t> in the unit/organization.</a:t>
            </a: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31</a:t>
            </a:fld>
            <a:endParaRPr lang="en-US"/>
          </a:p>
        </p:txBody>
      </p:sp>
    </p:spTree>
    <p:extLst>
      <p:ext uri="{BB962C8B-B14F-4D97-AF65-F5344CB8AC3E}">
        <p14:creationId xmlns:p14="http://schemas.microsoft.com/office/powerpoint/2010/main" val="3438259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Should we share results for Fairness Ratings by Demographic Category?</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Do </a:t>
            </a:r>
            <a:r>
              <a:rPr lang="en-US" b="1">
                <a:latin typeface="Arial" panose="020B0604020202020204" pitchFamily="34" charset="0"/>
                <a:cs typeface="Arial" panose="020B0604020202020204" pitchFamily="34" charset="0"/>
              </a:rPr>
              <a:t>NOT</a:t>
            </a:r>
            <a:r>
              <a:rPr lang="en-US" b="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1" u="sng">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Recommend sharing demographic results. Do not draw explicit comparisons between demographic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a:solidFill>
                <a:srgbClr val="000000"/>
              </a:solidFill>
              <a:effectLst/>
              <a:latin typeface="Roboto" panose="02000000000000000000" pitchFamily="2" charset="0"/>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32</a:t>
            </a:fld>
            <a:endParaRPr lang="en-US"/>
          </a:p>
        </p:txBody>
      </p:sp>
    </p:spTree>
    <p:extLst>
      <p:ext uri="{BB962C8B-B14F-4D97-AF65-F5344CB8AC3E}">
        <p14:creationId xmlns:p14="http://schemas.microsoft.com/office/powerpoint/2010/main" val="2146569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Leadership Support</a:t>
            </a:r>
            <a:r>
              <a:rPr lang="en-US" b="0" i="0" dirty="0">
                <a:latin typeface="Arial" panose="020B0604020202020204" pitchFamily="34" charset="0"/>
                <a:cs typeface="Arial" panose="020B0604020202020204" pitchFamily="34" charset="0"/>
              </a:rPr>
              <a:t> is the perception that leaders build trust, encourage goal attainment and professional development, promote effective communication, and support teamwork. </a:t>
            </a:r>
          </a:p>
          <a:p>
            <a:endParaRPr lang="en-US" b="0" i="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Items used to assess </a:t>
            </a:r>
            <a:r>
              <a:rPr lang="en-US" b="0" i="1" dirty="0">
                <a:latin typeface="Arial" panose="020B0604020202020204" pitchFamily="34" charset="0"/>
                <a:cs typeface="Arial" panose="020B0604020202020204" pitchFamily="34" charset="0"/>
              </a:rPr>
              <a:t>Leadership Support</a:t>
            </a:r>
            <a:r>
              <a:rPr lang="en-US" b="0" dirty="0">
                <a:latin typeface="Arial" panose="020B0604020202020204" pitchFamily="34" charset="0"/>
                <a:cs typeface="Arial" panose="020B0604020202020204" pitchFamily="34" charset="0"/>
              </a:rPr>
              <a:t> on the DEOCS using a five-point response scale from </a:t>
            </a:r>
            <a:r>
              <a:rPr lang="en-US" b="0" i="1" dirty="0">
                <a:latin typeface="Arial" panose="020B0604020202020204" pitchFamily="34" charset="0"/>
                <a:cs typeface="Arial" panose="020B0604020202020204" pitchFamily="34" charset="0"/>
              </a:rPr>
              <a:t>Strongly Disagree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Strongly Agree</a:t>
            </a:r>
            <a:r>
              <a:rPr lang="en-US" b="0" dirty="0">
                <a:latin typeface="Arial" panose="020B0604020202020204" pitchFamily="34" charset="0"/>
                <a:cs typeface="Arial" panose="020B0604020202020204" pitchFamily="34" charset="0"/>
              </a:rPr>
              <a:t>:</a:t>
            </a:r>
            <a:endParaRPr lang="en-US" b="0" i="0" dirty="0">
              <a:latin typeface="Arial" panose="020B060402020202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 have trust and confidence in my immediate supervisor.</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My immediate supervisor listens to what I have to say.</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My immediate supervisor treats me with respect.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My immediate supervisor cares about my personal well-being.</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My immediate supervisor provides me with opportunities to demonstrate my leadership skills.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 would not experience reprisal or retaliation from my immediate supervisor if I went to them with concerns.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lvl="0" indent="0">
              <a:buFont typeface="Arial" panose="020B0604020202020204" pitchFamily="34" charset="0"/>
              <a:buNone/>
            </a:pPr>
            <a:endParaRPr lang="en-US" b="0"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favorable rating is a top strength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pPr marL="171450" lvl="0" indent="-171450">
              <a:buFont typeface="Arial" panose="020B0604020202020204" pitchFamily="34" charset="0"/>
              <a:buChar char="•"/>
            </a:pPr>
            <a:endParaRPr lang="en-US" b="1" u="sng" dirty="0">
              <a:latin typeface="Arial" panose="020B0604020202020204" pitchFamily="34" charset="0"/>
              <a:cs typeface="Arial" panose="020B0604020202020204" pitchFamily="34" charset="0"/>
            </a:endParaRPr>
          </a:p>
          <a:p>
            <a:r>
              <a:rPr lang="en-US" sz="1200" b="1" u="sng" dirty="0">
                <a:latin typeface="Arial" panose="020B0604020202020204" pitchFamily="34" charset="0"/>
                <a:cs typeface="Arial" panose="020B0604020202020204" pitchFamily="34" charset="0"/>
              </a:rPr>
              <a:t>Suggested Discussion Points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endParaRPr lang="en-US" sz="1200"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percentage of responses indicating the immediate supervisor is a </a:t>
            </a:r>
            <a:r>
              <a:rPr lang="en-US" b="1" dirty="0">
                <a:latin typeface="Arial" panose="020B0604020202020204" pitchFamily="34" charset="0"/>
                <a:cs typeface="Arial" panose="020B0604020202020204" pitchFamily="34" charset="0"/>
              </a:rPr>
              <a:t>Supportive Leader</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percentage of responses indicating the immediate supervisor is </a:t>
            </a:r>
            <a:r>
              <a:rPr lang="en-US" b="1" dirty="0">
                <a:latin typeface="Arial" panose="020B0604020202020204" pitchFamily="34" charset="0"/>
                <a:cs typeface="Arial" panose="020B0604020202020204" pitchFamily="34" charset="0"/>
              </a:rPr>
              <a:t>Neither a Supportive nor Non-Supportive Leader.</a:t>
            </a:r>
            <a:r>
              <a:rPr lang="en-US" b="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ratings </a:t>
            </a:r>
            <a:r>
              <a:rPr lang="en-US" b="0" i="0" dirty="0">
                <a:solidFill>
                  <a:srgbClr val="000000"/>
                </a:solidFill>
                <a:effectLst/>
                <a:latin typeface="Arial" panose="020B0604020202020204" pitchFamily="34" charset="0"/>
                <a:cs typeface="Arial" panose="020B0604020202020204" pitchFamily="34" charset="0"/>
              </a:rPr>
              <a:t>(represented with red) percentage of responses indicating the immediate supervisor is </a:t>
            </a:r>
            <a:r>
              <a:rPr lang="en-US" b="1" i="0" dirty="0">
                <a:solidFill>
                  <a:srgbClr val="000000"/>
                </a:solidFill>
                <a:effectLst/>
                <a:latin typeface="Arial" panose="020B0604020202020204" pitchFamily="34" charset="0"/>
                <a:cs typeface="Arial" panose="020B0604020202020204" pitchFamily="34" charset="0"/>
              </a:rPr>
              <a:t>Not a Supportive Leader</a:t>
            </a:r>
            <a:r>
              <a:rPr lang="en-US" b="1" i="0" baseline="0" dirty="0">
                <a:solidFill>
                  <a:srgbClr val="000000"/>
                </a:solidFill>
                <a:effectLst/>
                <a:latin typeface="Arial" panose="020B0604020202020204" pitchFamily="34" charset="0"/>
                <a:cs typeface="Arial" panose="020B0604020202020204" pitchFamily="34" charset="0"/>
              </a:rPr>
              <a:t>.</a:t>
            </a:r>
            <a:endParaRPr lang="en-US"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33</a:t>
            </a:fld>
            <a:endParaRPr lang="en-US"/>
          </a:p>
        </p:txBody>
      </p:sp>
    </p:spTree>
    <p:extLst>
      <p:ext uri="{BB962C8B-B14F-4D97-AF65-F5344CB8AC3E}">
        <p14:creationId xmlns:p14="http://schemas.microsoft.com/office/powerpoint/2010/main" val="344432054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Should we share results for Leadership Support Ratings for All Immediate Supervisors by Demographic Category?</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Do </a:t>
            </a:r>
            <a:r>
              <a:rPr lang="en-US" b="1">
                <a:latin typeface="Arial" panose="020B0604020202020204" pitchFamily="34" charset="0"/>
                <a:cs typeface="Arial" panose="020B0604020202020204" pitchFamily="34" charset="0"/>
              </a:rPr>
              <a:t>NOT</a:t>
            </a:r>
            <a:r>
              <a:rPr lang="en-US" b="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pPr marL="0" lvl="0" indent="0">
              <a:buFont typeface="Arial" panose="020B0604020202020204" pitchFamily="34" charset="0"/>
              <a:buNone/>
            </a:pPr>
            <a:endParaRPr lang="en-US" b="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Recommend sharing demographic results. Do not draw explicit comparisons between demographic groups.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34</a:t>
            </a:fld>
            <a:endParaRPr lang="en-US"/>
          </a:p>
        </p:txBody>
      </p:sp>
    </p:spTree>
    <p:extLst>
      <p:ext uri="{BB962C8B-B14F-4D97-AF65-F5344CB8AC3E}">
        <p14:creationId xmlns:p14="http://schemas.microsoft.com/office/powerpoint/2010/main" val="34962920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9FDCEC-8769-C6EC-CA8F-4F8399FD0A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BEA5F-B7A0-C31D-E986-02FF8A2D15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1FCD31-324F-A2E2-5709-DF2FC26233BB}"/>
              </a:ext>
            </a:extLst>
          </p:cNvPr>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Morale</a:t>
            </a:r>
            <a:r>
              <a:rPr lang="en-US" b="0" dirty="0">
                <a:latin typeface="Arial" panose="020B0604020202020204" pitchFamily="34" charset="0"/>
                <a:cs typeface="Arial" panose="020B0604020202020204" pitchFamily="34" charset="0"/>
              </a:rPr>
              <a:t> is the confidence, enthusiasm, collective pride, and willingness to persist in the activities of the group. It is also an individual’s perception that members of their unit or organization are confident, enthusiastic, have collective pride, and are willing to persist in the activities of the unit or organization.</a:t>
            </a: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Items used to assess </a:t>
            </a:r>
            <a:r>
              <a:rPr lang="en-US" b="0" i="1" dirty="0">
                <a:latin typeface="Arial" panose="020B0604020202020204" pitchFamily="34" charset="0"/>
                <a:cs typeface="Arial" panose="020B0604020202020204" pitchFamily="34" charset="0"/>
              </a:rPr>
              <a:t>Morale</a:t>
            </a:r>
            <a:r>
              <a:rPr lang="en-US" b="0" dirty="0">
                <a:latin typeface="Arial" panose="020B0604020202020204" pitchFamily="34" charset="0"/>
                <a:cs typeface="Arial" panose="020B0604020202020204" pitchFamily="34" charset="0"/>
              </a:rPr>
              <a:t> on the DEOCS using a five-point response scale from </a:t>
            </a:r>
            <a:r>
              <a:rPr lang="en-US" b="0" i="1" dirty="0">
                <a:latin typeface="Arial" panose="020B0604020202020204" pitchFamily="34" charset="0"/>
                <a:cs typeface="Arial" panose="020B0604020202020204" pitchFamily="34" charset="0"/>
              </a:rPr>
              <a:t>Very Low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Very High</a:t>
            </a:r>
            <a:r>
              <a:rPr lang="en-US" b="0" dirty="0">
                <a:latin typeface="Arial" panose="020B0604020202020204" pitchFamily="34" charset="0"/>
                <a:cs typeface="Arial" panose="020B0604020202020204" pitchFamily="34" charset="0"/>
              </a:rPr>
              <a:t>:</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Overall, how would you rate the current level of morale among the people you work with in your unit?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Overall, how would you rate your own current level of morale?</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favorable rating is a top strength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 </a:t>
            </a:r>
          </a:p>
          <a:p>
            <a:pPr marL="171450" lvl="0" indent="-171450">
              <a:buFont typeface="Arial" panose="020B0604020202020204" pitchFamily="34" charset="0"/>
              <a:buChar char="•"/>
            </a:pPr>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of </a:t>
            </a:r>
            <a:r>
              <a:rPr lang="en-US" b="1" dirty="0">
                <a:latin typeface="Arial" panose="020B0604020202020204" pitchFamily="34" charset="0"/>
                <a:cs typeface="Arial" panose="020B0604020202020204" pitchFamily="34" charset="0"/>
              </a:rPr>
              <a:t>High Morale </a:t>
            </a:r>
            <a:r>
              <a:rPr lang="en-US" b="0" dirty="0">
                <a:latin typeface="Arial" panose="020B0604020202020204" pitchFamily="34" charset="0"/>
                <a:cs typeface="Arial" panose="020B0604020202020204" pitchFamily="34" charset="0"/>
              </a:rPr>
              <a:t>in the unit/organization.</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of </a:t>
            </a:r>
            <a:r>
              <a:rPr lang="en-US" b="1" dirty="0">
                <a:latin typeface="Arial" panose="020B0604020202020204" pitchFamily="34" charset="0"/>
                <a:cs typeface="Arial" panose="020B0604020202020204" pitchFamily="34" charset="0"/>
              </a:rPr>
              <a:t>Neither High nor Low Morale </a:t>
            </a:r>
            <a:r>
              <a:rPr lang="en-US" b="0" dirty="0">
                <a:latin typeface="Arial" panose="020B0604020202020204" pitchFamily="34" charset="0"/>
                <a:cs typeface="Arial" panose="020B0604020202020204" pitchFamily="34" charset="0"/>
              </a:rPr>
              <a:t>in the unit/organization.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indicates the extent of </a:t>
            </a:r>
            <a:r>
              <a:rPr lang="en-US" b="1" i="0" dirty="0">
                <a:solidFill>
                  <a:srgbClr val="000000"/>
                </a:solidFill>
                <a:effectLst/>
                <a:latin typeface="Arial" panose="020B0604020202020204" pitchFamily="34" charset="0"/>
                <a:cs typeface="Arial" panose="020B0604020202020204" pitchFamily="34" charset="0"/>
              </a:rPr>
              <a:t>Low Morale </a:t>
            </a:r>
            <a:r>
              <a:rPr lang="en-US" b="0" i="0" dirty="0">
                <a:solidFill>
                  <a:srgbClr val="000000"/>
                </a:solidFill>
                <a:effectLst/>
                <a:latin typeface="Arial" panose="020B0604020202020204" pitchFamily="34" charset="0"/>
                <a:cs typeface="Arial" panose="020B0604020202020204" pitchFamily="34" charset="0"/>
              </a:rPr>
              <a:t>in the unit/organization.</a:t>
            </a: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a:extLst>
              <a:ext uri="{FF2B5EF4-FFF2-40B4-BE49-F238E27FC236}">
                <a16:creationId xmlns:a16="http://schemas.microsoft.com/office/drawing/2014/main" id="{3820E8D3-9E81-F4AC-A98B-2ED38A329E04}"/>
              </a:ext>
            </a:extLst>
          </p:cNvPr>
          <p:cNvSpPr>
            <a:spLocks noGrp="1"/>
          </p:cNvSpPr>
          <p:nvPr>
            <p:ph type="sldNum" sz="quarter" idx="5"/>
          </p:nvPr>
        </p:nvSpPr>
        <p:spPr/>
        <p:txBody>
          <a:bodyPr/>
          <a:lstStyle/>
          <a:p>
            <a:fld id="{6C080711-4F71-4355-A5E2-361F946D3F72}" type="slidenum">
              <a:rPr lang="en-US" smtClean="0"/>
              <a:t>35</a:t>
            </a:fld>
            <a:endParaRPr lang="en-US"/>
          </a:p>
        </p:txBody>
      </p:sp>
    </p:spTree>
    <p:extLst>
      <p:ext uri="{BB962C8B-B14F-4D97-AF65-F5344CB8AC3E}">
        <p14:creationId xmlns:p14="http://schemas.microsoft.com/office/powerpoint/2010/main" val="42527530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26996-A89B-F5FB-2794-6D82AB0BBB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A8773F-CE63-0344-1BD8-C8012AD7F03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E5F8C3-0A6D-0C75-077D-98CF9BFEE4D1}"/>
              </a:ext>
            </a:extLst>
          </p:cNvPr>
          <p:cNvSpPr>
            <a:spLocks noGrp="1"/>
          </p:cNvSpPr>
          <p:nvPr>
            <p:ph type="body" idx="1"/>
          </p:nvPr>
        </p:nvSpPr>
        <p:spPr/>
        <p:txBody>
          <a:bodyPr/>
          <a:lstStyle/>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results for Morale Rating by Demographic Category?</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a:t>
            </a:r>
            <a:r>
              <a:rPr lang="en-US" b="1" dirty="0">
                <a:latin typeface="Arial" panose="020B0604020202020204" pitchFamily="34" charset="0"/>
                <a:cs typeface="Arial" panose="020B0604020202020204" pitchFamily="34" charset="0"/>
              </a:rPr>
              <a:t>NOT</a:t>
            </a:r>
            <a:r>
              <a:rPr lang="en-US" b="0" dirty="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Recommend sharing demographic results. Do not draw explicit comparisons between demographic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dirty="0">
              <a:solidFill>
                <a:srgbClr val="000000"/>
              </a:solidFill>
              <a:effectLst/>
              <a:latin typeface="Arial" panose="020B0604020202020204" pitchFamily="34" charset="0"/>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BF57EAC4-4C9A-C759-A480-48E2C5D0EEC1}"/>
              </a:ext>
            </a:extLst>
          </p:cNvPr>
          <p:cNvSpPr>
            <a:spLocks noGrp="1"/>
          </p:cNvSpPr>
          <p:nvPr>
            <p:ph type="sldNum" sz="quarter" idx="5"/>
          </p:nvPr>
        </p:nvSpPr>
        <p:spPr/>
        <p:txBody>
          <a:bodyPr/>
          <a:lstStyle/>
          <a:p>
            <a:fld id="{6C080711-4F71-4355-A5E2-361F946D3F72}" type="slidenum">
              <a:rPr lang="en-US" smtClean="0"/>
              <a:t>36</a:t>
            </a:fld>
            <a:endParaRPr lang="en-US"/>
          </a:p>
        </p:txBody>
      </p:sp>
    </p:spTree>
    <p:extLst>
      <p:ext uri="{BB962C8B-B14F-4D97-AF65-F5344CB8AC3E}">
        <p14:creationId xmlns:p14="http://schemas.microsoft.com/office/powerpoint/2010/main" val="145173821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Perceived Readiness</a:t>
            </a:r>
            <a:r>
              <a:rPr lang="en-US" b="0" u="sng" dirty="0">
                <a:latin typeface="Arial" panose="020B0604020202020204" pitchFamily="34" charset="0"/>
                <a:cs typeface="Arial" panose="020B0604020202020204" pitchFamily="34" charset="0"/>
              </a:rPr>
              <a:t> </a:t>
            </a:r>
            <a:r>
              <a:rPr lang="en-US" b="0" u="none" dirty="0">
                <a:latin typeface="Arial" panose="020B0604020202020204" pitchFamily="34" charset="0"/>
                <a:cs typeface="Arial" panose="020B0604020202020204" pitchFamily="34" charset="0"/>
              </a:rPr>
              <a:t>measures unit members’ perceptions of both their own and their unit’s preparedness to perform wartime/organizational duties.  Readiness perceptions are associated with objective metrics and are important for human capital preservation and enhanced readiness of the force.</a:t>
            </a:r>
          </a:p>
          <a:p>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Items used to assess </a:t>
            </a:r>
            <a:r>
              <a:rPr lang="en-US" b="0" i="1" dirty="0">
                <a:latin typeface="Arial" panose="020B0604020202020204" pitchFamily="34" charset="0"/>
                <a:cs typeface="Arial" panose="020B0604020202020204" pitchFamily="34" charset="0"/>
              </a:rPr>
              <a:t>Perceived Readiness</a:t>
            </a:r>
            <a:r>
              <a:rPr lang="en-US" b="0" dirty="0">
                <a:latin typeface="Arial" panose="020B0604020202020204" pitchFamily="34" charset="0"/>
                <a:cs typeface="Arial" panose="020B0604020202020204" pitchFamily="34" charset="0"/>
              </a:rPr>
              <a:t> on the DEOCS using a five-point response scale from </a:t>
            </a:r>
            <a:r>
              <a:rPr lang="en-US" b="0" i="1" dirty="0">
                <a:latin typeface="Arial" panose="020B0604020202020204" pitchFamily="34" charset="0"/>
                <a:cs typeface="Arial" panose="020B0604020202020204" pitchFamily="34" charset="0"/>
              </a:rPr>
              <a:t>Very Poorly Prepared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Very Well Prepared</a:t>
            </a:r>
            <a:r>
              <a:rPr lang="en-US" b="0" dirty="0">
                <a:latin typeface="Arial" panose="020B0604020202020204" pitchFamily="34" charset="0"/>
                <a:cs typeface="Arial" panose="020B0604020202020204" pitchFamily="34" charset="0"/>
              </a:rPr>
              <a:t>:</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200" b="0" kern="1200" dirty="0">
                <a:solidFill>
                  <a:schemeClr val="tx1"/>
                </a:solidFill>
                <a:effectLst/>
                <a:latin typeface="+mn-lt"/>
                <a:ea typeface="+mn-ea"/>
                <a:cs typeface="+mn-cs"/>
              </a:rPr>
              <a:t>Overall, how well prepared are you to perform your wartime job?</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200" b="0" kern="1200" dirty="0">
                <a:solidFill>
                  <a:schemeClr val="tx1"/>
                </a:solidFill>
                <a:effectLst/>
                <a:latin typeface="+mn-lt"/>
                <a:ea typeface="+mn-ea"/>
                <a:cs typeface="+mn-cs"/>
              </a:rPr>
              <a:t>Overall, how well prepared is your unit to perform its wartime mission?</a:t>
            </a: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favorable rating is a top strength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 </a:t>
            </a:r>
          </a:p>
          <a:p>
            <a:pPr marL="171450" lvl="0" indent="-171450">
              <a:buFont typeface="Arial" panose="020B0604020202020204" pitchFamily="34" charset="0"/>
              <a:buChar char="•"/>
            </a:pPr>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of </a:t>
            </a:r>
            <a:r>
              <a:rPr lang="en-US" b="1" dirty="0">
                <a:latin typeface="Arial" panose="020B0604020202020204" pitchFamily="34" charset="0"/>
                <a:cs typeface="Arial" panose="020B0604020202020204" pitchFamily="34" charset="0"/>
              </a:rPr>
              <a:t>High Perceived Readiness </a:t>
            </a:r>
            <a:r>
              <a:rPr lang="en-US" b="0" dirty="0">
                <a:latin typeface="Arial" panose="020B0604020202020204" pitchFamily="34" charset="0"/>
                <a:cs typeface="Arial" panose="020B0604020202020204" pitchFamily="34" charset="0"/>
              </a:rPr>
              <a:t>in the unit/organization.</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of </a:t>
            </a:r>
            <a:r>
              <a:rPr lang="en-US" b="1" dirty="0">
                <a:latin typeface="Arial" panose="020B0604020202020204" pitchFamily="34" charset="0"/>
                <a:cs typeface="Arial" panose="020B0604020202020204" pitchFamily="34" charset="0"/>
              </a:rPr>
              <a:t>Neither High nor Low Perceived Readiness </a:t>
            </a:r>
            <a:r>
              <a:rPr lang="en-US" b="0" dirty="0">
                <a:latin typeface="Arial" panose="020B0604020202020204" pitchFamily="34" charset="0"/>
                <a:cs typeface="Arial" panose="020B0604020202020204" pitchFamily="34" charset="0"/>
              </a:rPr>
              <a:t>in the unit/organization.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indicates the extent of </a:t>
            </a:r>
            <a:r>
              <a:rPr lang="en-US" b="1" i="0" dirty="0">
                <a:solidFill>
                  <a:srgbClr val="000000"/>
                </a:solidFill>
                <a:effectLst/>
                <a:latin typeface="Arial" panose="020B0604020202020204" pitchFamily="34" charset="0"/>
                <a:cs typeface="Arial" panose="020B0604020202020204" pitchFamily="34" charset="0"/>
              </a:rPr>
              <a:t>Low Perceived Readiness </a:t>
            </a:r>
            <a:r>
              <a:rPr lang="en-US" b="0" i="0" dirty="0">
                <a:solidFill>
                  <a:srgbClr val="000000"/>
                </a:solidFill>
                <a:effectLst/>
                <a:latin typeface="Arial" panose="020B0604020202020204" pitchFamily="34" charset="0"/>
                <a:cs typeface="Arial" panose="020B0604020202020204" pitchFamily="34" charset="0"/>
              </a:rPr>
              <a:t>in the unit/organization.</a:t>
            </a:r>
            <a:endParaRPr lang="en-US"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37</a:t>
            </a:fld>
            <a:endParaRPr lang="en-US"/>
          </a:p>
        </p:txBody>
      </p:sp>
    </p:spTree>
    <p:extLst>
      <p:ext uri="{BB962C8B-B14F-4D97-AF65-F5344CB8AC3E}">
        <p14:creationId xmlns:p14="http://schemas.microsoft.com/office/powerpoint/2010/main" val="415798351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results for Perceived Readiness Rating by Demographic Category?</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a:t>
            </a:r>
            <a:r>
              <a:rPr lang="en-US" b="1" dirty="0">
                <a:latin typeface="Arial" panose="020B0604020202020204" pitchFamily="34" charset="0"/>
                <a:cs typeface="Arial" panose="020B0604020202020204" pitchFamily="34" charset="0"/>
              </a:rPr>
              <a:t>NOT</a:t>
            </a:r>
            <a:r>
              <a:rPr lang="en-US" b="0" dirty="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Recommend sharing demographic results. Do not draw explicit comparisons between demographic groups.</a:t>
            </a: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38</a:t>
            </a:fld>
            <a:endParaRPr lang="en-US"/>
          </a:p>
        </p:txBody>
      </p:sp>
    </p:spTree>
    <p:extLst>
      <p:ext uri="{BB962C8B-B14F-4D97-AF65-F5344CB8AC3E}">
        <p14:creationId xmlns:p14="http://schemas.microsoft.com/office/powerpoint/2010/main" val="321993177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Safe Storage for Lethal Means</a:t>
            </a:r>
            <a:r>
              <a:rPr lang="en-US" b="0" i="0" dirty="0">
                <a:latin typeface="Arial" panose="020B0604020202020204" pitchFamily="34" charset="0"/>
                <a:cs typeface="Arial" panose="020B0604020202020204" pitchFamily="34" charset="0"/>
              </a:rPr>
              <a:t> measures whether one would keep a firearm safely stored (i.e., unloaded or in a secure storage container/device) if they had one in their living space. </a:t>
            </a:r>
          </a:p>
          <a:p>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Items used to assess </a:t>
            </a:r>
            <a:r>
              <a:rPr lang="en-US" b="0" i="1" dirty="0">
                <a:latin typeface="Arial" panose="020B0604020202020204" pitchFamily="34" charset="0"/>
                <a:cs typeface="Arial" panose="020B0604020202020204" pitchFamily="34" charset="0"/>
              </a:rPr>
              <a:t>Safe Storage for Lethal Means</a:t>
            </a:r>
            <a:r>
              <a:rPr lang="en-US" b="0" dirty="0">
                <a:latin typeface="Arial" panose="020B0604020202020204" pitchFamily="34" charset="0"/>
                <a:cs typeface="Arial" panose="020B0604020202020204" pitchFamily="34" charset="0"/>
              </a:rPr>
              <a:t> on the DEOCS using a five-point response scale from </a:t>
            </a:r>
            <a:r>
              <a:rPr lang="en-US" b="0" i="1" dirty="0">
                <a:latin typeface="Arial" panose="020B0604020202020204" pitchFamily="34" charset="0"/>
                <a:cs typeface="Arial" panose="020B0604020202020204" pitchFamily="34" charset="0"/>
              </a:rPr>
              <a:t>Strongly Disagree </a:t>
            </a:r>
            <a:r>
              <a:rPr lang="en-US" b="0" i="0" dirty="0">
                <a:latin typeface="Arial" panose="020B0604020202020204" pitchFamily="34" charset="0"/>
                <a:cs typeface="Arial" panose="020B0604020202020204" pitchFamily="34" charset="0"/>
              </a:rPr>
              <a:t>to</a:t>
            </a:r>
            <a:r>
              <a:rPr lang="en-US" b="0" i="1" dirty="0">
                <a:latin typeface="Arial" panose="020B0604020202020204" pitchFamily="34" charset="0"/>
                <a:cs typeface="Arial" panose="020B0604020202020204" pitchFamily="34" charset="0"/>
              </a:rPr>
              <a:t> Strongly Agree:</a:t>
            </a:r>
            <a:endParaRPr lang="en-US" b="0" dirty="0">
              <a:latin typeface="Arial" panose="020B060402020202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If I had a firearm in my living space, I would store it unloaded or use a secure storage container/device.</a:t>
            </a:r>
            <a:endParaRPr lang="en-US" sz="1800" b="0" dirty="0">
              <a:solidFill>
                <a:srgbClr val="000000"/>
              </a:solidFill>
              <a:effectLst/>
              <a:latin typeface="Arial" panose="020B0604020202020204" pitchFamily="34" charset="0"/>
              <a:ea typeface="Times New Roman" panose="02020603050405020304" pitchFamily="18" charset="0"/>
              <a:cs typeface="Arial" panose="020B0604020202020204" pitchFamily="34" charset="0"/>
            </a:endParaRPr>
          </a:p>
          <a:p>
            <a:pPr marL="0" marR="0" lvl="0" indent="0" fontAlgn="base">
              <a:lnSpc>
                <a:spcPct val="107000"/>
              </a:lnSpc>
              <a:spcBef>
                <a:spcPts val="0"/>
              </a:spcBef>
              <a:spcAft>
                <a:spcPts val="0"/>
              </a:spcAft>
              <a:buSzPts val="1000"/>
              <a:buFont typeface="Symbol" panose="05050102010706020507" pitchFamily="18" charset="2"/>
              <a:buNone/>
              <a:tabLst>
                <a:tab pos="457200" algn="l"/>
              </a:tabLst>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favorable rating is a top strength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is the percentage of participants reporting their </a:t>
            </a:r>
            <a:r>
              <a:rPr lang="en-US" b="1" dirty="0">
                <a:latin typeface="Arial" panose="020B0604020202020204" pitchFamily="34" charset="0"/>
                <a:cs typeface="Arial" panose="020B0604020202020204" pitchFamily="34" charset="0"/>
              </a:rPr>
              <a:t>Firearms Would be Safely Stored.</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is the percentage of participants reporting their </a:t>
            </a:r>
            <a:r>
              <a:rPr lang="en-US" b="1" dirty="0">
                <a:latin typeface="Arial" panose="020B0604020202020204" pitchFamily="34" charset="0"/>
                <a:cs typeface="Arial" panose="020B0604020202020204" pitchFamily="34" charset="0"/>
              </a:rPr>
              <a:t>Firearms May or May Not be Safely Stored.</a:t>
            </a:r>
          </a:p>
          <a:p>
            <a:pPr marL="171450" lvl="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a:t>
            </a:r>
            <a:r>
              <a:rPr lang="en-US" b="0" dirty="0">
                <a:latin typeface="Arial" panose="020B0604020202020204" pitchFamily="34" charset="0"/>
                <a:cs typeface="Arial" panose="020B0604020202020204" pitchFamily="34" charset="0"/>
              </a:rPr>
              <a:t>is the percentage of participants reporting</a:t>
            </a:r>
            <a:r>
              <a:rPr lang="en-US" b="0" baseline="0"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their </a:t>
            </a:r>
            <a:r>
              <a:rPr lang="en-US" b="1" dirty="0">
                <a:latin typeface="Arial" panose="020B0604020202020204" pitchFamily="34" charset="0"/>
                <a:cs typeface="Arial" panose="020B0604020202020204" pitchFamily="34" charset="0"/>
              </a:rPr>
              <a:t>Firearms Would Not be Safely Stored.</a:t>
            </a: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39</a:t>
            </a:fld>
            <a:endParaRPr lang="en-US"/>
          </a:p>
        </p:txBody>
      </p:sp>
    </p:spTree>
    <p:extLst>
      <p:ext uri="{BB962C8B-B14F-4D97-AF65-F5344CB8AC3E}">
        <p14:creationId xmlns:p14="http://schemas.microsoft.com/office/powerpoint/2010/main" val="1011616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cs typeface="Arial" panose="020B0604020202020204" pitchFamily="34" charset="0"/>
              </a:rPr>
              <a:t>Slides 1-12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4</a:t>
            </a:fld>
            <a:endParaRPr lang="en-US"/>
          </a:p>
        </p:txBody>
      </p:sp>
    </p:spTree>
    <p:extLst>
      <p:ext uri="{BB962C8B-B14F-4D97-AF65-F5344CB8AC3E}">
        <p14:creationId xmlns:p14="http://schemas.microsoft.com/office/powerpoint/2010/main" val="346463722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Should we share results for Safe Storage for Lethal Means Ratings by Demographic Category?</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Do </a:t>
            </a:r>
            <a:r>
              <a:rPr lang="en-US" b="1">
                <a:latin typeface="Arial" panose="020B0604020202020204" pitchFamily="34" charset="0"/>
                <a:cs typeface="Arial" panose="020B0604020202020204" pitchFamily="34" charset="0"/>
              </a:rPr>
              <a:t>NOT</a:t>
            </a:r>
            <a:r>
              <a:rPr lang="en-US" b="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Recommend sharing demographic results. Do not draw explicit comparisons between demographic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a:solidFill>
                <a:srgbClr val="000000"/>
              </a:solidFill>
              <a:effectLst/>
              <a:latin typeface="Roboto" panose="02000000000000000000" pitchFamily="2" charset="0"/>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40</a:t>
            </a:fld>
            <a:endParaRPr lang="en-US"/>
          </a:p>
        </p:txBody>
      </p:sp>
    </p:spTree>
    <p:extLst>
      <p:ext uri="{BB962C8B-B14F-4D97-AF65-F5344CB8AC3E}">
        <p14:creationId xmlns:p14="http://schemas.microsoft.com/office/powerpoint/2010/main" val="16999400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Transformational Leadership</a:t>
            </a:r>
            <a:r>
              <a:rPr lang="en-US" b="0" i="0" dirty="0">
                <a:latin typeface="Arial" panose="020B0604020202020204" pitchFamily="34" charset="0"/>
                <a:cs typeface="Arial" panose="020B0604020202020204" pitchFamily="34" charset="0"/>
              </a:rPr>
              <a:t> measures the perception that leaders encourage, inspire, and motivate others to meet new challenges and accomplish tasks beyond what they feel is possible. Characteristics of a transformational leader include idealized influence or charisma, inspirational motivation, intellectual stimulation, and individualized consideration.  </a:t>
            </a:r>
          </a:p>
          <a:p>
            <a:endParaRPr lang="en-US" b="0" i="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Items used to assess </a:t>
            </a:r>
            <a:r>
              <a:rPr lang="en-US" b="0" i="1" dirty="0">
                <a:latin typeface="Arial" panose="020B0604020202020204" pitchFamily="34" charset="0"/>
                <a:cs typeface="Arial" panose="020B0604020202020204" pitchFamily="34" charset="0"/>
              </a:rPr>
              <a:t>Transformational Leadership</a:t>
            </a:r>
            <a:r>
              <a:rPr lang="en-US" b="0" dirty="0">
                <a:latin typeface="Arial" panose="020B0604020202020204" pitchFamily="34" charset="0"/>
                <a:cs typeface="Arial" panose="020B0604020202020204" pitchFamily="34" charset="0"/>
              </a:rPr>
              <a:t> on the DEOCS using a five-point response scale from </a:t>
            </a:r>
            <a:r>
              <a:rPr lang="en-US" b="0" i="1" dirty="0">
                <a:latin typeface="Arial" panose="020B0604020202020204" pitchFamily="34" charset="0"/>
                <a:cs typeface="Arial" panose="020B0604020202020204" pitchFamily="34" charset="0"/>
              </a:rPr>
              <a:t>Strongly Disagree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Strongly Agree</a:t>
            </a:r>
            <a:r>
              <a:rPr lang="en-US" b="0" dirty="0">
                <a:latin typeface="Arial" panose="020B0604020202020204" pitchFamily="34" charset="0"/>
                <a:cs typeface="Arial" panose="020B0604020202020204" pitchFamily="34" charset="0"/>
              </a:rPr>
              <a:t>:</a:t>
            </a:r>
            <a:endParaRPr lang="en-US" b="0" i="0" dirty="0">
              <a:latin typeface="Arial" panose="020B060402020202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My unit’s commander communicates a clear and motivating vision of the future.</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My unit’s commander supports and encourages the professional development of people in my unit.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My unit’s commander encourages people in my unit to think about problems in new ways.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lvl="0" indent="0">
              <a:buFont typeface="Arial" panose="020B0604020202020204" pitchFamily="34" charset="0"/>
              <a:buNone/>
            </a:pPr>
            <a:endParaRPr lang="en-US" b="0"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favorable rating is a top strength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pPr marL="171450" lvl="0" indent="-171450">
              <a:buFont typeface="Arial" panose="020B0604020202020204" pitchFamily="34" charset="0"/>
              <a:buChar char="•"/>
            </a:pPr>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indicates the extent to which the unit’s/organization’s leader is a </a:t>
            </a:r>
            <a:r>
              <a:rPr lang="en-US" b="1" dirty="0">
                <a:latin typeface="Arial" panose="020B0604020202020204" pitchFamily="34" charset="0"/>
                <a:cs typeface="Arial" panose="020B0604020202020204" pitchFamily="34" charset="0"/>
              </a:rPr>
              <a:t>Transformational Leader</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indicates the extent to which the unit’s/organization’s leader is </a:t>
            </a:r>
            <a:r>
              <a:rPr lang="en-US" b="1" dirty="0">
                <a:latin typeface="Arial" panose="020B0604020202020204" pitchFamily="34" charset="0"/>
                <a:cs typeface="Arial" panose="020B0604020202020204" pitchFamily="34" charset="0"/>
              </a:rPr>
              <a:t>Neither a Transformational nor Non-Transformational Leader.</a:t>
            </a:r>
            <a:r>
              <a:rPr lang="en-US" b="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indicates the extent to which the unit’s/organization’s leader is </a:t>
            </a:r>
            <a:r>
              <a:rPr lang="en-US" b="1" i="0" dirty="0">
                <a:solidFill>
                  <a:srgbClr val="000000"/>
                </a:solidFill>
                <a:effectLst/>
                <a:latin typeface="Arial" panose="020B0604020202020204" pitchFamily="34" charset="0"/>
                <a:cs typeface="Arial" panose="020B0604020202020204" pitchFamily="34" charset="0"/>
              </a:rPr>
              <a:t>Not a Transformational Leader</a:t>
            </a:r>
            <a:r>
              <a:rPr lang="en-US" b="1" i="0" baseline="0" dirty="0">
                <a:solidFill>
                  <a:srgbClr val="000000"/>
                </a:solidFill>
                <a:effectLst/>
                <a:latin typeface="Arial" panose="020B0604020202020204" pitchFamily="34" charset="0"/>
                <a:cs typeface="Arial" panose="020B0604020202020204" pitchFamily="34" charset="0"/>
              </a:rPr>
              <a:t>.</a:t>
            </a:r>
            <a:endParaRPr lang="en-US" b="0"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endParaRPr lang="en-US" b="0" dirty="0"/>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41</a:t>
            </a:fld>
            <a:endParaRPr lang="en-US"/>
          </a:p>
        </p:txBody>
      </p:sp>
    </p:spTree>
    <p:extLst>
      <p:ext uri="{BB962C8B-B14F-4D97-AF65-F5344CB8AC3E}">
        <p14:creationId xmlns:p14="http://schemas.microsoft.com/office/powerpoint/2010/main" val="114225349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Should we share results for Transformational Leadership Ratings Unit/Organization Leader by Demographic Category?</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Do </a:t>
            </a:r>
            <a:r>
              <a:rPr lang="en-US" b="1">
                <a:latin typeface="Arial" panose="020B0604020202020204" pitchFamily="34" charset="0"/>
                <a:cs typeface="Arial" panose="020B0604020202020204" pitchFamily="34" charset="0"/>
              </a:rPr>
              <a:t>NOT</a:t>
            </a:r>
            <a:r>
              <a:rPr lang="en-US" b="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pPr marL="0" lvl="0" indent="0">
              <a:buFont typeface="Arial" panose="020B0604020202020204" pitchFamily="34" charset="0"/>
              <a:buNone/>
            </a:pPr>
            <a:endParaRPr lang="en-US" b="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Recommend sharing demographic results. Do not draw explicit comparisons between demographic groups.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42</a:t>
            </a:fld>
            <a:endParaRPr lang="en-US"/>
          </a:p>
        </p:txBody>
      </p:sp>
    </p:spTree>
    <p:extLst>
      <p:ext uri="{BB962C8B-B14F-4D97-AF65-F5344CB8AC3E}">
        <p14:creationId xmlns:p14="http://schemas.microsoft.com/office/powerpoint/2010/main" val="42181256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Work-Life Balance</a:t>
            </a:r>
            <a:r>
              <a:rPr lang="en-US" b="0" i="0" dirty="0">
                <a:latin typeface="Arial" panose="020B0604020202020204" pitchFamily="34" charset="0"/>
                <a:cs typeface="Arial" panose="020B0604020202020204" pitchFamily="34" charset="0"/>
              </a:rPr>
              <a:t> measures one’s perception that the demands of their work and personal life are compatible.</a:t>
            </a: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The item used to assess </a:t>
            </a:r>
            <a:r>
              <a:rPr lang="en-US" b="0" i="1" dirty="0">
                <a:latin typeface="Arial" panose="020B0604020202020204" pitchFamily="34" charset="0"/>
                <a:cs typeface="Arial" panose="020B0604020202020204" pitchFamily="34" charset="0"/>
              </a:rPr>
              <a:t>Work-Life Balance</a:t>
            </a:r>
            <a:r>
              <a:rPr lang="en-US" b="0" dirty="0">
                <a:latin typeface="Arial" panose="020B0604020202020204" pitchFamily="34" charset="0"/>
                <a:cs typeface="Arial" panose="020B0604020202020204" pitchFamily="34" charset="0"/>
              </a:rPr>
              <a:t> on the DEOCS using a five-point response scale from </a:t>
            </a:r>
            <a:r>
              <a:rPr lang="en-US" b="0" i="1" dirty="0">
                <a:latin typeface="Arial" panose="020B0604020202020204" pitchFamily="34" charset="0"/>
                <a:cs typeface="Arial" panose="020B0604020202020204" pitchFamily="34" charset="0"/>
              </a:rPr>
              <a:t>Strongly Disagree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Strongly Agree</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I can easily balance the demands of my work and personal life.</a:t>
            </a: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Recommended Talking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favorable rating is a top strength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pPr marL="171450" lvl="0" indent="-171450">
              <a:buFont typeface="Arial" panose="020B0604020202020204" pitchFamily="34" charset="0"/>
              <a:buChar char="•"/>
            </a:pPr>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Favorable rating</a:t>
            </a:r>
            <a:r>
              <a:rPr lang="en-US" b="0" dirty="0">
                <a:latin typeface="Arial" panose="020B0604020202020204" pitchFamily="34" charset="0"/>
                <a:cs typeface="Arial" panose="020B0604020202020204" pitchFamily="34" charset="0"/>
              </a:rPr>
              <a:t> (represented with green) is the percentage of participants who reported </a:t>
            </a:r>
            <a:r>
              <a:rPr lang="en-US" b="1" dirty="0">
                <a:latin typeface="Arial" panose="020B0604020202020204" pitchFamily="34" charset="0"/>
                <a:cs typeface="Arial" panose="020B0604020202020204" pitchFamily="34" charset="0"/>
              </a:rPr>
              <a:t>Having a Work-Life Balance</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dirty="0">
                <a:latin typeface="Arial" panose="020B0604020202020204" pitchFamily="34" charset="0"/>
                <a:cs typeface="Arial" panose="020B0604020202020204" pitchFamily="34" charset="0"/>
              </a:rPr>
              <a:t>Neutral rating </a:t>
            </a:r>
            <a:r>
              <a:rPr lang="en-US" b="0" dirty="0">
                <a:latin typeface="Arial" panose="020B0604020202020204" pitchFamily="34" charset="0"/>
                <a:cs typeface="Arial" panose="020B0604020202020204" pitchFamily="34" charset="0"/>
              </a:rPr>
              <a:t>(represented with yellow) is the percentage of participants who reported </a:t>
            </a:r>
            <a:r>
              <a:rPr lang="en-US" b="1" dirty="0">
                <a:latin typeface="Arial" panose="020B0604020202020204" pitchFamily="34" charset="0"/>
                <a:cs typeface="Arial" panose="020B0604020202020204" pitchFamily="34" charset="0"/>
              </a:rPr>
              <a:t>Neither Having nor Not Having a Work-Life Balance</a:t>
            </a:r>
            <a:r>
              <a:rPr lang="en-US" b="0" dirty="0">
                <a:latin typeface="Arial" panose="020B0604020202020204" pitchFamily="34" charset="0"/>
                <a:cs typeface="Arial" panose="020B0604020202020204" pitchFamily="34" charset="0"/>
              </a:rPr>
              <a:t>.</a:t>
            </a:r>
          </a:p>
          <a:p>
            <a:pPr marL="171450" lvl="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Unfavorable rating </a:t>
            </a:r>
            <a:r>
              <a:rPr lang="en-US" b="0" i="0" dirty="0">
                <a:solidFill>
                  <a:srgbClr val="000000"/>
                </a:solidFill>
                <a:effectLst/>
                <a:latin typeface="Arial" panose="020B0604020202020204" pitchFamily="34" charset="0"/>
                <a:cs typeface="Arial" panose="020B0604020202020204" pitchFamily="34" charset="0"/>
              </a:rPr>
              <a:t>(represented with red) </a:t>
            </a:r>
            <a:r>
              <a:rPr lang="en-US" b="0" dirty="0">
                <a:latin typeface="Arial" panose="020B0604020202020204" pitchFamily="34" charset="0"/>
                <a:cs typeface="Arial" panose="020B0604020202020204" pitchFamily="34" charset="0"/>
              </a:rPr>
              <a:t>is the percentage of participants who reported </a:t>
            </a:r>
            <a:r>
              <a:rPr lang="en-US" b="1" dirty="0">
                <a:latin typeface="Arial" panose="020B0604020202020204" pitchFamily="34" charset="0"/>
                <a:cs typeface="Arial" panose="020B0604020202020204" pitchFamily="34" charset="0"/>
              </a:rPr>
              <a:t>Not Having a Work-Life Balance</a:t>
            </a:r>
            <a:r>
              <a:rPr lang="en-US" b="0" dirty="0">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43</a:t>
            </a:fld>
            <a:endParaRPr lang="en-US"/>
          </a:p>
        </p:txBody>
      </p:sp>
    </p:spTree>
    <p:extLst>
      <p:ext uri="{BB962C8B-B14F-4D97-AF65-F5344CB8AC3E}">
        <p14:creationId xmlns:p14="http://schemas.microsoft.com/office/powerpoint/2010/main" val="66255713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Should we share results for Work-Life Balance Ratings by Demographic Category?</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Do </a:t>
            </a:r>
            <a:r>
              <a:rPr lang="en-US" b="1">
                <a:latin typeface="Arial" panose="020B0604020202020204" pitchFamily="34" charset="0"/>
                <a:cs typeface="Arial" panose="020B0604020202020204" pitchFamily="34" charset="0"/>
              </a:rPr>
              <a:t>NOT</a:t>
            </a:r>
            <a:r>
              <a:rPr lang="en-US" b="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Recommend sharing demographic results. Do not draw explicit comparisons between demographic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a:solidFill>
                <a:srgbClr val="000000"/>
              </a:solidFill>
              <a:effectLst/>
              <a:latin typeface="Roboto" panose="02000000000000000000" pitchFamily="2" charset="0"/>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44</a:t>
            </a:fld>
            <a:endParaRPr lang="en-US"/>
          </a:p>
        </p:txBody>
      </p:sp>
    </p:spTree>
    <p:extLst>
      <p:ext uri="{BB962C8B-B14F-4D97-AF65-F5344CB8AC3E}">
        <p14:creationId xmlns:p14="http://schemas.microsoft.com/office/powerpoint/2010/main" val="3153208867"/>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defRPr/>
            </a:pPr>
            <a:r>
              <a:rPr lang="en-US" dirty="0">
                <a:solidFill>
                  <a:srgbClr val="000000"/>
                </a:solidFill>
                <a:latin typeface="Arial"/>
                <a:cs typeface="Arial"/>
              </a:rPr>
              <a:t>Higher unfavorable ratings on readiness threatening factors are linked to a higher likelihood of negative outcomes, such as racial/ethnic harassment and discrimination, suicide, sexual harassment, and sexual assault and to a lower likelihood of positive outcomes, such as improved readiness and higher retention. </a:t>
            </a:r>
          </a:p>
          <a:p>
            <a:pPr marL="171450" indent="-171450">
              <a:buFont typeface="Arial" panose="020B0604020202020204" pitchFamily="34" charset="0"/>
              <a:buChar char="•"/>
              <a:defRPr/>
            </a:pPr>
            <a:r>
              <a:rPr lang="en-US" dirty="0">
                <a:solidFill>
                  <a:srgbClr val="000000"/>
                </a:solidFill>
                <a:latin typeface="Arial"/>
                <a:cs typeface="Arial"/>
              </a:rPr>
              <a:t>You</a:t>
            </a:r>
            <a:r>
              <a:rPr lang="en-US" sz="1200" b="0" i="0" u="none" strike="noStrike" baseline="0" dirty="0">
                <a:solidFill>
                  <a:srgbClr val="000000"/>
                </a:solidFill>
                <a:effectLst/>
                <a:latin typeface="Arial"/>
                <a:cs typeface="Arial"/>
              </a:rPr>
              <a:t> do </a:t>
            </a:r>
            <a:r>
              <a:rPr lang="en-US" sz="1200" b="1" i="0" u="sng" strike="noStrike" baseline="0" dirty="0">
                <a:solidFill>
                  <a:srgbClr val="000000"/>
                </a:solidFill>
                <a:effectLst/>
                <a:latin typeface="Arial"/>
                <a:cs typeface="Arial"/>
              </a:rPr>
              <a:t>not</a:t>
            </a:r>
            <a:r>
              <a:rPr lang="en-US" sz="1200" b="0" i="0" u="none" strike="noStrike" baseline="0" dirty="0">
                <a:solidFill>
                  <a:srgbClr val="000000"/>
                </a:solidFill>
                <a:effectLst/>
                <a:latin typeface="Arial"/>
                <a:cs typeface="Arial"/>
              </a:rPr>
              <a:t> need to present the results for every factor. It’s recommended that you </a:t>
            </a:r>
            <a:r>
              <a:rPr lang="en-US" sz="1200" b="1" i="0" u="sng" strike="noStrike" baseline="0" dirty="0">
                <a:solidFill>
                  <a:srgbClr val="000000"/>
                </a:solidFill>
                <a:effectLst/>
                <a:latin typeface="Arial"/>
                <a:cs typeface="Arial"/>
              </a:rPr>
              <a:t>select the factors that are most meaningful/relevant for your unit/organization</a:t>
            </a:r>
            <a:r>
              <a:rPr lang="en-US" sz="1200" b="0" i="0" u="none" strike="noStrike" baseline="0" dirty="0">
                <a:solidFill>
                  <a:srgbClr val="000000"/>
                </a:solidFill>
                <a:effectLst/>
                <a:latin typeface="Arial"/>
                <a:cs typeface="Arial"/>
              </a:rPr>
              <a:t> as determined by your current and/or previous DEOCS results.</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45</a:t>
            </a:fld>
            <a:endParaRPr lang="en-US"/>
          </a:p>
        </p:txBody>
      </p:sp>
    </p:spTree>
    <p:extLst>
      <p:ext uri="{BB962C8B-B14F-4D97-AF65-F5344CB8AC3E}">
        <p14:creationId xmlns:p14="http://schemas.microsoft.com/office/powerpoint/2010/main" val="2488738033"/>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latin typeface="Arial" panose="020B0604020202020204" pitchFamily="34" charset="0"/>
                <a:cs typeface="Arial" panose="020B0604020202020204" pitchFamily="34" charset="0"/>
              </a:rPr>
              <a:t>Suggested Discussion Points </a:t>
            </a:r>
            <a:endParaRPr lang="en-US" b="0" u="sng">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a:latin typeface="Arial" panose="020B0604020202020204" pitchFamily="34" charset="0"/>
                <a:cs typeface="Arial" panose="020B0604020202020204" pitchFamily="34" charset="0"/>
              </a:rPr>
              <a:t>Highlight the factors with the highest and lowest unfavorable ratings.</a:t>
            </a:r>
          </a:p>
          <a:p>
            <a:pPr marL="0" indent="0">
              <a:buFont typeface="Arial" panose="020B0604020202020204" pitchFamily="34" charset="0"/>
              <a:buNone/>
            </a:pPr>
            <a:endParaRPr lang="en-US" b="0" i="0">
              <a:solidFill>
                <a:srgbClr val="000000"/>
              </a:solidFill>
              <a:effectLst/>
              <a:latin typeface="Roboto" panose="02000000000000000000" pitchFamily="2" charset="0"/>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46</a:t>
            </a:fld>
            <a:endParaRPr lang="en-US"/>
          </a:p>
        </p:txBody>
      </p:sp>
    </p:spTree>
    <p:extLst>
      <p:ext uri="{BB962C8B-B14F-4D97-AF65-F5344CB8AC3E}">
        <p14:creationId xmlns:p14="http://schemas.microsoft.com/office/powerpoint/2010/main" val="32597546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a:latin typeface="Arial" panose="020B0604020202020204" pitchFamily="34" charset="0"/>
                <a:cs typeface="Arial" panose="020B0604020202020204" pitchFamily="34" charset="0"/>
              </a:rPr>
              <a:t>**</a:t>
            </a:r>
            <a:r>
              <a:rPr lang="en-US" b="0" u="none">
                <a:latin typeface="Arial" panose="020B0604020202020204" pitchFamily="34" charset="0"/>
                <a:cs typeface="Arial" panose="020B0604020202020204" pitchFamily="34" charset="0"/>
              </a:rPr>
              <a:t>Delete slide if trend data is not available.</a:t>
            </a:r>
            <a:r>
              <a:rPr lang="en-US" b="1" u="none">
                <a:latin typeface="Arial" panose="020B0604020202020204" pitchFamily="34" charset="0"/>
                <a:cs typeface="Arial" panose="020B0604020202020204" pitchFamily="34" charset="0"/>
              </a:rPr>
              <a:t>**</a:t>
            </a:r>
          </a:p>
          <a:p>
            <a:endParaRPr lang="en-US" b="1" u="none">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u="none">
                <a:latin typeface="Arial" panose="020B0604020202020204" pitchFamily="34" charset="0"/>
                <a:cs typeface="Arial" panose="020B0604020202020204" pitchFamily="34" charset="0"/>
              </a:rPr>
              <a:t>*Trends over time are now available for any units/organizations that have completed more than one DEOCS in the past. All that is required for trends to be presented is the same UIC/RUC/PAS/OPFAC code and that the survey is administered under the same Service component as the previous survey(s).*</a:t>
            </a:r>
            <a:endParaRPr lang="en-US" b="1" u="none">
              <a:latin typeface="Arial" panose="020B0604020202020204" pitchFamily="34" charset="0"/>
              <a:cs typeface="Arial" panose="020B0604020202020204" pitchFamily="34" charset="0"/>
            </a:endParaRPr>
          </a:p>
          <a:p>
            <a:endParaRPr lang="en-US" b="1" u="sng">
              <a:latin typeface="Arial" panose="020B0604020202020204" pitchFamily="34" charset="0"/>
              <a:cs typeface="Arial" panose="020B0604020202020204" pitchFamily="34" charset="0"/>
            </a:endParaRPr>
          </a:p>
          <a:p>
            <a:r>
              <a:rPr lang="en-US" b="1" u="sng">
                <a:latin typeface="Arial" panose="020B0604020202020204" pitchFamily="34" charset="0"/>
                <a:cs typeface="Arial" panose="020B0604020202020204" pitchFamily="34" charset="0"/>
              </a:rPr>
              <a:t>Suggested Discussion Points </a:t>
            </a:r>
            <a:endParaRPr lang="en-US" b="0" u="sng">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a:latin typeface="Arial" panose="020B0604020202020204" pitchFamily="34" charset="0"/>
                <a:cs typeface="Arial" panose="020B0604020202020204" pitchFamily="34" charset="0"/>
              </a:rPr>
              <a:t>Identify any noteworthy trends.</a:t>
            </a:r>
          </a:p>
        </p:txBody>
      </p:sp>
      <p:sp>
        <p:nvSpPr>
          <p:cNvPr id="4" name="Slide Number Placeholder 3"/>
          <p:cNvSpPr>
            <a:spLocks noGrp="1"/>
          </p:cNvSpPr>
          <p:nvPr>
            <p:ph type="sldNum" sz="quarter" idx="5"/>
          </p:nvPr>
        </p:nvSpPr>
        <p:spPr/>
        <p:txBody>
          <a:bodyPr/>
          <a:lstStyle/>
          <a:p>
            <a:fld id="{6C080711-4F71-4355-A5E2-361F946D3F72}" type="slidenum">
              <a:rPr lang="en-US" smtClean="0"/>
              <a:t>47</a:t>
            </a:fld>
            <a:endParaRPr lang="en-US"/>
          </a:p>
        </p:txBody>
      </p:sp>
    </p:spTree>
    <p:extLst>
      <p:ext uri="{BB962C8B-B14F-4D97-AF65-F5344CB8AC3E}">
        <p14:creationId xmlns:p14="http://schemas.microsoft.com/office/powerpoint/2010/main" val="18433179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Binge Drinking</a:t>
            </a:r>
            <a:r>
              <a:rPr lang="en-US" b="0" i="0" dirty="0">
                <a:latin typeface="Arial" panose="020B0604020202020204" pitchFamily="34" charset="0"/>
                <a:cs typeface="Arial" panose="020B0604020202020204" pitchFamily="34" charset="0"/>
              </a:rPr>
              <a:t> measures how often, during the last three months, one consumes 5 or more drinks on one occasion. This pattern of drinking alcohol within 2 hours brings blood alcohol concentration (BAC) to 0.08 percent or higher for typical adults. </a:t>
            </a: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The item used to assess </a:t>
            </a:r>
            <a:r>
              <a:rPr lang="en-US" b="0" i="1" dirty="0">
                <a:latin typeface="Arial" panose="020B0604020202020204" pitchFamily="34" charset="0"/>
                <a:cs typeface="Arial" panose="020B0604020202020204" pitchFamily="34" charset="0"/>
              </a:rPr>
              <a:t>Binge Drinking </a:t>
            </a:r>
            <a:r>
              <a:rPr lang="en-US" b="0" dirty="0">
                <a:latin typeface="Arial" panose="020B0604020202020204" pitchFamily="34" charset="0"/>
                <a:cs typeface="Arial" panose="020B0604020202020204" pitchFamily="34" charset="0"/>
              </a:rPr>
              <a:t>on the DEOCS using a five-point response scale from </a:t>
            </a:r>
            <a:r>
              <a:rPr lang="en-US" b="0" i="1" dirty="0">
                <a:latin typeface="Arial" panose="020B0604020202020204" pitchFamily="34" charset="0"/>
                <a:cs typeface="Arial" panose="020B0604020202020204" pitchFamily="34" charset="0"/>
              </a:rPr>
              <a:t>Never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Daily or Almost Daily</a:t>
            </a:r>
            <a:r>
              <a:rPr lang="en-US" b="0" dirty="0">
                <a:latin typeface="Arial" panose="020B0604020202020204" pitchFamily="34" charset="0"/>
                <a:cs typeface="Arial" panose="020B0604020202020204" pitchFamily="34" charset="0"/>
              </a:rPr>
              <a:t>:</a:t>
            </a:r>
          </a:p>
          <a:p>
            <a:pPr marL="342900" marR="0" lvl="0" indent="-342900" fontAlgn="base">
              <a:spcBef>
                <a:spcPts val="10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Thinking about your alcohol use in the last three months, how often have you had five or more drinks on one occasion?</a:t>
            </a:r>
            <a:endParaRPr lang="en-US" sz="1800" dirty="0">
              <a:effectLst/>
              <a:latin typeface="Arial" panose="020B0604020202020204" pitchFamily="34" charset="0"/>
              <a:ea typeface="Arial" panose="020B060402020202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unfavorable rating is among the top weaknesses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pPr marL="171450" lvl="0" indent="-171450">
              <a:buFont typeface="Arial" panose="020B0604020202020204" pitchFamily="34" charset="0"/>
              <a:buChar char="•"/>
            </a:pPr>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indicates the percentage of participants reporting </a:t>
            </a:r>
            <a:r>
              <a:rPr lang="en-US" b="1" dirty="0">
                <a:latin typeface="Arial" panose="020B0604020202020204" pitchFamily="34" charset="0"/>
                <a:cs typeface="Arial" panose="020B0604020202020204" pitchFamily="34" charset="0"/>
              </a:rPr>
              <a:t>Frequent Binge Drinking</a:t>
            </a:r>
            <a:r>
              <a:rPr lang="en-US" b="0" dirty="0">
                <a:latin typeface="Arial" panose="020B0604020202020204" pitchFamily="34" charset="0"/>
                <a:cs typeface="Arial" panose="020B0604020202020204" pitchFamily="34" charset="0"/>
              </a:rPr>
              <a:t>.</a:t>
            </a: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Middle rating </a:t>
            </a:r>
            <a:r>
              <a:rPr lang="en-US" b="0" dirty="0">
                <a:latin typeface="Arial" panose="020B0604020202020204" pitchFamily="34" charset="0"/>
                <a:cs typeface="Arial" panose="020B0604020202020204" pitchFamily="34" charset="0"/>
              </a:rPr>
              <a:t>(represented with yellow) indicates the percentage of participants reporting </a:t>
            </a:r>
            <a:r>
              <a:rPr lang="en-US" b="1" dirty="0">
                <a:latin typeface="Arial" panose="020B0604020202020204" pitchFamily="34" charset="0"/>
                <a:cs typeface="Arial" panose="020B0604020202020204" pitchFamily="34" charset="0"/>
              </a:rPr>
              <a:t>Infrequent Binge Drinking</a:t>
            </a:r>
            <a:r>
              <a:rPr lang="en-US" b="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a:t>
            </a:r>
            <a:r>
              <a:rPr lang="en-US" b="0" dirty="0">
                <a:latin typeface="Arial" panose="020B0604020202020204" pitchFamily="34" charset="0"/>
                <a:cs typeface="Arial" panose="020B0604020202020204" pitchFamily="34" charset="0"/>
              </a:rPr>
              <a:t>indicates</a:t>
            </a:r>
            <a:r>
              <a:rPr lang="en-US" b="0" i="0" dirty="0">
                <a:solidFill>
                  <a:srgbClr val="000000"/>
                </a:solidFill>
                <a:effectLst/>
                <a:latin typeface="Arial" panose="020B0604020202020204" pitchFamily="34" charset="0"/>
                <a:cs typeface="Arial" panose="020B0604020202020204" pitchFamily="34" charset="0"/>
              </a:rPr>
              <a:t> the percentage of participants reporting </a:t>
            </a:r>
            <a:r>
              <a:rPr lang="en-US" b="1" i="0" dirty="0">
                <a:solidFill>
                  <a:srgbClr val="000000"/>
                </a:solidFill>
                <a:effectLst/>
                <a:latin typeface="Arial" panose="020B0604020202020204" pitchFamily="34" charset="0"/>
                <a:cs typeface="Arial" panose="020B0604020202020204" pitchFamily="34" charset="0"/>
              </a:rPr>
              <a:t>No Binge Drinking</a:t>
            </a:r>
            <a:r>
              <a:rPr lang="en-US" b="0" i="0" dirty="0">
                <a:solidFill>
                  <a:srgbClr val="000000"/>
                </a:solidFill>
                <a:effectLst/>
                <a:latin typeface="Arial" panose="020B0604020202020204" pitchFamily="34" charset="0"/>
                <a:cs typeface="Arial" panose="020B0604020202020204" pitchFamily="34"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48</a:t>
            </a:fld>
            <a:endParaRPr lang="en-US"/>
          </a:p>
        </p:txBody>
      </p:sp>
    </p:spTree>
    <p:extLst>
      <p:ext uri="{BB962C8B-B14F-4D97-AF65-F5344CB8AC3E}">
        <p14:creationId xmlns:p14="http://schemas.microsoft.com/office/powerpoint/2010/main" val="143979529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Should we share results for Binge Drinking Ratings by Demographic Category?</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Do </a:t>
            </a:r>
            <a:r>
              <a:rPr lang="en-US" b="1">
                <a:latin typeface="Arial" panose="020B0604020202020204" pitchFamily="34" charset="0"/>
                <a:cs typeface="Arial" panose="020B0604020202020204" pitchFamily="34" charset="0"/>
              </a:rPr>
              <a:t>NOT</a:t>
            </a:r>
            <a:r>
              <a:rPr lang="en-US" b="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Recommend sharing demographic results. Do not draw explicit comparisons between demographic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a:solidFill>
                <a:srgbClr val="000000"/>
              </a:solidFill>
              <a:effectLst/>
              <a:latin typeface="Roboto" panose="02000000000000000000" pitchFamily="2" charset="0"/>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49</a:t>
            </a:fld>
            <a:endParaRPr lang="en-US"/>
          </a:p>
        </p:txBody>
      </p:sp>
    </p:spTree>
    <p:extLst>
      <p:ext uri="{BB962C8B-B14F-4D97-AF65-F5344CB8AC3E}">
        <p14:creationId xmlns:p14="http://schemas.microsoft.com/office/powerpoint/2010/main" val="19828394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Slides 1-12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b="0" i="0"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5</a:t>
            </a:fld>
            <a:endParaRPr lang="en-US"/>
          </a:p>
        </p:txBody>
      </p:sp>
    </p:spTree>
    <p:extLst>
      <p:ext uri="{BB962C8B-B14F-4D97-AF65-F5344CB8AC3E}">
        <p14:creationId xmlns:p14="http://schemas.microsoft.com/office/powerpoint/2010/main" val="10619049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a:cs typeface="Arial"/>
              </a:rPr>
              <a:t>Passive Leadership</a:t>
            </a:r>
            <a:r>
              <a:rPr lang="en-US" b="0" i="0" dirty="0">
                <a:latin typeface="Arial"/>
                <a:cs typeface="Arial"/>
              </a:rPr>
              <a:t> </a:t>
            </a:r>
            <a:r>
              <a:rPr lang="en-US" sz="1200" b="0" i="0" u="none" strike="noStrike" baseline="0" dirty="0">
                <a:latin typeface="Arial"/>
                <a:cs typeface="Arial"/>
              </a:rPr>
              <a:t>measures the perception that leaders avoid decisions, do not respond to problems, fail to follow up, hesitate to act, and are absent when needed. This is also known as laissez-faire leadership.</a:t>
            </a:r>
          </a:p>
          <a:p>
            <a:endParaRPr lang="en-US" sz="1200" b="0" i="0" u="none" strike="noStrike" baseline="0" dirty="0">
              <a:latin typeface="Arial" panose="020B0604020202020204" pitchFamily="34" charset="0"/>
              <a:cs typeface="Arial" panose="020B0604020202020204" pitchFamily="34" charset="0"/>
            </a:endParaRPr>
          </a:p>
          <a:p>
            <a:r>
              <a:rPr lang="en-US" b="0" dirty="0">
                <a:latin typeface="Arial"/>
                <a:cs typeface="Arial"/>
              </a:rPr>
              <a:t>The item used to assess </a:t>
            </a:r>
            <a:r>
              <a:rPr lang="en-US" b="0" i="1" dirty="0">
                <a:latin typeface="Arial"/>
                <a:cs typeface="Arial"/>
              </a:rPr>
              <a:t>Passive Leadership</a:t>
            </a:r>
            <a:r>
              <a:rPr lang="en-US" i="1" dirty="0">
                <a:latin typeface="Arial"/>
                <a:cs typeface="Arial"/>
              </a:rPr>
              <a:t> </a:t>
            </a:r>
            <a:r>
              <a:rPr lang="en-US" i="1" dirty="0"/>
              <a:t>–</a:t>
            </a:r>
            <a:r>
              <a:rPr lang="en-US" i="1" dirty="0">
                <a:latin typeface="Arial"/>
                <a:cs typeface="Arial"/>
              </a:rPr>
              <a:t> </a:t>
            </a:r>
            <a:r>
              <a:rPr lang="en-US" b="0" i="1" dirty="0">
                <a:latin typeface="Arial"/>
                <a:cs typeface="Arial"/>
              </a:rPr>
              <a:t>Ratings for Unit/Organization Leader </a:t>
            </a:r>
            <a:r>
              <a:rPr lang="en-US" b="0" dirty="0">
                <a:latin typeface="Arial"/>
                <a:cs typeface="Arial"/>
              </a:rPr>
              <a:t>on the DEOCS using a five-point response scale from </a:t>
            </a:r>
            <a:r>
              <a:rPr lang="en-US" b="0" i="1" dirty="0">
                <a:latin typeface="Arial"/>
                <a:cs typeface="Arial"/>
              </a:rPr>
              <a:t>Strongly Disagree </a:t>
            </a:r>
            <a:r>
              <a:rPr lang="en-US" b="0" dirty="0">
                <a:latin typeface="Arial"/>
                <a:cs typeface="Arial"/>
              </a:rPr>
              <a:t>to </a:t>
            </a:r>
            <a:r>
              <a:rPr lang="en-US" b="0" i="1" dirty="0">
                <a:latin typeface="Arial"/>
                <a:cs typeface="Arial"/>
              </a:rPr>
              <a:t>Strongly Agree</a:t>
            </a:r>
            <a:r>
              <a:rPr lang="en-US" b="0" dirty="0">
                <a:latin typeface="Arial"/>
                <a:cs typeface="Arial"/>
              </a:rPr>
              <a:t>:</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a:ea typeface="Times New Roman" panose="02020603050405020304" pitchFamily="18" charset="0"/>
                <a:cs typeface="Arial"/>
              </a:rPr>
              <a:t>My unit’s commander will not take action until negative behaviors become bigger problems.</a:t>
            </a:r>
            <a:endParaRPr lang="en-US" sz="1800" dirty="0">
              <a:effectLst/>
              <a:latin typeface="Arial"/>
              <a:ea typeface="Calibri" panose="020F0502020204030204" pitchFamily="34" charset="0"/>
              <a:cs typeface="Arial"/>
            </a:endParaRPr>
          </a:p>
          <a:p>
            <a:pPr marL="342900" marR="0" lvl="0" indent="-342900" fontAlgn="base">
              <a:spcBef>
                <a:spcPts val="10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a:ea typeface="Times New Roman" panose="02020603050405020304" pitchFamily="18" charset="0"/>
                <a:cs typeface="Arial"/>
              </a:rPr>
              <a:t>My unit’s commander does not address problems brought to their attention.</a:t>
            </a:r>
            <a:endParaRPr lang="en-US" sz="1800" dirty="0">
              <a:effectLst/>
              <a:latin typeface="Arial"/>
              <a:ea typeface="Arial" panose="020B0604020202020204" pitchFamily="34" charset="0"/>
              <a:cs typeface="Arial"/>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a:cs typeface="Arial"/>
              </a:rPr>
              <a:t>Should We Share These Results?</a:t>
            </a:r>
          </a:p>
          <a:p>
            <a:pPr marL="171450" lvl="0" indent="-171450">
              <a:buFont typeface="Arial" panose="020B0604020202020204" pitchFamily="34" charset="0"/>
              <a:buChar char="•"/>
            </a:pPr>
            <a:r>
              <a:rPr lang="en-US" b="0" dirty="0">
                <a:latin typeface="Arial"/>
                <a:cs typeface="Arial"/>
              </a:rPr>
              <a:t>Share results if unfavorable rating is among the top weaknesses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a:cs typeface="Arial"/>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pPr marL="171450" lvl="0" indent="-171450">
              <a:buFont typeface="Arial" panose="020B0604020202020204" pitchFamily="34" charset="0"/>
              <a:buChar char="•"/>
            </a:pPr>
            <a:endParaRPr lang="en-US" b="1" u="sng" dirty="0">
              <a:latin typeface="Arial" panose="020B0604020202020204" pitchFamily="34" charset="0"/>
              <a:cs typeface="Arial" panose="020B0604020202020204" pitchFamily="34" charset="0"/>
            </a:endParaRPr>
          </a:p>
          <a:p>
            <a:r>
              <a:rPr lang="en-US" b="1" u="sng" dirty="0">
                <a:latin typeface="Arial"/>
                <a:cs typeface="Arial"/>
              </a:rPr>
              <a:t>Suggested Discussion Points</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a:cs typeface="Arial"/>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a:cs typeface="Arial"/>
              </a:rPr>
              <a:t>Any surprises?</a:t>
            </a:r>
          </a:p>
          <a:p>
            <a:pPr marL="171450" lvl="0" indent="-171450">
              <a:buFont typeface="Arial" panose="020B0604020202020204" pitchFamily="34" charset="0"/>
              <a:buChar char="•"/>
            </a:pPr>
            <a:r>
              <a:rPr lang="en-US" b="0" dirty="0">
                <a:latin typeface="Arial"/>
                <a:cs typeface="Arial"/>
              </a:rPr>
              <a:t>Are there any initiatives already in place (or planned) to address areas for improvement?</a:t>
            </a:r>
          </a:p>
          <a:p>
            <a:pPr marL="171450" lvl="0" indent="-171450">
              <a:buFont typeface="Arial" panose="020B0604020202020204" pitchFamily="34" charset="0"/>
              <a:buChar char="•"/>
            </a:pPr>
            <a:r>
              <a:rPr lang="en-US" b="0" dirty="0">
                <a:latin typeface="Arial"/>
                <a:cs typeface="Arial"/>
              </a:rPr>
              <a:t>Are there any initiatives already in place that may be contributing to top strength areas?</a:t>
            </a:r>
          </a:p>
          <a:p>
            <a:pPr marL="171450" indent="-171450">
              <a:buFont typeface="Arial" panose="020B0604020202020204" pitchFamily="34" charset="0"/>
              <a:buChar char="•"/>
            </a:pPr>
            <a:r>
              <a:rPr lang="en-US" b="1" dirty="0">
                <a:latin typeface="Arial"/>
                <a:cs typeface="Arial"/>
              </a:rPr>
              <a:t>Unfavorable rating</a:t>
            </a:r>
            <a:r>
              <a:rPr lang="en-US" b="0" dirty="0">
                <a:latin typeface="Arial"/>
                <a:cs typeface="Arial"/>
              </a:rPr>
              <a:t> (represented with red) indicates the extent to which the unit’s/organization’s leader is a </a:t>
            </a:r>
            <a:r>
              <a:rPr lang="en-US" b="1" dirty="0">
                <a:latin typeface="Arial"/>
                <a:cs typeface="Arial"/>
              </a:rPr>
              <a:t>Passive Leader.</a:t>
            </a:r>
            <a:endParaRPr lang="en-US" b="0" dirty="0">
              <a:latin typeface="Arial"/>
              <a:cs typeface="Arial"/>
            </a:endParaRPr>
          </a:p>
          <a:p>
            <a:pPr marL="171450" indent="-171450">
              <a:buFont typeface="Arial" panose="020B0604020202020204" pitchFamily="34" charset="0"/>
              <a:buChar char="•"/>
            </a:pPr>
            <a:r>
              <a:rPr lang="en-US" b="1" dirty="0">
                <a:latin typeface="Arial"/>
                <a:cs typeface="Arial"/>
              </a:rPr>
              <a:t>Neutral rating </a:t>
            </a:r>
            <a:r>
              <a:rPr lang="en-US" b="0" dirty="0">
                <a:latin typeface="Arial"/>
                <a:cs typeface="Arial"/>
              </a:rPr>
              <a:t>(represented with yellow) indicates the extent to which the unit’s/organization’s leader is </a:t>
            </a:r>
            <a:r>
              <a:rPr lang="en-US" b="1" dirty="0">
                <a:latin typeface="Arial"/>
                <a:cs typeface="Arial"/>
              </a:rPr>
              <a:t>Neither a Passive Leader nor Non-Passive Leader.</a:t>
            </a:r>
            <a:endParaRPr lang="en-US" b="0" dirty="0">
              <a:latin typeface="Arial"/>
              <a:cs typeface="Arial"/>
            </a:endParaRPr>
          </a:p>
          <a:p>
            <a:pPr marL="171450" indent="-171450">
              <a:buFont typeface="Arial" panose="020B0604020202020204" pitchFamily="34" charset="0"/>
              <a:buChar char="•"/>
            </a:pPr>
            <a:r>
              <a:rPr lang="en-US" b="1" i="0" dirty="0">
                <a:solidFill>
                  <a:srgbClr val="000000"/>
                </a:solidFill>
                <a:effectLst/>
                <a:latin typeface="Arial"/>
                <a:cs typeface="Arial"/>
              </a:rPr>
              <a:t>Favorable rating </a:t>
            </a:r>
            <a:r>
              <a:rPr lang="en-US" b="0" i="0" dirty="0">
                <a:solidFill>
                  <a:srgbClr val="000000"/>
                </a:solidFill>
                <a:effectLst/>
                <a:latin typeface="Arial"/>
                <a:cs typeface="Arial"/>
              </a:rPr>
              <a:t>(represented with green) </a:t>
            </a:r>
            <a:r>
              <a:rPr lang="en-US" b="0" dirty="0">
                <a:latin typeface="Arial"/>
                <a:cs typeface="Arial"/>
              </a:rPr>
              <a:t>indicates the extent to which the unit’s/organization’s leader is </a:t>
            </a:r>
            <a:r>
              <a:rPr lang="en-US" b="1" dirty="0">
                <a:latin typeface="Arial"/>
                <a:cs typeface="Arial"/>
              </a:rPr>
              <a:t>not a Passive Leader.</a:t>
            </a:r>
            <a:endParaRPr lang="en-US" b="0" dirty="0">
              <a:latin typeface="Arial"/>
              <a:cs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50</a:t>
            </a:fld>
            <a:endParaRPr lang="en-US"/>
          </a:p>
        </p:txBody>
      </p:sp>
    </p:spTree>
    <p:extLst>
      <p:ext uri="{BB962C8B-B14F-4D97-AF65-F5344CB8AC3E}">
        <p14:creationId xmlns:p14="http://schemas.microsoft.com/office/powerpoint/2010/main" val="33017891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Should we share results for Passive Leadership Ratings for Unit/Organization Leader by Demographic Category?</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Do </a:t>
            </a:r>
            <a:r>
              <a:rPr lang="en-US" b="1">
                <a:latin typeface="Arial" panose="020B0604020202020204" pitchFamily="34" charset="0"/>
                <a:cs typeface="Arial" panose="020B0604020202020204" pitchFamily="34" charset="0"/>
              </a:rPr>
              <a:t>NOT</a:t>
            </a:r>
            <a:r>
              <a:rPr lang="en-US" b="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1" u="sng">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Recommend sharing demographic results. Do not draw explicit comparisons between demographic groups.</a:t>
            </a: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51</a:t>
            </a:fld>
            <a:endParaRPr lang="en-US"/>
          </a:p>
        </p:txBody>
      </p:sp>
    </p:spTree>
    <p:extLst>
      <p:ext uri="{BB962C8B-B14F-4D97-AF65-F5344CB8AC3E}">
        <p14:creationId xmlns:p14="http://schemas.microsoft.com/office/powerpoint/2010/main" val="269712162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Racially Harassing Behaviors</a:t>
            </a:r>
            <a:r>
              <a:rPr lang="en-US" b="0" i="0" dirty="0">
                <a:latin typeface="Arial" panose="020B0604020202020204" pitchFamily="34" charset="0"/>
                <a:cs typeface="Arial" panose="020B0604020202020204" pitchFamily="34" charset="0"/>
              </a:rPr>
              <a:t> </a:t>
            </a:r>
            <a:r>
              <a:rPr lang="en-US" sz="1200" b="0" i="0" u="none" strike="noStrike" baseline="0" dirty="0">
                <a:latin typeface="Arial" panose="020B0604020202020204" pitchFamily="34" charset="0"/>
                <a:cs typeface="Arial" panose="020B0604020202020204" pitchFamily="34" charset="0"/>
              </a:rPr>
              <a:t>measures the experience or witnessing of offensive behaviors based on their race or ethnicity that occurred over the past three months. These behaviors create a workplace that is intimidating, hostile, offensive, or unreasonably intrusive. </a:t>
            </a:r>
          </a:p>
          <a:p>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The items used to assess </a:t>
            </a:r>
            <a:r>
              <a:rPr lang="en-US" b="0" i="1" dirty="0">
                <a:latin typeface="Arial" panose="020B0604020202020204" pitchFamily="34" charset="0"/>
                <a:cs typeface="Arial" panose="020B0604020202020204" pitchFamily="34" charset="0"/>
              </a:rPr>
              <a:t>Racially Harassing Behaviors </a:t>
            </a:r>
            <a:r>
              <a:rPr lang="en-US" b="0" dirty="0">
                <a:latin typeface="Arial" panose="020B0604020202020204" pitchFamily="34" charset="0"/>
                <a:cs typeface="Arial" panose="020B0604020202020204" pitchFamily="34" charset="0"/>
              </a:rPr>
              <a:t>on the DEOCS using a four-point response scale from </a:t>
            </a:r>
            <a:r>
              <a:rPr lang="en-US" b="0" i="1" dirty="0">
                <a:latin typeface="Arial" panose="020B0604020202020204" pitchFamily="34" charset="0"/>
                <a:cs typeface="Arial" panose="020B0604020202020204" pitchFamily="34" charset="0"/>
              </a:rPr>
              <a:t>Never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Often</a:t>
            </a:r>
            <a:r>
              <a:rPr lang="en-US" b="0" dirty="0">
                <a:latin typeface="Arial" panose="020B0604020202020204" pitchFamily="34" charset="0"/>
                <a:cs typeface="Arial" panose="020B0604020202020204" pitchFamily="34" charset="0"/>
              </a:rPr>
              <a:t>:</a:t>
            </a:r>
          </a:p>
          <a:p>
            <a:pPr marL="0" marR="0" fontAlgn="base">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How often does someone from your unit make you uncomfortable, angry, or upset by…</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telling racial/ethnic jokes?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expressing stereotypes about your racial/ethnic groups?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using offensive racial/ethnic terms?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excluding you because of your race/ethnicity?</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showing you a lack of respect because of your race/ethnicity?</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lvl="0" indent="0">
              <a:buFont typeface="Arial" panose="020B0604020202020204" pitchFamily="34" charset="0"/>
              <a:buNone/>
            </a:pPr>
            <a:endParaRPr lang="en-US" b="1"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unfavorable rating is among the top weaknesses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pPr marL="171450" lvl="0" indent="-17145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indicates the percentage of participants reporting a</a:t>
            </a:r>
            <a:r>
              <a:rPr lang="en-US" b="1" dirty="0">
                <a:latin typeface="Arial" panose="020B0604020202020204" pitchFamily="34" charset="0"/>
                <a:cs typeface="Arial" panose="020B0604020202020204" pitchFamily="34" charset="0"/>
              </a:rPr>
              <a:t> Presence of Racially Harassing Behaviors. </a:t>
            </a:r>
            <a:r>
              <a:rPr lang="en-US" b="0" dirty="0">
                <a:latin typeface="Arial" panose="020B0604020202020204" pitchFamily="34" charset="0"/>
                <a:cs typeface="Arial" panose="020B0604020202020204" pitchFamily="34" charset="0"/>
              </a:rPr>
              <a:t>In other words, this is the percentage of participants who reported experiencing at least one racially</a:t>
            </a:r>
            <a:r>
              <a:rPr lang="en-US" b="0" baseline="0" dirty="0">
                <a:latin typeface="Arial" panose="020B0604020202020204" pitchFamily="34" charset="0"/>
                <a:cs typeface="Arial" panose="020B0604020202020204" pitchFamily="34" charset="0"/>
              </a:rPr>
              <a:t> harassing behavior rarely, sometimes, or often in the past three months, which indicates these behaviors are present in the unit/organization.  </a:t>
            </a:r>
            <a:endParaRPr lang="en-US" b="0" i="0" baseline="0" dirty="0">
              <a:solidFill>
                <a:schemeClr val="tx1"/>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indicates the percentage of participants reporting </a:t>
            </a:r>
            <a:r>
              <a:rPr lang="en-US" b="1" i="0" dirty="0">
                <a:solidFill>
                  <a:srgbClr val="000000"/>
                </a:solidFill>
                <a:effectLst/>
                <a:latin typeface="Arial" panose="020B0604020202020204" pitchFamily="34" charset="0"/>
                <a:cs typeface="Arial" panose="020B0604020202020204" pitchFamily="34" charset="0"/>
              </a:rPr>
              <a:t>No Presence of Racially Harassing Behaviors.</a:t>
            </a:r>
            <a:r>
              <a:rPr lang="en-US" b="0" dirty="0">
                <a:latin typeface="Arial" panose="020B0604020202020204" pitchFamily="34" charset="0"/>
                <a:cs typeface="Arial" panose="020B0604020202020204" pitchFamily="34" charset="0"/>
              </a:rPr>
              <a:t> In other words, this is the percentage of participants who reported never experiencing any of the racially</a:t>
            </a:r>
            <a:r>
              <a:rPr lang="en-US" b="0" baseline="0" dirty="0">
                <a:latin typeface="Arial" panose="020B0604020202020204" pitchFamily="34" charset="0"/>
                <a:cs typeface="Arial" panose="020B0604020202020204" pitchFamily="34" charset="0"/>
              </a:rPr>
              <a:t> harassing behaviors in the past three months. </a:t>
            </a: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52</a:t>
            </a:fld>
            <a:endParaRPr lang="en-US"/>
          </a:p>
        </p:txBody>
      </p:sp>
    </p:spTree>
    <p:extLst>
      <p:ext uri="{BB962C8B-B14F-4D97-AF65-F5344CB8AC3E}">
        <p14:creationId xmlns:p14="http://schemas.microsoft.com/office/powerpoint/2010/main" val="283855258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results for Racially Harassing Behaviors Ratings by Demographic Category?</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a:t>
            </a:r>
            <a:r>
              <a:rPr lang="en-US" b="1" dirty="0">
                <a:latin typeface="Arial" panose="020B0604020202020204" pitchFamily="34" charset="0"/>
                <a:cs typeface="Arial" panose="020B0604020202020204" pitchFamily="34" charset="0"/>
              </a:rPr>
              <a:t>NOT</a:t>
            </a:r>
            <a:r>
              <a:rPr lang="en-US" b="0" dirty="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Recommend sharing demographic results. Do not draw explicit comparisons between demographic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dirty="0">
              <a:solidFill>
                <a:srgbClr val="000000"/>
              </a:solidFill>
              <a:effectLst/>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53</a:t>
            </a:fld>
            <a:endParaRPr lang="en-US"/>
          </a:p>
        </p:txBody>
      </p:sp>
    </p:spTree>
    <p:extLst>
      <p:ext uri="{BB962C8B-B14F-4D97-AF65-F5344CB8AC3E}">
        <p14:creationId xmlns:p14="http://schemas.microsoft.com/office/powerpoint/2010/main" val="27706176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Separation Plans</a:t>
            </a:r>
            <a:r>
              <a:rPr lang="en-US" b="0" i="0" dirty="0">
                <a:latin typeface="Arial" panose="020B0604020202020204" pitchFamily="34" charset="0"/>
                <a:cs typeface="Arial" panose="020B0604020202020204" pitchFamily="34" charset="0"/>
              </a:rPr>
              <a:t> measures the retention intentions of unit/organizational personnel to remain on or leave military/federal service. These intentions are associated with actual personnel turnover, which can directly impact unit readiness over time.</a:t>
            </a:r>
          </a:p>
          <a:p>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The item used to assess </a:t>
            </a:r>
            <a:r>
              <a:rPr lang="en-US" b="0" i="1" dirty="0">
                <a:latin typeface="Arial" panose="020B0604020202020204" pitchFamily="34" charset="0"/>
                <a:cs typeface="Arial" panose="020B0604020202020204" pitchFamily="34" charset="0"/>
              </a:rPr>
              <a:t>Separation Plans </a:t>
            </a:r>
            <a:r>
              <a:rPr lang="en-US" b="0" dirty="0">
                <a:latin typeface="Arial" panose="020B0604020202020204" pitchFamily="34" charset="0"/>
                <a:cs typeface="Arial" panose="020B0604020202020204" pitchFamily="34" charset="0"/>
              </a:rPr>
              <a:t>on the DEOCS using a four-point response scale from </a:t>
            </a:r>
            <a:r>
              <a:rPr lang="en-US" b="0" i="1" dirty="0">
                <a:latin typeface="Arial" panose="020B0604020202020204" pitchFamily="34" charset="0"/>
                <a:cs typeface="Arial" panose="020B0604020202020204" pitchFamily="34" charset="0"/>
              </a:rPr>
              <a:t>Very Unlikely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Very Likely</a:t>
            </a:r>
            <a:r>
              <a:rPr lang="en-US" b="0" dirty="0">
                <a:latin typeface="Arial" panose="020B0604020202020204" pitchFamily="34" charset="0"/>
                <a:cs typeface="Arial" panose="020B0604020202020204" pitchFamily="34" charset="0"/>
              </a:rPr>
              <a:t>:</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Suppose that you have to decide whether to [stay on active duty | continue your federal service at your organization]. Assuming you could stay, how likely is it that you would choose to do so?</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endParaRPr lang="en-US" b="1"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unfavorable rating is among the top weaknesses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pPr marL="171450" lvl="0" indent="-171450">
              <a:buFont typeface="Arial" panose="020B0604020202020204" pitchFamily="34" charset="0"/>
              <a:buChar char="•"/>
            </a:pPr>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percentage of responses indicate the extent of</a:t>
            </a:r>
            <a:r>
              <a:rPr lang="en-US" b="1" dirty="0">
                <a:latin typeface="Arial" panose="020B0604020202020204" pitchFamily="34" charset="0"/>
                <a:cs typeface="Arial" panose="020B0604020202020204" pitchFamily="34" charset="0"/>
              </a:rPr>
              <a:t> Moderate or High Separation Plans </a:t>
            </a:r>
            <a:r>
              <a:rPr lang="en-US" b="0" i="0" dirty="0">
                <a:solidFill>
                  <a:srgbClr val="000000"/>
                </a:solidFill>
                <a:effectLst/>
                <a:latin typeface="Arial" panose="020B0604020202020204" pitchFamily="34" charset="0"/>
                <a:cs typeface="Arial" panose="020B0604020202020204" pitchFamily="34" charset="0"/>
              </a:rPr>
              <a:t>within the unit/organization.</a:t>
            </a:r>
            <a:endParaRPr lang="en-US" b="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percentage of responses indicate the extent of </a:t>
            </a:r>
            <a:r>
              <a:rPr lang="en-US" b="1" i="0" dirty="0">
                <a:solidFill>
                  <a:srgbClr val="000000"/>
                </a:solidFill>
                <a:effectLst/>
                <a:latin typeface="Arial" panose="020B0604020202020204" pitchFamily="34" charset="0"/>
                <a:cs typeface="Arial" panose="020B0604020202020204" pitchFamily="34" charset="0"/>
              </a:rPr>
              <a:t>Low Separation Plans</a:t>
            </a:r>
            <a:r>
              <a:rPr lang="en-US" b="0" i="0" dirty="0">
                <a:solidFill>
                  <a:srgbClr val="000000"/>
                </a:solidFill>
                <a:effectLst/>
                <a:latin typeface="Arial" panose="020B0604020202020204" pitchFamily="34" charset="0"/>
                <a:cs typeface="Arial" panose="020B0604020202020204" pitchFamily="34" charset="0"/>
              </a:rPr>
              <a:t> within the unit/organization.</a:t>
            </a:r>
            <a:endParaRPr lang="en-US"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54</a:t>
            </a:fld>
            <a:endParaRPr lang="en-US"/>
          </a:p>
        </p:txBody>
      </p:sp>
    </p:spTree>
    <p:extLst>
      <p:ext uri="{BB962C8B-B14F-4D97-AF65-F5344CB8AC3E}">
        <p14:creationId xmlns:p14="http://schemas.microsoft.com/office/powerpoint/2010/main" val="62427038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results for Separation Plans Ratings by Demographic Category?</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a:t>
            </a:r>
            <a:r>
              <a:rPr lang="en-US" b="1" dirty="0">
                <a:latin typeface="Arial" panose="020B0604020202020204" pitchFamily="34" charset="0"/>
                <a:cs typeface="Arial" panose="020B0604020202020204" pitchFamily="34" charset="0"/>
              </a:rPr>
              <a:t>NOT</a:t>
            </a:r>
            <a:r>
              <a:rPr lang="en-US" b="0" dirty="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Recommend sharing demographic results. Do not draw explicit comparisons between demographic groups.</a:t>
            </a: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55</a:t>
            </a:fld>
            <a:endParaRPr lang="en-US"/>
          </a:p>
        </p:txBody>
      </p:sp>
    </p:spTree>
    <p:extLst>
      <p:ext uri="{BB962C8B-B14F-4D97-AF65-F5344CB8AC3E}">
        <p14:creationId xmlns:p14="http://schemas.microsoft.com/office/powerpoint/2010/main" val="1472036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Sexually Harassing Behaviors</a:t>
            </a:r>
            <a:r>
              <a:rPr lang="en-US" b="0" i="0" dirty="0">
                <a:latin typeface="Arial" panose="020B0604020202020204" pitchFamily="34" charset="0"/>
                <a:cs typeface="Arial" panose="020B0604020202020204" pitchFamily="34" charset="0"/>
              </a:rPr>
              <a:t> measures unwelcome sexual advances, requests for sexual favors, and offensive comments or gestures of a sexual nature that occurred over the past three months. </a:t>
            </a: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The item used to assess </a:t>
            </a:r>
            <a:r>
              <a:rPr lang="en-US" b="0" i="1" dirty="0">
                <a:latin typeface="Arial" panose="020B0604020202020204" pitchFamily="34" charset="0"/>
                <a:cs typeface="Arial" panose="020B0604020202020204" pitchFamily="34" charset="0"/>
              </a:rPr>
              <a:t>Sexually Harassing Behaviors </a:t>
            </a:r>
            <a:r>
              <a:rPr lang="en-US" b="0" dirty="0">
                <a:latin typeface="Arial" panose="020B0604020202020204" pitchFamily="34" charset="0"/>
                <a:cs typeface="Arial" panose="020B0604020202020204" pitchFamily="34" charset="0"/>
              </a:rPr>
              <a:t>on the DEOCS using a four-point response scale from </a:t>
            </a:r>
            <a:r>
              <a:rPr lang="en-US" b="0" i="1" dirty="0">
                <a:latin typeface="Arial" panose="020B0604020202020204" pitchFamily="34" charset="0"/>
                <a:cs typeface="Arial" panose="020B0604020202020204" pitchFamily="34" charset="0"/>
              </a:rPr>
              <a:t>Never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Often</a:t>
            </a:r>
            <a:r>
              <a:rPr lang="en-US" b="0" dirty="0">
                <a:latin typeface="Arial" panose="020B0604020202020204" pitchFamily="34" charset="0"/>
                <a:cs typeface="Arial" panose="020B0604020202020204" pitchFamily="34" charset="0"/>
              </a:rPr>
              <a:t>:</a:t>
            </a:r>
          </a:p>
          <a:p>
            <a:pPr marL="0" marR="0" fontAlgn="base">
              <a:lnSpc>
                <a:spcPct val="107000"/>
              </a:lnSpc>
              <a:spcBef>
                <a:spcPts val="0"/>
              </a:spcBef>
              <a:spcAft>
                <a:spcPts val="0"/>
              </a:spcAf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How often does someone from your unit</a:t>
            </a: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tell sexual jokes that make you uncomfortable, angry, or upset?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embarrass, anger, or upset you by suggesting that you do not act how a man or a woman is supposed to act? </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display, show, or send sexually explicit materials (such as pictures or videos) that make you uncomfortable, angry, or upset?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make sexual comments about your appearance or body that make you uncomfortable, angry, or upset?</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intentionally touch you in unwanted sexual ways?</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unfavorable rating is among the top weaknesses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pPr marL="171450" lvl="0" indent="-171450">
              <a:buFont typeface="Arial" panose="020B0604020202020204" pitchFamily="34" charset="0"/>
              <a:buChar char="•"/>
            </a:pPr>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indicates the percentage of participants reporting a</a:t>
            </a:r>
            <a:r>
              <a:rPr lang="en-US" b="1" dirty="0">
                <a:latin typeface="Arial" panose="020B0604020202020204" pitchFamily="34" charset="0"/>
                <a:cs typeface="Arial" panose="020B0604020202020204" pitchFamily="34" charset="0"/>
              </a:rPr>
              <a:t> Presence of Sexually Harassing Behaviors.</a:t>
            </a:r>
            <a:r>
              <a:rPr lang="en-US" b="0" dirty="0">
                <a:latin typeface="Arial" panose="020B0604020202020204" pitchFamily="34" charset="0"/>
                <a:cs typeface="Arial" panose="020B0604020202020204" pitchFamily="34" charset="0"/>
              </a:rPr>
              <a:t> In other words, this is the percentage of participants who reported experiencing at least one sexually</a:t>
            </a:r>
            <a:r>
              <a:rPr lang="en-US" b="0" baseline="0" dirty="0">
                <a:latin typeface="Arial" panose="020B0604020202020204" pitchFamily="34" charset="0"/>
                <a:cs typeface="Arial" panose="020B0604020202020204" pitchFamily="34" charset="0"/>
              </a:rPr>
              <a:t> harassing behavior rarely, sometimes, or often in the past three months, which indicates these behaviors are present in the unit/organization. </a:t>
            </a:r>
            <a:endParaRPr lang="en-US" b="0" i="0" baseline="0" dirty="0">
              <a:solidFill>
                <a:schemeClr val="tx1"/>
              </a:solidFill>
              <a:effectLst/>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indicates the percentage of participants reporting </a:t>
            </a:r>
            <a:r>
              <a:rPr lang="en-US" b="1" i="0" dirty="0">
                <a:solidFill>
                  <a:srgbClr val="000000"/>
                </a:solidFill>
                <a:effectLst/>
                <a:latin typeface="Arial" panose="020B0604020202020204" pitchFamily="34" charset="0"/>
                <a:cs typeface="Arial" panose="020B0604020202020204" pitchFamily="34" charset="0"/>
              </a:rPr>
              <a:t>No Presence of Sexually Harassing Behaviors.</a:t>
            </a:r>
            <a:r>
              <a:rPr lang="en-US" b="0" dirty="0">
                <a:latin typeface="Arial" panose="020B0604020202020204" pitchFamily="34" charset="0"/>
                <a:cs typeface="Arial" panose="020B0604020202020204" pitchFamily="34" charset="0"/>
              </a:rPr>
              <a:t> In other words, this is the percentage of participants who reported never experiencing any of the sexually</a:t>
            </a:r>
            <a:r>
              <a:rPr lang="en-US" b="0" baseline="0" dirty="0">
                <a:latin typeface="Arial" panose="020B0604020202020204" pitchFamily="34" charset="0"/>
                <a:cs typeface="Arial" panose="020B0604020202020204" pitchFamily="34" charset="0"/>
              </a:rPr>
              <a:t> harassing behaviors in the past three months. </a:t>
            </a: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56</a:t>
            </a:fld>
            <a:endParaRPr lang="en-US"/>
          </a:p>
        </p:txBody>
      </p:sp>
    </p:spTree>
    <p:extLst>
      <p:ext uri="{BB962C8B-B14F-4D97-AF65-F5344CB8AC3E}">
        <p14:creationId xmlns:p14="http://schemas.microsoft.com/office/powerpoint/2010/main" val="355315575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Should we share results for Sexually Harassing Behaviors Ratings by Demographic Category?</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Do </a:t>
            </a:r>
            <a:r>
              <a:rPr lang="en-US" b="1">
                <a:latin typeface="Arial" panose="020B0604020202020204" pitchFamily="34" charset="0"/>
                <a:cs typeface="Arial" panose="020B0604020202020204" pitchFamily="34" charset="0"/>
              </a:rPr>
              <a:t>NOT</a:t>
            </a:r>
            <a:r>
              <a:rPr lang="en-US" b="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a:latin typeface="Arial" panose="020B0604020202020204" pitchFamily="34" charset="0"/>
                <a:cs typeface="Arial" panose="020B0604020202020204" pitchFamily="34" charset="0"/>
              </a:rPr>
              <a:t>Recommend sharing demographic results. Do not draw explicit comparisons between demographic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a:solidFill>
                <a:srgbClr val="000000"/>
              </a:solidFill>
              <a:effectLst/>
              <a:latin typeface="Roboto" panose="02000000000000000000" pitchFamily="2" charset="0"/>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57</a:t>
            </a:fld>
            <a:endParaRPr lang="en-US"/>
          </a:p>
        </p:txBody>
      </p:sp>
    </p:spTree>
    <p:extLst>
      <p:ext uri="{BB962C8B-B14F-4D97-AF65-F5344CB8AC3E}">
        <p14:creationId xmlns:p14="http://schemas.microsoft.com/office/powerpoint/2010/main" val="228611732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Stress</a:t>
            </a:r>
            <a:r>
              <a:rPr lang="en-US" b="0" i="0" dirty="0">
                <a:latin typeface="Arial" panose="020B0604020202020204" pitchFamily="34" charset="0"/>
                <a:cs typeface="Arial" panose="020B0604020202020204" pitchFamily="34" charset="0"/>
              </a:rPr>
              <a:t> measures the feeling of emotional strain or pressure. Stressed individuals may feel unable to predict or influence valued and prominent aspects of their lives. </a:t>
            </a: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dirty="0">
                <a:latin typeface="Arial" panose="020B0604020202020204" pitchFamily="34" charset="0"/>
                <a:cs typeface="Arial" panose="020B0604020202020204" pitchFamily="34" charset="0"/>
              </a:rPr>
              <a:t>The items used to assess </a:t>
            </a:r>
            <a:r>
              <a:rPr lang="en-US" b="0" i="1" dirty="0">
                <a:latin typeface="Arial" panose="020B0604020202020204" pitchFamily="34" charset="0"/>
                <a:cs typeface="Arial" panose="020B0604020202020204" pitchFamily="34" charset="0"/>
              </a:rPr>
              <a:t>Stress </a:t>
            </a:r>
            <a:r>
              <a:rPr lang="en-US" b="0" dirty="0">
                <a:latin typeface="Arial" panose="020B0604020202020204" pitchFamily="34" charset="0"/>
                <a:cs typeface="Arial" panose="020B0604020202020204" pitchFamily="34" charset="0"/>
              </a:rPr>
              <a:t>on the DEOCS using a four-point response scale from </a:t>
            </a:r>
            <a:r>
              <a:rPr lang="en-US" b="0" i="1" dirty="0">
                <a:latin typeface="Arial" panose="020B0604020202020204" pitchFamily="34" charset="0"/>
                <a:cs typeface="Arial" panose="020B0604020202020204" pitchFamily="34" charset="0"/>
              </a:rPr>
              <a:t>Never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Often</a:t>
            </a:r>
            <a:r>
              <a:rPr lang="en-US" b="0" dirty="0">
                <a:latin typeface="Arial" panose="020B0604020202020204" pitchFamily="34" charset="0"/>
                <a:cs typeface="Arial" panose="020B0604020202020204" pitchFamily="34" charset="0"/>
              </a:rPr>
              <a:t>:</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 the past three months, how often have you felt nervous or stressed?</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In the past three months, how often have you found that you could not cope with all of the things you had to do?</a:t>
            </a:r>
            <a:endParaRPr lang="en-US" sz="1800" dirty="0">
              <a:effectLst/>
              <a:latin typeface="Arial" panose="020B0604020202020204" pitchFamily="34" charset="0"/>
              <a:ea typeface="Calibri" panose="020F0502020204030204" pitchFamily="34" charset="0"/>
              <a:cs typeface="Arial" panose="020B0604020202020204" pitchFamily="34" charset="0"/>
            </a:endParaRPr>
          </a:p>
          <a:p>
            <a:pPr marL="0" lvl="0" indent="0">
              <a:buFont typeface="Arial" panose="020B0604020202020204" pitchFamily="34" charset="0"/>
              <a:buNone/>
            </a:pPr>
            <a:endParaRPr lang="en-US" b="1"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unfavorable rating is among the top weaknesses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pPr marL="171450" lvl="0" indent="-171450">
              <a:buFont typeface="Arial" panose="020B0604020202020204" pitchFamily="34" charset="0"/>
              <a:buChar char="•"/>
            </a:pPr>
            <a:endParaRPr lang="en-US" b="1"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panose="020B0604020202020204" pitchFamily="34" charset="0"/>
                <a:cs typeface="Arial" panose="020B0604020202020204" pitchFamily="34" charset="0"/>
              </a:rPr>
              <a:t>Any surprises?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(or planned) to address areas for improvement?</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Are there any initiatives already in place that may be contributing to top strength areas?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percentage of responses indicate the extent of</a:t>
            </a:r>
            <a:r>
              <a:rPr lang="en-US" b="1" dirty="0">
                <a:latin typeface="Arial" panose="020B0604020202020204" pitchFamily="34" charset="0"/>
                <a:cs typeface="Arial" panose="020B0604020202020204" pitchFamily="34" charset="0"/>
              </a:rPr>
              <a:t> Moderate or High Stress </a:t>
            </a:r>
            <a:r>
              <a:rPr lang="en-US" b="0" i="0" dirty="0">
                <a:solidFill>
                  <a:srgbClr val="000000"/>
                </a:solidFill>
                <a:effectLst/>
                <a:latin typeface="Arial" panose="020B0604020202020204" pitchFamily="34" charset="0"/>
                <a:cs typeface="Arial" panose="020B0604020202020204" pitchFamily="34" charset="0"/>
              </a:rPr>
              <a:t>within the unit/organization.</a:t>
            </a:r>
            <a:endParaRPr lang="en-US" b="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percentage of responses indicate the extent of </a:t>
            </a:r>
            <a:r>
              <a:rPr lang="en-US" b="1" i="0" dirty="0">
                <a:solidFill>
                  <a:srgbClr val="000000"/>
                </a:solidFill>
                <a:effectLst/>
                <a:latin typeface="Arial" panose="020B0604020202020204" pitchFamily="34" charset="0"/>
                <a:cs typeface="Arial" panose="020B0604020202020204" pitchFamily="34" charset="0"/>
              </a:rPr>
              <a:t>Low Stress</a:t>
            </a:r>
            <a:r>
              <a:rPr lang="en-US" b="0" i="0" dirty="0">
                <a:solidFill>
                  <a:srgbClr val="000000"/>
                </a:solidFill>
                <a:effectLst/>
                <a:latin typeface="Arial" panose="020B0604020202020204" pitchFamily="34" charset="0"/>
                <a:cs typeface="Arial" panose="020B0604020202020204" pitchFamily="34" charset="0"/>
              </a:rPr>
              <a:t> within the unit/organization.</a:t>
            </a:r>
            <a:endParaRPr lang="en-US" b="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58</a:t>
            </a:fld>
            <a:endParaRPr lang="en-US"/>
          </a:p>
        </p:txBody>
      </p:sp>
    </p:spTree>
    <p:extLst>
      <p:ext uri="{BB962C8B-B14F-4D97-AF65-F5344CB8AC3E}">
        <p14:creationId xmlns:p14="http://schemas.microsoft.com/office/powerpoint/2010/main" val="121980298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results for Stress Ratings by Demographic Category?</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a:t>
            </a:r>
            <a:r>
              <a:rPr lang="en-US" b="1" dirty="0">
                <a:latin typeface="Arial" panose="020B0604020202020204" pitchFamily="34" charset="0"/>
                <a:cs typeface="Arial" panose="020B0604020202020204" pitchFamily="34" charset="0"/>
              </a:rPr>
              <a:t>NOT</a:t>
            </a:r>
            <a:r>
              <a:rPr lang="en-US" b="0" dirty="0">
                <a:latin typeface="Arial" panose="020B0604020202020204" pitchFamily="34" charset="0"/>
                <a:cs typeface="Arial" panose="020B0604020202020204" pitchFamily="34" charset="0"/>
              </a:rPr>
              <a:t> share results for demographic groups with fewer than 20 individuals (see instructions for redacting demographic groups on slide 3). </a:t>
            </a:r>
          </a:p>
          <a:p>
            <a:endParaRPr lang="en-US" b="1" u="sng"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Recommend sharing demographic results. Do not draw explicit comparisons between demographic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b="0" i="0" dirty="0">
              <a:solidFill>
                <a:srgbClr val="000000"/>
              </a:solidFill>
              <a:effectLst/>
              <a:latin typeface="Roboto" panose="02000000000000000000" pitchFamily="2"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59</a:t>
            </a:fld>
            <a:endParaRPr lang="en-US"/>
          </a:p>
        </p:txBody>
      </p:sp>
    </p:spTree>
    <p:extLst>
      <p:ext uri="{BB962C8B-B14F-4D97-AF65-F5344CB8AC3E}">
        <p14:creationId xmlns:p14="http://schemas.microsoft.com/office/powerpoint/2010/main" val="3671161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cs typeface="Arial" panose="020B0604020202020204" pitchFamily="34" charset="0"/>
              </a:rPr>
              <a:t>Slides 1-12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b="0" i="0"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6</a:t>
            </a:fld>
            <a:endParaRPr lang="en-US"/>
          </a:p>
        </p:txBody>
      </p:sp>
    </p:spTree>
    <p:extLst>
      <p:ext uri="{BB962C8B-B14F-4D97-AF65-F5344CB8AC3E}">
        <p14:creationId xmlns:p14="http://schemas.microsoft.com/office/powerpoint/2010/main" val="356476766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a:cs typeface="Arial"/>
              </a:rPr>
              <a:t>Toxic Leadership</a:t>
            </a:r>
            <a:r>
              <a:rPr lang="en-US" b="0" i="0" dirty="0">
                <a:latin typeface="Arial"/>
                <a:cs typeface="Arial"/>
              </a:rPr>
              <a:t> </a:t>
            </a:r>
            <a:r>
              <a:rPr lang="en-US" sz="1200" b="0" i="0" u="none" strike="noStrike" baseline="0" dirty="0">
                <a:latin typeface="Arial"/>
                <a:cs typeface="Arial"/>
              </a:rPr>
              <a:t>measures the perception that leaders disregard input, ridicule others, and have self-promoting tendencies. Toxic Leadership also includes behaviors that are demeaning, isolating, and/or coercive. These types of leaders are also prone to acts of aggression.</a:t>
            </a:r>
            <a:r>
              <a:rPr lang="en-US" dirty="0">
                <a:latin typeface="Arial"/>
                <a:cs typeface="Arial"/>
              </a:rPr>
              <a:t> </a:t>
            </a:r>
            <a:endParaRPr lang="en-US" sz="1200" b="0" i="0" u="none" strike="noStrike" baseline="0" dirty="0">
              <a:latin typeface="Arial" panose="020B0604020202020204" pitchFamily="34" charset="0"/>
              <a:cs typeface="Arial" panose="020B0604020202020204" pitchFamily="34" charset="0"/>
            </a:endParaRPr>
          </a:p>
          <a:p>
            <a:endParaRPr lang="en-US" sz="1200" b="0" i="0" u="none" strike="noStrike" baseline="0" dirty="0">
              <a:latin typeface="Arial" panose="020B0604020202020204" pitchFamily="34" charset="0"/>
              <a:cs typeface="Arial" panose="020B0604020202020204" pitchFamily="34" charset="0"/>
            </a:endParaRPr>
          </a:p>
          <a:p>
            <a:pPr>
              <a:defRPr/>
            </a:pPr>
            <a:r>
              <a:rPr lang="en-US" b="0" dirty="0">
                <a:latin typeface="Arial"/>
                <a:cs typeface="Arial"/>
              </a:rPr>
              <a:t>The item used to assess </a:t>
            </a:r>
            <a:r>
              <a:rPr lang="en-US" b="0" i="1" dirty="0">
                <a:latin typeface="Arial"/>
                <a:cs typeface="Arial"/>
              </a:rPr>
              <a:t>Toxic Leadership</a:t>
            </a:r>
            <a:r>
              <a:rPr lang="en-US" i="1" dirty="0">
                <a:latin typeface="Arial"/>
                <a:cs typeface="Arial"/>
              </a:rPr>
              <a:t> – Ratings for All Immediate Supervisors</a:t>
            </a:r>
            <a:r>
              <a:rPr lang="en-US" b="0" i="1" dirty="0">
                <a:latin typeface="Arial"/>
                <a:cs typeface="Arial"/>
              </a:rPr>
              <a:t> </a:t>
            </a:r>
            <a:r>
              <a:rPr lang="en-US" b="0" dirty="0">
                <a:latin typeface="Arial"/>
                <a:cs typeface="Arial"/>
              </a:rPr>
              <a:t>on the DEOCS using a five-point response scale from </a:t>
            </a:r>
            <a:r>
              <a:rPr lang="en-US" b="0" i="1" dirty="0">
                <a:latin typeface="Arial"/>
                <a:cs typeface="Arial"/>
              </a:rPr>
              <a:t>Strongly Disagree </a:t>
            </a:r>
            <a:r>
              <a:rPr lang="en-US" b="0" dirty="0">
                <a:latin typeface="Arial"/>
                <a:cs typeface="Arial"/>
              </a:rPr>
              <a:t>to </a:t>
            </a:r>
            <a:r>
              <a:rPr lang="en-US" b="0" i="1" dirty="0">
                <a:latin typeface="Arial"/>
                <a:cs typeface="Arial"/>
              </a:rPr>
              <a:t>Strongly Agree</a:t>
            </a:r>
            <a:r>
              <a:rPr lang="en-US" b="0" dirty="0">
                <a:latin typeface="Arial"/>
                <a:cs typeface="Arial"/>
              </a:rPr>
              <a:t>:</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a:ea typeface="Times New Roman" panose="02020603050405020304" pitchFamily="18" charset="0"/>
                <a:cs typeface="Arial"/>
              </a:rPr>
              <a:t>My immediate supervisor ridicules people in my unit.</a:t>
            </a:r>
            <a:endParaRPr lang="en-US" sz="1800" dirty="0">
              <a:effectLst/>
              <a:latin typeface="Arial"/>
              <a:ea typeface="Calibri" panose="020F0502020204030204" pitchFamily="34" charset="0"/>
              <a:cs typeface="Arial"/>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a:ea typeface="Times New Roman" panose="02020603050405020304" pitchFamily="18" charset="0"/>
                <a:cs typeface="Arial"/>
              </a:rPr>
              <a:t>My immediate supervisor acts only in the best interest of their own advancement.</a:t>
            </a:r>
            <a:endParaRPr lang="en-US" sz="1800" dirty="0">
              <a:effectLst/>
              <a:latin typeface="Arial"/>
              <a:ea typeface="Calibri" panose="020F0502020204030204" pitchFamily="34" charset="0"/>
              <a:cs typeface="Arial"/>
            </a:endParaRP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r>
              <a:rPr lang="en-US" sz="1800" dirty="0">
                <a:solidFill>
                  <a:srgbClr val="000000"/>
                </a:solidFill>
                <a:effectLst/>
                <a:latin typeface="Arial"/>
                <a:ea typeface="Times New Roman" panose="02020603050405020304" pitchFamily="18" charset="0"/>
                <a:cs typeface="Arial"/>
              </a:rPr>
              <a:t>My immediate supervisor ignores input from people in my unit that they do not agree with.</a:t>
            </a:r>
            <a:endParaRPr lang="en-US" sz="1800" dirty="0">
              <a:effectLst/>
              <a:latin typeface="Arial"/>
              <a:ea typeface="Calibri" panose="020F0502020204030204" pitchFamily="34" charset="0"/>
              <a:cs typeface="Arial"/>
            </a:endParaRPr>
          </a:p>
          <a:p>
            <a:pPr marL="0" indent="0">
              <a:buFont typeface="Arial" panose="020B0604020202020204" pitchFamily="34" charset="0"/>
              <a:buNone/>
            </a:pPr>
            <a:endParaRPr lang="en-US" sz="1200" b="0" i="0" u="none" strike="noStrike" baseline="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a:cs typeface="Arial"/>
              </a:rPr>
              <a:t>Should We Share These Results?</a:t>
            </a:r>
          </a:p>
          <a:p>
            <a:pPr marL="171450" lvl="0" indent="-171450">
              <a:buFont typeface="Arial" panose="020B0604020202020204" pitchFamily="34" charset="0"/>
              <a:buChar char="•"/>
            </a:pPr>
            <a:r>
              <a:rPr lang="en-US" b="0" dirty="0">
                <a:latin typeface="Arial"/>
                <a:cs typeface="Arial"/>
              </a:rPr>
              <a:t>Share results if unfavorable rating is among the top weaknesses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lvl="0" indent="-171450">
              <a:buFont typeface="Arial" panose="020B0604020202020204" pitchFamily="34" charset="0"/>
              <a:buChar char="•"/>
            </a:pPr>
            <a:r>
              <a:rPr lang="en-US" b="0" dirty="0">
                <a:latin typeface="Arial"/>
                <a:cs typeface="Arial"/>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p>
          <a:p>
            <a:pPr marL="171450" lvl="0" indent="-171450">
              <a:buFont typeface="Arial" panose="020B0604020202020204" pitchFamily="34" charset="0"/>
              <a:buChar char="•"/>
            </a:pPr>
            <a:endParaRPr lang="en-US" sz="1200" b="0" i="0" u="none" strike="noStrike" baseline="0" dirty="0">
              <a:latin typeface="Arial" panose="020B0604020202020204" pitchFamily="34" charset="0"/>
              <a:cs typeface="Arial" panose="020B0604020202020204" pitchFamily="34" charset="0"/>
            </a:endParaRPr>
          </a:p>
          <a:p>
            <a:r>
              <a:rPr lang="en-US" b="1" u="sng" dirty="0">
                <a:latin typeface="Arial"/>
                <a:cs typeface="Arial"/>
              </a:rPr>
              <a:t>Suggested Discussion Points</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a:cs typeface="Arial"/>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a:cs typeface="Arial"/>
              </a:rPr>
              <a:t>Any surprises?</a:t>
            </a:r>
          </a:p>
          <a:p>
            <a:pPr marL="171450" lvl="0" indent="-171450">
              <a:buFont typeface="Arial" panose="020B0604020202020204" pitchFamily="34" charset="0"/>
              <a:buChar char="•"/>
            </a:pPr>
            <a:r>
              <a:rPr lang="en-US" b="0" dirty="0">
                <a:latin typeface="Arial"/>
                <a:cs typeface="Arial"/>
              </a:rPr>
              <a:t>Are there any initiatives already in place (or planned) to address areas for improvement?</a:t>
            </a:r>
          </a:p>
          <a:p>
            <a:pPr marL="171450" lvl="0" indent="-171450">
              <a:buFont typeface="Arial" panose="020B0604020202020204" pitchFamily="34" charset="0"/>
              <a:buChar char="•"/>
            </a:pPr>
            <a:r>
              <a:rPr lang="en-US" b="0" dirty="0">
                <a:latin typeface="Arial"/>
                <a:cs typeface="Arial"/>
              </a:rPr>
              <a:t>Are there any initiatives already in place that may be contributing to top strength areas?</a:t>
            </a:r>
            <a:endParaRPr lang="en-US" b="0" i="0" dirty="0">
              <a:latin typeface="Arial"/>
              <a:cs typeface="Arial"/>
            </a:endParaRPr>
          </a:p>
          <a:p>
            <a:pPr marL="171450" indent="-171450">
              <a:buFont typeface="Arial" panose="020B0604020202020204" pitchFamily="34" charset="0"/>
              <a:buChar char="•"/>
            </a:pPr>
            <a:r>
              <a:rPr lang="en-US" b="1" dirty="0">
                <a:latin typeface="Arial"/>
                <a:cs typeface="Arial"/>
              </a:rPr>
              <a:t>Unfavorable rating</a:t>
            </a:r>
            <a:r>
              <a:rPr lang="en-US" b="0" dirty="0">
                <a:latin typeface="Arial"/>
                <a:cs typeface="Arial"/>
              </a:rPr>
              <a:t> (represented with red) percentage of responses indicating the immediate supervisor is a </a:t>
            </a:r>
            <a:r>
              <a:rPr lang="en-US" b="1" dirty="0">
                <a:latin typeface="Arial"/>
                <a:cs typeface="Arial"/>
              </a:rPr>
              <a:t>Toxic Leader</a:t>
            </a:r>
            <a:r>
              <a:rPr lang="en-US" b="0" dirty="0">
                <a:latin typeface="Arial"/>
                <a:cs typeface="Arial"/>
              </a:rPr>
              <a:t>.</a:t>
            </a:r>
          </a:p>
          <a:p>
            <a:pPr marL="171450" indent="-171450">
              <a:buFont typeface="Arial" panose="020B0604020202020204" pitchFamily="34" charset="0"/>
              <a:buChar char="•"/>
            </a:pPr>
            <a:r>
              <a:rPr lang="en-US" b="1" dirty="0">
                <a:latin typeface="Arial"/>
                <a:cs typeface="Arial"/>
              </a:rPr>
              <a:t>Neutral rating </a:t>
            </a:r>
            <a:r>
              <a:rPr lang="en-US" b="0" dirty="0">
                <a:latin typeface="Arial"/>
                <a:cs typeface="Arial"/>
              </a:rPr>
              <a:t>(represented with yellow) percentage of responses indicating the immediate supervisor is </a:t>
            </a:r>
            <a:r>
              <a:rPr lang="en-US" b="1" dirty="0">
                <a:latin typeface="Arial"/>
                <a:cs typeface="Arial"/>
              </a:rPr>
              <a:t>Neither a Toxic nor Non-Toxic Leader</a:t>
            </a:r>
            <a:r>
              <a:rPr lang="en-US" b="0" dirty="0">
                <a:latin typeface="Arial"/>
                <a:cs typeface="Arial"/>
              </a:rPr>
              <a:t>.</a:t>
            </a:r>
          </a:p>
          <a:p>
            <a:pPr marL="171450" indent="-171450">
              <a:buFont typeface="Arial" panose="020B0604020202020204" pitchFamily="34" charset="0"/>
              <a:buChar char="•"/>
            </a:pPr>
            <a:r>
              <a:rPr lang="en-US" b="1" i="0" dirty="0">
                <a:solidFill>
                  <a:srgbClr val="000000"/>
                </a:solidFill>
                <a:effectLst/>
                <a:latin typeface="Arial"/>
                <a:cs typeface="Arial"/>
              </a:rPr>
              <a:t>Favorable rating </a:t>
            </a:r>
            <a:r>
              <a:rPr lang="en-US" b="0" i="0" dirty="0">
                <a:solidFill>
                  <a:srgbClr val="000000"/>
                </a:solidFill>
                <a:effectLst/>
                <a:latin typeface="Arial"/>
                <a:cs typeface="Arial"/>
              </a:rPr>
              <a:t>(represented with green) percentage of responses </a:t>
            </a:r>
            <a:r>
              <a:rPr lang="en-US" b="0" dirty="0">
                <a:latin typeface="Arial"/>
                <a:cs typeface="Arial"/>
              </a:rPr>
              <a:t>indicating the immediate supervisor is </a:t>
            </a:r>
            <a:r>
              <a:rPr lang="en-US" b="1" dirty="0">
                <a:latin typeface="Arial"/>
                <a:cs typeface="Arial"/>
              </a:rPr>
              <a:t>Not a Toxic Leader</a:t>
            </a:r>
            <a:r>
              <a:rPr lang="en-US" b="0" dirty="0">
                <a:latin typeface="Arial"/>
                <a:cs typeface="Arial"/>
              </a:rPr>
              <a:t>.</a:t>
            </a: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60</a:t>
            </a:fld>
            <a:endParaRPr lang="en-US"/>
          </a:p>
        </p:txBody>
      </p:sp>
    </p:spTree>
    <p:extLst>
      <p:ext uri="{BB962C8B-B14F-4D97-AF65-F5344CB8AC3E}">
        <p14:creationId xmlns:p14="http://schemas.microsoft.com/office/powerpoint/2010/main" val="846883788"/>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Workplace Hostility</a:t>
            </a:r>
            <a:r>
              <a:rPr lang="en-US" dirty="0">
                <a:latin typeface="Arial" panose="020B0604020202020204" pitchFamily="34" charset="0"/>
                <a:cs typeface="Arial" panose="020B0604020202020204" pitchFamily="34" charset="0"/>
              </a:rPr>
              <a:t> </a:t>
            </a:r>
            <a:r>
              <a:rPr lang="en-US" sz="1200" b="0" i="0" u="none" strike="noStrike" baseline="0" dirty="0">
                <a:latin typeface="Arial" panose="020B0604020202020204" pitchFamily="34" charset="0"/>
                <a:cs typeface="Arial" panose="020B0604020202020204" pitchFamily="34" charset="0"/>
              </a:rPr>
              <a:t>measures</a:t>
            </a:r>
            <a:r>
              <a:rPr lang="en-US" sz="1200" b="0" i="1" u="none" strike="noStrike" baseline="0" dirty="0">
                <a:latin typeface="Arial" panose="020B0604020202020204" pitchFamily="34" charset="0"/>
                <a:cs typeface="Arial" panose="020B0604020202020204" pitchFamily="34" charset="0"/>
              </a:rPr>
              <a:t> </a:t>
            </a:r>
            <a:r>
              <a:rPr lang="en-US" sz="1200" b="0" i="0" u="none" strike="noStrike" baseline="0" dirty="0">
                <a:latin typeface="Arial" panose="020B0604020202020204" pitchFamily="34" charset="0"/>
                <a:cs typeface="Arial" panose="020B0604020202020204" pitchFamily="34" charset="0"/>
              </a:rPr>
              <a:t>the degree to which individuals in the workplace act in a hostile manner towards others. It includes behaviors such as insults, sarcasm, or gestures intended to humiliate a member as well as perception of others interfering with one’s work performance. </a:t>
            </a:r>
          </a:p>
          <a:p>
            <a:endParaRPr lang="en-US" sz="1200" b="0" i="0" u="none" strike="noStrike" baseline="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latin typeface="Arial" panose="020B0604020202020204" pitchFamily="34" charset="0"/>
                <a:cs typeface="Arial" panose="020B0604020202020204" pitchFamily="34" charset="0"/>
              </a:rPr>
              <a:t>The item used to assess </a:t>
            </a:r>
            <a:r>
              <a:rPr lang="en-US" b="0" i="1" dirty="0">
                <a:latin typeface="Arial" panose="020B0604020202020204" pitchFamily="34" charset="0"/>
                <a:cs typeface="Arial" panose="020B0604020202020204" pitchFamily="34" charset="0"/>
              </a:rPr>
              <a:t>Workplace Hostility </a:t>
            </a:r>
            <a:r>
              <a:rPr lang="en-US" b="0" dirty="0">
                <a:latin typeface="Arial" panose="020B0604020202020204" pitchFamily="34" charset="0"/>
                <a:cs typeface="Arial" panose="020B0604020202020204" pitchFamily="34" charset="0"/>
              </a:rPr>
              <a:t>on the DEOCS using a four-point response scale from </a:t>
            </a:r>
            <a:r>
              <a:rPr lang="en-US" b="0" i="1" dirty="0">
                <a:latin typeface="Arial" panose="020B0604020202020204" pitchFamily="34" charset="0"/>
                <a:cs typeface="Arial" panose="020B0604020202020204" pitchFamily="34" charset="0"/>
              </a:rPr>
              <a:t>Never </a:t>
            </a:r>
            <a:r>
              <a:rPr lang="en-US" b="0" dirty="0">
                <a:latin typeface="Arial" panose="020B0604020202020204" pitchFamily="34" charset="0"/>
                <a:cs typeface="Arial" panose="020B0604020202020204" pitchFamily="34" charset="0"/>
              </a:rPr>
              <a:t>to </a:t>
            </a:r>
            <a:r>
              <a:rPr lang="en-US" b="0" i="1" dirty="0">
                <a:latin typeface="Arial" panose="020B0604020202020204" pitchFamily="34" charset="0"/>
                <a:cs typeface="Arial" panose="020B0604020202020204" pitchFamily="34" charset="0"/>
              </a:rPr>
              <a:t>Often</a:t>
            </a:r>
            <a:r>
              <a:rPr lang="en-US" b="0" dirty="0">
                <a:latin typeface="Arial" panose="020B0604020202020204" pitchFamily="34" charset="0"/>
                <a:cs typeface="Arial" panose="020B0604020202020204" pitchFamily="34" charset="0"/>
              </a:rPr>
              <a:t>:</a:t>
            </a:r>
            <a:endParaRPr lang="en-US" sz="1200" b="0" i="0" u="none" strike="noStrike" baseline="0" dirty="0">
              <a:latin typeface="Arial" panose="020B0604020202020204" pitchFamily="34" charset="0"/>
              <a:cs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Calibri" panose="020F0502020204030204" pitchFamily="34" charset="0"/>
                <a:cs typeface="Arial" panose="020B0604020202020204" pitchFamily="34" charset="0"/>
              </a:rPr>
              <a:t>How often does someone from your unit…</a:t>
            </a:r>
          </a:p>
          <a:p>
            <a:pPr marL="342900" marR="0" lvl="0" indent="-342900">
              <a:spcBef>
                <a:spcPts val="0"/>
              </a:spcBef>
              <a:spcAft>
                <a:spcPts val="0"/>
              </a:spcAft>
              <a:buSzPts val="1200"/>
              <a:buFont typeface="Symbol" panose="05050102010706020507" pitchFamily="18" charset="2"/>
              <a:buChar char=""/>
            </a:pPr>
            <a:r>
              <a:rPr lang="en-US" sz="1800" dirty="0">
                <a:solidFill>
                  <a:srgbClr val="000000"/>
                </a:solidFill>
                <a:effectLst/>
                <a:latin typeface="Arial" panose="020B0604020202020204" pitchFamily="34" charset="0"/>
                <a:ea typeface="Symbol" panose="05050102010706020507" pitchFamily="18" charset="2"/>
                <a:cs typeface="Arial" panose="020B0604020202020204" pitchFamily="34" charset="0"/>
              </a:rPr>
              <a:t>intentionally interfere with your work performance? </a:t>
            </a:r>
          </a:p>
          <a:p>
            <a:pPr marL="342900" marR="0" lvl="0" indent="-342900">
              <a:spcBef>
                <a:spcPts val="0"/>
              </a:spcBef>
              <a:spcAft>
                <a:spcPts val="0"/>
              </a:spcAft>
              <a:buSzPts val="1200"/>
              <a:buFont typeface="Symbol" panose="05050102010706020507" pitchFamily="18" charset="2"/>
              <a:buChar char=""/>
            </a:pPr>
            <a:r>
              <a:rPr lang="en-US" sz="1800" dirty="0">
                <a:solidFill>
                  <a:srgbClr val="000000"/>
                </a:solidFill>
                <a:effectLst/>
                <a:latin typeface="Arial" panose="020B0604020202020204" pitchFamily="34" charset="0"/>
                <a:ea typeface="Symbol" panose="05050102010706020507" pitchFamily="18" charset="2"/>
                <a:cs typeface="Arial" panose="020B0604020202020204" pitchFamily="34" charset="0"/>
              </a:rPr>
              <a:t>take credit for work or ideas that were yours? </a:t>
            </a:r>
          </a:p>
          <a:p>
            <a:pPr marL="342900" marR="0" lvl="0" indent="-342900">
              <a:spcBef>
                <a:spcPts val="0"/>
              </a:spcBef>
              <a:spcAft>
                <a:spcPts val="0"/>
              </a:spcAft>
              <a:buSzPts val="1200"/>
              <a:buFont typeface="Symbol" panose="05050102010706020507" pitchFamily="18" charset="2"/>
              <a:buChar char=""/>
            </a:pPr>
            <a:r>
              <a:rPr lang="en-US" sz="1800" dirty="0">
                <a:solidFill>
                  <a:srgbClr val="000000"/>
                </a:solidFill>
                <a:effectLst/>
                <a:latin typeface="Arial" panose="020B0604020202020204" pitchFamily="34" charset="0"/>
                <a:ea typeface="Symbol" panose="05050102010706020507" pitchFamily="18" charset="2"/>
                <a:cs typeface="Arial" panose="020B0604020202020204" pitchFamily="34" charset="0"/>
              </a:rPr>
              <a:t>use insults, sarcasm, or gestures to humiliate you? </a:t>
            </a:r>
          </a:p>
          <a:p>
            <a:pPr marL="342900" marR="0" lvl="0" indent="-342900">
              <a:spcBef>
                <a:spcPts val="0"/>
              </a:spcBef>
              <a:spcAft>
                <a:spcPts val="0"/>
              </a:spcAft>
              <a:buSzPts val="1200"/>
              <a:buFont typeface="Symbol" panose="05050102010706020507" pitchFamily="18" charset="2"/>
              <a:buChar char=""/>
            </a:pPr>
            <a:r>
              <a:rPr lang="en-US" sz="1800" dirty="0">
                <a:solidFill>
                  <a:srgbClr val="000000"/>
                </a:solidFill>
                <a:effectLst/>
                <a:latin typeface="Arial" panose="020B0604020202020204" pitchFamily="34" charset="0"/>
                <a:ea typeface="Symbol" panose="05050102010706020507" pitchFamily="18" charset="2"/>
                <a:cs typeface="Arial" panose="020B0604020202020204" pitchFamily="34" charset="0"/>
              </a:rPr>
              <a:t>yell when they are angry with you? </a:t>
            </a:r>
          </a:p>
          <a:p>
            <a:pPr marL="0" lvl="0" indent="0">
              <a:buFont typeface="Arial" panose="020B0604020202020204" pitchFamily="34" charset="0"/>
              <a:buNone/>
            </a:pPr>
            <a:endParaRPr lang="en-US" b="1"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These Results?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unfavorable rating is among the top weaknesses within the unit/organization.</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a Factor Rating Alert icon is present. Factor rating alerts indicate that the unit/organization is at a high risk of experiencing negative outcomes. </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results if the unit/organizational commander or leader believes there is another reason to share with personnel. For example, it is a previously identified area of importance or there was a notable rating increase/decrease since the last DEOCS administration, if applicable.</a:t>
            </a:r>
            <a:endParaRPr lang="en-US" dirty="0">
              <a:latin typeface="Arial" panose="020B0604020202020204" pitchFamily="34" charset="0"/>
              <a:cs typeface="Arial" panose="020B0604020202020204" pitchFamily="34" charset="0"/>
            </a:endParaRPr>
          </a:p>
          <a:p>
            <a:endParaRPr lang="en-US" b="1"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1" u="sng" dirty="0">
                <a:latin typeface="Arial" panose="020B0604020202020204" pitchFamily="34" charset="0"/>
                <a:cs typeface="Arial" panose="020B0604020202020204" pitchFamily="34" charset="0"/>
              </a:rPr>
              <a:t>Suggested Discussion Points</a:t>
            </a:r>
            <a:endParaRPr lang="en-US" b="0" u="sng" dirty="0">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dirty="0">
                <a:latin typeface="Arial"/>
                <a:cs typeface="Arial"/>
              </a:rPr>
              <a:t>Do these findings reflect known strengths/areas for improvement within the unit/organization?</a:t>
            </a:r>
          </a:p>
          <a:p>
            <a:pPr marL="628650" lvl="1" indent="-171450">
              <a:buFont typeface="Arial" panose="020B0604020202020204" pitchFamily="34" charset="0"/>
              <a:buChar char="•"/>
            </a:pPr>
            <a:r>
              <a:rPr lang="en-US" b="0" dirty="0">
                <a:latin typeface="Arial"/>
                <a:cs typeface="Arial"/>
              </a:rPr>
              <a:t>Any surprises?</a:t>
            </a:r>
          </a:p>
          <a:p>
            <a:pPr marL="171450" lvl="0" indent="-171450">
              <a:buFont typeface="Arial" panose="020B0604020202020204" pitchFamily="34" charset="0"/>
              <a:buChar char="•"/>
            </a:pPr>
            <a:r>
              <a:rPr lang="en-US" b="0" dirty="0">
                <a:latin typeface="Arial"/>
                <a:cs typeface="Arial"/>
              </a:rPr>
              <a:t>Are there any initiatives already in place (or planned) to address areas for improvement?</a:t>
            </a:r>
          </a:p>
          <a:p>
            <a:pPr marL="171450" lvl="0" indent="-171450">
              <a:buFont typeface="Arial" panose="020B0604020202020204" pitchFamily="34" charset="0"/>
              <a:buChar char="•"/>
            </a:pPr>
            <a:r>
              <a:rPr lang="en-US" b="0" dirty="0">
                <a:latin typeface="Arial"/>
                <a:cs typeface="Arial"/>
              </a:rPr>
              <a:t>Are there any initiatives already in place that may be contributing to top strength areas?</a:t>
            </a:r>
            <a:endParaRPr lang="en-US" b="0" i="0" dirty="0">
              <a:latin typeface="Arial"/>
              <a:cs typeface="Arial"/>
            </a:endParaRPr>
          </a:p>
          <a:p>
            <a:pPr marL="171450" indent="-171450">
              <a:buFont typeface="Arial" panose="020B0604020202020204" pitchFamily="34" charset="0"/>
              <a:buChar char="•"/>
            </a:pPr>
            <a:r>
              <a:rPr lang="en-US" b="1" dirty="0">
                <a:latin typeface="Arial" panose="020B0604020202020204" pitchFamily="34" charset="0"/>
                <a:cs typeface="Arial" panose="020B0604020202020204" pitchFamily="34" charset="0"/>
              </a:rPr>
              <a:t>Unfavorable rating</a:t>
            </a:r>
            <a:r>
              <a:rPr lang="en-US" b="0" dirty="0">
                <a:latin typeface="Arial" panose="020B0604020202020204" pitchFamily="34" charset="0"/>
                <a:cs typeface="Arial" panose="020B0604020202020204" pitchFamily="34" charset="0"/>
              </a:rPr>
              <a:t> (represented with red) percentage of responses indicating </a:t>
            </a:r>
            <a:r>
              <a:rPr lang="en-US" b="1" dirty="0">
                <a:latin typeface="Arial" panose="020B0604020202020204" pitchFamily="34" charset="0"/>
                <a:cs typeface="Arial" panose="020B0604020202020204" pitchFamily="34" charset="0"/>
              </a:rPr>
              <a:t>Frequent Workplace Hostility</a:t>
            </a:r>
            <a:r>
              <a:rPr lang="en-US" b="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dirty="0">
                <a:latin typeface="Arial" panose="020B0604020202020204" pitchFamily="34" charset="0"/>
                <a:cs typeface="Arial" panose="020B0604020202020204" pitchFamily="34" charset="0"/>
              </a:rPr>
              <a:t>Neither favorable nor unfavorable rating </a:t>
            </a:r>
            <a:r>
              <a:rPr lang="en-US" b="0" dirty="0">
                <a:latin typeface="Arial" panose="020B0604020202020204" pitchFamily="34" charset="0"/>
                <a:cs typeface="Arial" panose="020B0604020202020204" pitchFamily="34" charset="0"/>
              </a:rPr>
              <a:t>(represented with yellow) percentage of responses indicating </a:t>
            </a:r>
            <a:r>
              <a:rPr lang="en-US" b="1" dirty="0">
                <a:latin typeface="Arial" panose="020B0604020202020204" pitchFamily="34" charset="0"/>
                <a:cs typeface="Arial" panose="020B0604020202020204" pitchFamily="34" charset="0"/>
              </a:rPr>
              <a:t>Rare Workplace Hostility</a:t>
            </a:r>
            <a:r>
              <a:rPr lang="en-US" b="0"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b="1" i="0" dirty="0">
                <a:solidFill>
                  <a:srgbClr val="000000"/>
                </a:solidFill>
                <a:effectLst/>
                <a:latin typeface="Arial" panose="020B0604020202020204" pitchFamily="34" charset="0"/>
                <a:cs typeface="Arial" panose="020B0604020202020204" pitchFamily="34" charset="0"/>
              </a:rPr>
              <a:t>Favorable rating </a:t>
            </a:r>
            <a:r>
              <a:rPr lang="en-US" b="0" i="0" dirty="0">
                <a:solidFill>
                  <a:srgbClr val="000000"/>
                </a:solidFill>
                <a:effectLst/>
                <a:latin typeface="Arial" panose="020B0604020202020204" pitchFamily="34" charset="0"/>
                <a:cs typeface="Arial" panose="020B0604020202020204" pitchFamily="34" charset="0"/>
              </a:rPr>
              <a:t>(represented with green) percentage of responses indicating </a:t>
            </a:r>
            <a:r>
              <a:rPr lang="en-US" b="1" dirty="0">
                <a:latin typeface="Arial" panose="020B0604020202020204" pitchFamily="34" charset="0"/>
                <a:cs typeface="Arial" panose="020B0604020202020204" pitchFamily="34" charset="0"/>
              </a:rPr>
              <a:t>No Workplace Hostility</a:t>
            </a:r>
            <a:r>
              <a:rPr lang="en-US" b="0" dirty="0">
                <a:latin typeface="Arial" panose="020B0604020202020204" pitchFamily="34" charset="0"/>
                <a:cs typeface="Arial" panose="020B0604020202020204" pitchFamily="34" charset="0"/>
              </a:rPr>
              <a:t>.</a:t>
            </a:r>
          </a:p>
          <a:p>
            <a:pPr marL="0" marR="0" lvl="0" indent="0" algn="l" defTabSz="914400">
              <a:lnSpc>
                <a:spcPct val="100000"/>
              </a:lnSpc>
              <a:spcBef>
                <a:spcPts val="0"/>
              </a:spcBef>
              <a:spcAft>
                <a:spcPts val="0"/>
              </a:spcAft>
              <a:buClrTx/>
              <a:buSzTx/>
              <a:buFont typeface="Arial" panose="020B0604020202020204" pitchFamily="34" charset="0"/>
              <a:buNone/>
              <a:tabLst/>
              <a:defRPr/>
            </a:pPr>
            <a:endParaRPr lang="en-US" b="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61</a:t>
            </a:fld>
            <a:endParaRPr lang="en-US"/>
          </a:p>
        </p:txBody>
      </p:sp>
    </p:spTree>
    <p:extLst>
      <p:ext uri="{BB962C8B-B14F-4D97-AF65-F5344CB8AC3E}">
        <p14:creationId xmlns:p14="http://schemas.microsoft.com/office/powerpoint/2010/main" val="406322158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Should we share results for Workplace Hostility Ratings by Demographic Category?</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ratings by demographic category if overall unit/organization results were shared and/or the commander/leader sees value in sharing these results.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Do </a:t>
            </a:r>
            <a:r>
              <a:rPr lang="en-US" b="1" dirty="0">
                <a:latin typeface="Arial" panose="020B0604020202020204" pitchFamily="34" charset="0"/>
                <a:cs typeface="Arial" panose="020B0604020202020204" pitchFamily="34" charset="0"/>
              </a:rPr>
              <a:t>NOT</a:t>
            </a:r>
            <a:r>
              <a:rPr lang="en-US" b="0" dirty="0">
                <a:latin typeface="Arial" panose="020B0604020202020204" pitchFamily="34" charset="0"/>
                <a:cs typeface="Arial" panose="020B0604020202020204" pitchFamily="34" charset="0"/>
              </a:rPr>
              <a:t> share results for demographic groups with fewer than 20 individuals (see instructions for redacting demographic groups on slide 3).</a:t>
            </a:r>
            <a:r>
              <a:rPr lang="en-US" dirty="0">
                <a:latin typeface="Arial" panose="020B0604020202020204" pitchFamily="34" charset="0"/>
                <a:cs typeface="Arial" panose="020B0604020202020204" pitchFamily="34" charset="0"/>
              </a:rPr>
              <a:t> </a:t>
            </a:r>
          </a:p>
          <a:p>
            <a:pPr marL="171450" lvl="0" indent="-171450">
              <a:buFont typeface="Arial" panose="020B0604020202020204" pitchFamily="34" charset="0"/>
              <a:buChar char="•"/>
            </a:pPr>
            <a:endParaRPr lang="en-US" b="0" dirty="0">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1" u="sng" dirty="0">
                <a:latin typeface="Arial" panose="020B0604020202020204" pitchFamily="34" charset="0"/>
                <a:cs typeface="Arial" panose="020B0604020202020204" pitchFamily="34" charset="0"/>
              </a:rPr>
              <a:t>Considerations</a:t>
            </a:r>
          </a:p>
          <a:p>
            <a:pPr marL="171450" lvl="0" indent="-171450">
              <a:buFont typeface="Arial" panose="020B0604020202020204" pitchFamily="34" charset="0"/>
              <a:buChar char="•"/>
            </a:pPr>
            <a:r>
              <a:rPr lang="en-US" b="0" dirty="0">
                <a:latin typeface="Arial" panose="020B0604020202020204" pitchFamily="34" charset="0"/>
                <a:cs typeface="Arial" panose="020B0604020202020204" pitchFamily="34" charset="0"/>
              </a:rPr>
              <a:t>Recommend sharing demographic results. Do not draw explicit comparisons between demographic groups.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dirty="0">
              <a:effectLst/>
              <a:latin typeface="Arial" panose="020B0604020202020204" pitchFamily="34" charset="0"/>
              <a:ea typeface="Calibri" panose="020F050202020403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62</a:t>
            </a:fld>
            <a:endParaRPr lang="en-US"/>
          </a:p>
        </p:txBody>
      </p:sp>
    </p:spTree>
    <p:extLst>
      <p:ext uri="{BB962C8B-B14F-4D97-AF65-F5344CB8AC3E}">
        <p14:creationId xmlns:p14="http://schemas.microsoft.com/office/powerpoint/2010/main" val="408021753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63</a:t>
            </a:fld>
            <a:endParaRPr lang="en-US"/>
          </a:p>
        </p:txBody>
      </p:sp>
    </p:spTree>
    <p:extLst>
      <p:ext uri="{BB962C8B-B14F-4D97-AF65-F5344CB8AC3E}">
        <p14:creationId xmlns:p14="http://schemas.microsoft.com/office/powerpoint/2010/main" val="1296970450"/>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Share written comment </a:t>
            </a:r>
            <a:r>
              <a:rPr lang="en-US" b="1" u="sng" dirty="0">
                <a:latin typeface="Arial" panose="020B0604020202020204" pitchFamily="34" charset="0"/>
                <a:cs typeface="Arial" panose="020B0604020202020204" pitchFamily="34" charset="0"/>
              </a:rPr>
              <a:t>themes</a:t>
            </a:r>
            <a:r>
              <a:rPr lang="en-US" b="1" dirty="0">
                <a:latin typeface="Arial" panose="020B0604020202020204" pitchFamily="34" charset="0"/>
                <a:cs typeface="Arial" panose="020B0604020202020204" pitchFamily="34" charset="0"/>
              </a:rPr>
              <a:t> </a:t>
            </a:r>
            <a:r>
              <a:rPr lang="en-US" b="0" dirty="0">
                <a:latin typeface="Arial" panose="020B0604020202020204" pitchFamily="34" charset="0"/>
                <a:cs typeface="Arial" panose="020B0604020202020204" pitchFamily="34" charset="0"/>
              </a:rPr>
              <a:t>only. Do </a:t>
            </a:r>
            <a:r>
              <a:rPr lang="en-US" b="1" u="sng" dirty="0">
                <a:latin typeface="Arial" panose="020B0604020202020204" pitchFamily="34" charset="0"/>
                <a:cs typeface="Arial" panose="020B0604020202020204" pitchFamily="34" charset="0"/>
              </a:rPr>
              <a:t>not</a:t>
            </a:r>
            <a:r>
              <a:rPr lang="en-US" b="0" dirty="0">
                <a:latin typeface="Arial" panose="020B0604020202020204" pitchFamily="34" charset="0"/>
                <a:cs typeface="Arial" panose="020B0604020202020204" pitchFamily="34" charset="0"/>
              </a:rPr>
              <a:t> share quotes from your Comments Report.</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DEOCS results are confidential, however sharing quotes may inadvertently identify individuals. </a:t>
            </a:r>
          </a:p>
          <a:p>
            <a:endParaRPr lang="en-US" dirty="0"/>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64</a:t>
            </a:fld>
            <a:endParaRPr lang="en-US"/>
          </a:p>
        </p:txBody>
      </p:sp>
    </p:spTree>
    <p:extLst>
      <p:ext uri="{BB962C8B-B14F-4D97-AF65-F5344CB8AC3E}">
        <p14:creationId xmlns:p14="http://schemas.microsoft.com/office/powerpoint/2010/main" val="206588974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65</a:t>
            </a:fld>
            <a:endParaRPr lang="en-US"/>
          </a:p>
        </p:txBody>
      </p:sp>
    </p:spTree>
    <p:extLst>
      <p:ext uri="{BB962C8B-B14F-4D97-AF65-F5344CB8AC3E}">
        <p14:creationId xmlns:p14="http://schemas.microsoft.com/office/powerpoint/2010/main" val="246060686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noteworthy results.</a:t>
            </a:r>
          </a:p>
          <a:p>
            <a:endParaRPr lang="en-US" dirty="0"/>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66</a:t>
            </a:fld>
            <a:endParaRPr lang="en-US"/>
          </a:p>
        </p:txBody>
      </p:sp>
    </p:spTree>
    <p:extLst>
      <p:ext uri="{BB962C8B-B14F-4D97-AF65-F5344CB8AC3E}">
        <p14:creationId xmlns:p14="http://schemas.microsoft.com/office/powerpoint/2010/main" val="324509905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67</a:t>
            </a:fld>
            <a:endParaRPr lang="en-US"/>
          </a:p>
        </p:txBody>
      </p:sp>
    </p:spTree>
    <p:extLst>
      <p:ext uri="{BB962C8B-B14F-4D97-AF65-F5344CB8AC3E}">
        <p14:creationId xmlns:p14="http://schemas.microsoft.com/office/powerpoint/2010/main" val="602416228"/>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latin typeface="Arial" panose="020B0604020202020204" pitchFamily="34" charset="0"/>
                <a:cs typeface="Arial" panose="020B0604020202020204" pitchFamily="34" charset="0"/>
              </a:rPr>
              <a:t>Suggested Discussion Points </a:t>
            </a:r>
            <a:endParaRPr lang="en-US" b="0" u="sng">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a:latin typeface="Arial" panose="020B0604020202020204" pitchFamily="34" charset="0"/>
                <a:cs typeface="Arial" panose="020B0604020202020204" pitchFamily="34" charset="0"/>
              </a:rPr>
              <a:t>Discuss noteworthy results.</a:t>
            </a:r>
          </a:p>
          <a:p>
            <a:endParaRPr lang="en-US"/>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68</a:t>
            </a:fld>
            <a:endParaRPr lang="en-US"/>
          </a:p>
        </p:txBody>
      </p:sp>
    </p:spTree>
    <p:extLst>
      <p:ext uri="{BB962C8B-B14F-4D97-AF65-F5344CB8AC3E}">
        <p14:creationId xmlns:p14="http://schemas.microsoft.com/office/powerpoint/2010/main" val="2156495700"/>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none">
                <a:latin typeface="Arial" panose="020B0604020202020204" pitchFamily="34" charset="0"/>
                <a:cs typeface="Arial" panose="020B0604020202020204" pitchFamily="34" charset="0"/>
              </a:rPr>
              <a:t>**</a:t>
            </a:r>
            <a:r>
              <a:rPr lang="en-US" b="0" u="none">
                <a:latin typeface="Arial" panose="020B0604020202020204" pitchFamily="34" charset="0"/>
                <a:cs typeface="Arial" panose="020B0604020202020204" pitchFamily="34" charset="0"/>
              </a:rPr>
              <a:t>For use at Military Service Academies, only. Otherwise, delete this section.</a:t>
            </a:r>
            <a:r>
              <a:rPr lang="en-US" b="1" u="none">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5"/>
          </p:nvPr>
        </p:nvSpPr>
        <p:spPr/>
        <p:txBody>
          <a:bodyPr/>
          <a:lstStyle/>
          <a:p>
            <a:fld id="{6C080711-4F71-4355-A5E2-361F946D3F72}" type="slidenum">
              <a:rPr lang="en-US" smtClean="0"/>
              <a:t>69</a:t>
            </a:fld>
            <a:endParaRPr lang="en-US"/>
          </a:p>
        </p:txBody>
      </p:sp>
    </p:spTree>
    <p:extLst>
      <p:ext uri="{BB962C8B-B14F-4D97-AF65-F5344CB8AC3E}">
        <p14:creationId xmlns:p14="http://schemas.microsoft.com/office/powerpoint/2010/main" val="1209538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Slides 1-12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The above sample shows how to redact specific factors not wanting to share with unit/organization personnel.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a:spcAft>
                <a:spcPts val="300"/>
              </a:spcAft>
              <a:defRPr/>
            </a:pPr>
            <a:r>
              <a:rPr lang="en-US" sz="1600" dirty="0">
                <a:latin typeface="Arial" panose="020B0604020202020204" pitchFamily="34" charset="0"/>
                <a:cs typeface="Arial" panose="020B0604020202020204" pitchFamily="34" charset="0"/>
              </a:rPr>
              <a:t>It is strongly recommended that the following results </a:t>
            </a:r>
            <a:r>
              <a:rPr lang="en-US" sz="1600" b="1" u="sng" dirty="0">
                <a:latin typeface="Arial" panose="020B0604020202020204" pitchFamily="34" charset="0"/>
                <a:cs typeface="Arial" panose="020B0604020202020204" pitchFamily="34" charset="0"/>
              </a:rPr>
              <a:t>not</a:t>
            </a:r>
            <a:r>
              <a:rPr lang="en-US" sz="1600" dirty="0">
                <a:latin typeface="Arial" panose="020B0604020202020204" pitchFamily="34" charset="0"/>
                <a:cs typeface="Arial" panose="020B0604020202020204" pitchFamily="34" charset="0"/>
              </a:rPr>
              <a:t> be shared in any unit-/organization-wide briefs: </a:t>
            </a:r>
          </a:p>
          <a:p>
            <a:pPr marL="685800" lvl="1" indent="-228600">
              <a:lnSpc>
                <a:spcPct val="100000"/>
              </a:lnSpc>
              <a:spcBef>
                <a:spcPts val="0"/>
              </a:spcBef>
              <a:spcAft>
                <a:spcPts val="300"/>
              </a:spcAft>
              <a:buFont typeface="Arial" panose="020B0604020202020204" pitchFamily="34" charset="0"/>
              <a:buChar char="•"/>
            </a:pPr>
            <a:r>
              <a:rPr lang="en-US" sz="1600" dirty="0">
                <a:latin typeface="Arial" panose="020B0604020202020204" pitchFamily="34" charset="0"/>
                <a:cs typeface="Arial" panose="020B0604020202020204" pitchFamily="34" charset="0"/>
              </a:rPr>
              <a:t>Leadership Support – Ratings by Paygrade of Immediate Supervisor</a:t>
            </a:r>
          </a:p>
          <a:p>
            <a:pPr marL="685800" marR="0" lvl="1" indent="-2286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Toxic Leadership – Ratings by Paygrade of Immediate Supervisor</a:t>
            </a:r>
          </a:p>
          <a:p>
            <a:pPr marL="685800" marR="0" lvl="1" indent="-2286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Toxic Leadership – Ratings for Senior NCO/SEL</a:t>
            </a:r>
          </a:p>
          <a:p>
            <a:pPr marL="685800" marR="0" lvl="1" indent="-2286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Passive Leadership – Ratings for Senior NCO/SEL</a:t>
            </a:r>
          </a:p>
          <a:p>
            <a:pPr marL="685800" lvl="1" indent="-228600">
              <a:lnSpc>
                <a:spcPct val="100000"/>
              </a:lnSpc>
              <a:spcBef>
                <a:spcPts val="0"/>
              </a:spcBef>
              <a:spcAft>
                <a:spcPts val="300"/>
              </a:spcAft>
              <a:buFont typeface="Arial" panose="020B0604020202020204" pitchFamily="34" charset="0"/>
              <a:buChar char="•"/>
            </a:pPr>
            <a:r>
              <a:rPr lang="en-US" sz="1600" dirty="0">
                <a:latin typeface="Arial" panose="020B0604020202020204" pitchFamily="34" charset="0"/>
                <a:cs typeface="Arial" panose="020B0604020202020204" pitchFamily="34" charset="0"/>
              </a:rPr>
              <a:t>Transformational Leadership – Ratings for Senior NCO/SEL</a:t>
            </a:r>
          </a:p>
          <a:p>
            <a:pPr marL="685800" marR="0" lvl="1" indent="-2286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Any custom questions included in the survey that asked participants to evaluate unique individuals/leaders.</a:t>
            </a:r>
          </a:p>
          <a:p>
            <a:pPr marL="685800" marR="0" lvl="1" indent="-2286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Actual comments from your DEOCS written comments report.</a:t>
            </a:r>
          </a:p>
          <a:p>
            <a:pPr marL="0" indent="0">
              <a:lnSpc>
                <a:spcPct val="100000"/>
              </a:lnSpc>
              <a:spcBef>
                <a:spcPts val="0"/>
              </a:spcBef>
              <a:spcAft>
                <a:spcPts val="300"/>
              </a:spcAft>
              <a:buFont typeface="Arial" panose="020B0604020202020204" pitchFamily="34" charset="0"/>
              <a:buNone/>
            </a:pPr>
            <a:r>
              <a:rPr lang="en-US" sz="1600" dirty="0">
                <a:latin typeface="Arial" panose="020B0604020202020204" pitchFamily="34" charset="0"/>
                <a:cs typeface="Arial" panose="020B0604020202020204" pitchFamily="34" charset="0"/>
              </a:rPr>
              <a:t>If your organization only has a small number of immediate supervisors, do </a:t>
            </a:r>
            <a:r>
              <a:rPr lang="en-US" sz="1600" b="1" u="sng" dirty="0">
                <a:latin typeface="Arial" panose="020B0604020202020204" pitchFamily="34" charset="0"/>
                <a:cs typeface="Arial" panose="020B0604020202020204" pitchFamily="34" charset="0"/>
              </a:rPr>
              <a:t>not</a:t>
            </a:r>
            <a:r>
              <a:rPr lang="en-US" sz="1600" dirty="0">
                <a:latin typeface="Arial" panose="020B0604020202020204" pitchFamily="34" charset="0"/>
                <a:cs typeface="Arial" panose="020B0604020202020204" pitchFamily="34" charset="0"/>
              </a:rPr>
              <a:t> share the following results:</a:t>
            </a:r>
          </a:p>
          <a:p>
            <a:pPr marL="685800" lvl="1" indent="-228600">
              <a:lnSpc>
                <a:spcPct val="100000"/>
              </a:lnSpc>
              <a:spcBef>
                <a:spcPts val="0"/>
              </a:spcBef>
              <a:spcAft>
                <a:spcPts val="300"/>
              </a:spcAft>
              <a:buFont typeface="Arial" panose="020B0604020202020204" pitchFamily="34" charset="0"/>
              <a:buChar char="•"/>
            </a:pPr>
            <a:r>
              <a:rPr lang="en-US" sz="1600" dirty="0">
                <a:latin typeface="Arial" panose="020B0604020202020204" pitchFamily="34" charset="0"/>
                <a:cs typeface="Arial" panose="020B0604020202020204" pitchFamily="34" charset="0"/>
              </a:rPr>
              <a:t>Leadership Support – Ratings for All Immediate Supervisors</a:t>
            </a:r>
          </a:p>
          <a:p>
            <a:pPr marL="685800" lvl="1" indent="-228600">
              <a:lnSpc>
                <a:spcPct val="100000"/>
              </a:lnSpc>
              <a:spcBef>
                <a:spcPts val="0"/>
              </a:spcBef>
              <a:spcAft>
                <a:spcPts val="300"/>
              </a:spcAft>
              <a:buFont typeface="Arial" panose="020B0604020202020204" pitchFamily="34" charset="0"/>
              <a:buChar char="•"/>
            </a:pPr>
            <a:r>
              <a:rPr lang="en-US" sz="1600" dirty="0">
                <a:latin typeface="Arial" panose="020B0604020202020204" pitchFamily="34" charset="0"/>
                <a:cs typeface="Arial" panose="020B0604020202020204" pitchFamily="34" charset="0"/>
              </a:rPr>
              <a:t>Toxic Leadership – Ratings for all Immediate Supervisors</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b="0" i="0"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7</a:t>
            </a:fld>
            <a:endParaRPr lang="en-US"/>
          </a:p>
        </p:txBody>
      </p:sp>
    </p:spTree>
    <p:extLst>
      <p:ext uri="{BB962C8B-B14F-4D97-AF65-F5344CB8AC3E}">
        <p14:creationId xmlns:p14="http://schemas.microsoft.com/office/powerpoint/2010/main" val="313433350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panose="020B0604020202020204" pitchFamily="34" charset="0"/>
                <a:cs typeface="Arial" panose="020B0604020202020204" pitchFamily="34" charset="0"/>
              </a:rPr>
              <a:t>Considerations</a:t>
            </a: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Due to the number of Academy-specific questions, it’s anticipated that multiple slides will be required to display these results.</a:t>
            </a:r>
          </a:p>
          <a:p>
            <a:endParaRPr lang="en-US" b="0" u="sng" dirty="0">
              <a:latin typeface="Arial" panose="020B0604020202020204" pitchFamily="34" charset="0"/>
              <a:cs typeface="Arial" panose="020B0604020202020204" pitchFamily="34" charset="0"/>
            </a:endParaRPr>
          </a:p>
          <a:p>
            <a:r>
              <a:rPr lang="en-US" b="1" u="sng" dirty="0">
                <a:latin typeface="Arial" panose="020B0604020202020204" pitchFamily="34" charset="0"/>
                <a:cs typeface="Arial" panose="020B0604020202020204" pitchFamily="34" charset="0"/>
              </a:rPr>
              <a:t>Suggested Discussion Points </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panose="020B0604020202020204" pitchFamily="34" charset="0"/>
                <a:cs typeface="Arial" panose="020B0604020202020204" pitchFamily="34" charset="0"/>
              </a:rPr>
              <a:t>Discuss noteworthy results.</a:t>
            </a:r>
          </a:p>
          <a:p>
            <a:endParaRPr lang="en-US" dirty="0"/>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70</a:t>
            </a:fld>
            <a:endParaRPr lang="en-US"/>
          </a:p>
        </p:txBody>
      </p:sp>
    </p:spTree>
    <p:extLst>
      <p:ext uri="{BB962C8B-B14F-4D97-AF65-F5344CB8AC3E}">
        <p14:creationId xmlns:p14="http://schemas.microsoft.com/office/powerpoint/2010/main" val="64900345"/>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u="sng">
                <a:latin typeface="Arial" panose="020B0604020202020204" pitchFamily="34" charset="0"/>
                <a:cs typeface="Arial" panose="020B0604020202020204" pitchFamily="34" charset="0"/>
              </a:rPr>
              <a:t>Suggested Discussion Points </a:t>
            </a:r>
            <a:endParaRPr lang="en-US" sz="1200" b="0" u="sng">
              <a:latin typeface="Arial" panose="020B0604020202020204" pitchFamily="34" charset="0"/>
              <a:cs typeface="Arial" panose="020B0604020202020204" pitchFamily="34" charset="0"/>
            </a:endParaRPr>
          </a:p>
          <a:p>
            <a:pPr marL="171450" lvl="0" indent="-171450">
              <a:buFont typeface="Arial" panose="020B0604020202020204" pitchFamily="34" charset="0"/>
              <a:buChar char="•"/>
            </a:pPr>
            <a:r>
              <a:rPr lang="en-US" b="0" i="0">
                <a:solidFill>
                  <a:srgbClr val="000000"/>
                </a:solidFill>
                <a:effectLst/>
                <a:latin typeface="Arial" panose="020B0604020202020204" pitchFamily="34" charset="0"/>
                <a:cs typeface="Arial" panose="020B0604020202020204" pitchFamily="34" charset="0"/>
              </a:rPr>
              <a:t>Provide an overview of next steps for the unit/organization.</a:t>
            </a:r>
          </a:p>
          <a:p>
            <a:pPr marL="171450" lvl="0" indent="-171450">
              <a:buFont typeface="Arial" panose="020B0604020202020204" pitchFamily="34" charset="0"/>
              <a:buChar char="•"/>
            </a:pPr>
            <a:endParaRPr lang="en-US" b="0" i="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72</a:t>
            </a:fld>
            <a:endParaRPr lang="en-US"/>
          </a:p>
        </p:txBody>
      </p:sp>
    </p:spTree>
    <p:extLst>
      <p:ext uri="{BB962C8B-B14F-4D97-AF65-F5344CB8AC3E}">
        <p14:creationId xmlns:p14="http://schemas.microsoft.com/office/powerpoint/2010/main" val="19693928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latin typeface="Arial" panose="020B0604020202020204" pitchFamily="34" charset="0"/>
                <a:cs typeface="Arial" panose="020B0604020202020204" pitchFamily="34" charset="0"/>
              </a:rPr>
              <a:t>Suggested Discussion Points </a:t>
            </a:r>
            <a:endParaRPr lang="en-US" b="0" u="sng">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a:latin typeface="Arial" panose="020B0604020202020204" pitchFamily="34" charset="0"/>
                <a:cs typeface="Arial" panose="020B0604020202020204" pitchFamily="34" charset="0"/>
              </a:rPr>
              <a:t>Ask attendees for their thoughts about the presentation material. Solicit questions.</a:t>
            </a:r>
            <a:endParaRPr lang="en-US">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1" i="0">
              <a:solidFill>
                <a:srgbClr val="000000"/>
              </a:solidFill>
              <a:effectLst/>
              <a:latin typeface="Roboto" panose="02000000000000000000" pitchFamily="2" charset="0"/>
            </a:endParaRPr>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73</a:t>
            </a:fld>
            <a:endParaRPr lang="en-US"/>
          </a:p>
        </p:txBody>
      </p:sp>
    </p:spTree>
    <p:extLst>
      <p:ext uri="{BB962C8B-B14F-4D97-AF65-F5344CB8AC3E}">
        <p14:creationId xmlns:p14="http://schemas.microsoft.com/office/powerpoint/2010/main" val="4267673999"/>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a:latin typeface="Arial" panose="020B0604020202020204" pitchFamily="34" charset="0"/>
                <a:cs typeface="Arial" panose="020B0604020202020204" pitchFamily="34" charset="0"/>
              </a:rPr>
              <a:t>Suggested Discussion Points </a:t>
            </a:r>
            <a:endParaRPr lang="en-US" b="0" u="sng">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a:latin typeface="Arial" panose="020B0604020202020204" pitchFamily="34" charset="0"/>
                <a:cs typeface="Arial" panose="020B0604020202020204" pitchFamily="34" charset="0"/>
              </a:rPr>
              <a:t>Discuss the availability of local resources. Introduce any POCs in attendance.</a:t>
            </a:r>
          </a:p>
          <a:p>
            <a:pPr marL="0" indent="0">
              <a:buFont typeface="Arial" panose="020B0604020202020204" pitchFamily="34" charset="0"/>
              <a:buNone/>
            </a:pPr>
            <a:endParaRPr lang="en-US"/>
          </a:p>
          <a:p>
            <a:endParaRPr lang="en-US"/>
          </a:p>
        </p:txBody>
      </p:sp>
      <p:sp>
        <p:nvSpPr>
          <p:cNvPr id="4" name="Slide Number Placeholder 3"/>
          <p:cNvSpPr>
            <a:spLocks noGrp="1"/>
          </p:cNvSpPr>
          <p:nvPr>
            <p:ph type="sldNum" sz="quarter" idx="5"/>
          </p:nvPr>
        </p:nvSpPr>
        <p:spPr/>
        <p:txBody>
          <a:bodyPr/>
          <a:lstStyle/>
          <a:p>
            <a:fld id="{6C080711-4F71-4355-A5E2-361F946D3F72}" type="slidenum">
              <a:rPr lang="en-US" smtClean="0"/>
              <a:t>74</a:t>
            </a:fld>
            <a:endParaRPr lang="en-US"/>
          </a:p>
        </p:txBody>
      </p:sp>
    </p:spTree>
    <p:extLst>
      <p:ext uri="{BB962C8B-B14F-4D97-AF65-F5344CB8AC3E}">
        <p14:creationId xmlns:p14="http://schemas.microsoft.com/office/powerpoint/2010/main" val="2290130248"/>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u="sng" dirty="0">
                <a:latin typeface="Arial"/>
                <a:cs typeface="Arial"/>
              </a:rPr>
              <a:t>Suggested Discussion Points</a:t>
            </a:r>
            <a:endParaRPr lang="en-US" b="0" u="sng"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b="0" dirty="0">
                <a:latin typeface="Arial"/>
                <a:cs typeface="Arial"/>
              </a:rPr>
              <a:t>Thank the </a:t>
            </a:r>
            <a:r>
              <a:rPr lang="en-US" dirty="0">
                <a:latin typeface="Arial"/>
                <a:cs typeface="Arial"/>
              </a:rPr>
              <a:t>CCA</a:t>
            </a:r>
            <a:r>
              <a:rPr lang="en-US" b="0" dirty="0">
                <a:latin typeface="Arial"/>
                <a:cs typeface="Arial"/>
              </a:rPr>
              <a:t> team and the briefing attendees.</a:t>
            </a:r>
          </a:p>
          <a:p>
            <a:pPr marL="171450" indent="-171450">
              <a:buFont typeface="Arial" panose="020B0604020202020204" pitchFamily="34" charset="0"/>
              <a:buChar char="•"/>
            </a:pPr>
            <a:r>
              <a:rPr lang="en-US" b="0" dirty="0">
                <a:latin typeface="Arial"/>
                <a:cs typeface="Arial"/>
              </a:rPr>
              <a:t>Thank DEOCS participants.</a:t>
            </a:r>
          </a:p>
          <a:p>
            <a:pPr marL="171450" indent="-171450">
              <a:buFont typeface="Arial" panose="020B0604020202020204" pitchFamily="34" charset="0"/>
              <a:buChar char="•"/>
            </a:pPr>
            <a:r>
              <a:rPr lang="en-US" b="0" dirty="0">
                <a:latin typeface="Arial"/>
                <a:cs typeface="Arial"/>
              </a:rPr>
              <a:t>Thank brief attendees for participation and discussion (if applicable).</a:t>
            </a:r>
          </a:p>
          <a:p>
            <a:endParaRPr lang="en-US" dirty="0"/>
          </a:p>
          <a:p>
            <a:endParaRPr lang="en-US" dirty="0"/>
          </a:p>
        </p:txBody>
      </p:sp>
      <p:sp>
        <p:nvSpPr>
          <p:cNvPr id="4" name="Slide Number Placeholder 3"/>
          <p:cNvSpPr>
            <a:spLocks noGrp="1"/>
          </p:cNvSpPr>
          <p:nvPr>
            <p:ph type="sldNum" sz="quarter" idx="5"/>
          </p:nvPr>
        </p:nvSpPr>
        <p:spPr/>
        <p:txBody>
          <a:bodyPr/>
          <a:lstStyle/>
          <a:p>
            <a:fld id="{6C080711-4F71-4355-A5E2-361F946D3F72}" type="slidenum">
              <a:rPr lang="en-US" smtClean="0"/>
              <a:t>75</a:t>
            </a:fld>
            <a:endParaRPr lang="en-US"/>
          </a:p>
        </p:txBody>
      </p:sp>
    </p:spTree>
    <p:extLst>
      <p:ext uri="{BB962C8B-B14F-4D97-AF65-F5344CB8AC3E}">
        <p14:creationId xmlns:p14="http://schemas.microsoft.com/office/powerpoint/2010/main" val="29375180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cs typeface="Arial" panose="020B0604020202020204" pitchFamily="34" charset="0"/>
              </a:rPr>
              <a:t>Slides 1-12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8</a:t>
            </a:fld>
            <a:endParaRPr lang="en-US"/>
          </a:p>
        </p:txBody>
      </p:sp>
    </p:spTree>
    <p:extLst>
      <p:ext uri="{BB962C8B-B14F-4D97-AF65-F5344CB8AC3E}">
        <p14:creationId xmlns:p14="http://schemas.microsoft.com/office/powerpoint/2010/main" val="404281612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000000"/>
                </a:solidFill>
                <a:effectLst/>
                <a:latin typeface="Arial" panose="020B0604020202020204" pitchFamily="34" charset="0"/>
                <a:cs typeface="Arial" panose="020B0604020202020204" pitchFamily="34" charset="0"/>
              </a:rPr>
              <a:t>Slides 1-12 are tutorial slides only. This slide should be deleted from the deck prior to delivering/distributing this brief.</a:t>
            </a:r>
          </a:p>
          <a:p>
            <a:pPr marL="0" lvl="0" indent="0">
              <a:buFont typeface="Arial" panose="020B0604020202020204" pitchFamily="34" charset="0"/>
              <a:buNone/>
            </a:pPr>
            <a:endParaRPr lang="en-US" b="0" i="0" dirty="0">
              <a:solidFill>
                <a:srgbClr val="000000"/>
              </a:solidFill>
              <a:effectLst/>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b="0" i="0" dirty="0">
              <a:solidFill>
                <a:srgbClr val="000000"/>
              </a:solidFill>
              <a:effectLst/>
              <a:latin typeface="Arial" panose="020B0604020202020204" pitchFamily="34" charset="0"/>
              <a:cs typeface="Arial" panose="020B0604020202020204" pitchFamily="34" charset="0"/>
            </a:endParaRPr>
          </a:p>
          <a:p>
            <a:pPr marL="0" lvl="0" indent="0">
              <a:buFont typeface="Arial" panose="020B0604020202020204" pitchFamily="34" charset="0"/>
              <a:buNone/>
            </a:pPr>
            <a:r>
              <a:rPr lang="en-US" b="0" i="0" dirty="0">
                <a:solidFill>
                  <a:srgbClr val="000000"/>
                </a:solidFill>
                <a:effectLst/>
                <a:latin typeface="Arial" panose="020B0604020202020204" pitchFamily="34" charset="0"/>
                <a:cs typeface="Arial" panose="020B0604020202020204" pitchFamily="34" charset="0"/>
              </a:rPr>
              <a:t>**For additional DEOCS support material, p</a:t>
            </a:r>
            <a:r>
              <a:rPr lang="en-US" dirty="0">
                <a:latin typeface="Arial" panose="020B0604020202020204" pitchFamily="34" charset="0"/>
                <a:cs typeface="Arial" panose="020B0604020202020204" pitchFamily="34" charset="0"/>
              </a:rPr>
              <a:t>lease visit the Defense Command Climate Portal Survey Resource Center </a:t>
            </a:r>
            <a:r>
              <a:rPr lang="en-US" b="0" i="0" dirty="0">
                <a:solidFill>
                  <a:srgbClr val="000000"/>
                </a:solidFill>
                <a:effectLst/>
                <a:latin typeface="Arial" panose="020B0604020202020204" pitchFamily="34" charset="0"/>
                <a:cs typeface="Arial" panose="020B0604020202020204" pitchFamily="34" charset="0"/>
              </a:rPr>
              <a:t>at </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hlinkClick r:id="rId3"/>
              </a:rPr>
              <a:t>https://www.prevention.mil/Climate-Portal/Defense-Climate-Portal-Survey-Resource-Center/</a:t>
            </a:r>
            <a:r>
              <a:rPr kumimoji="0" lang="en-US" sz="12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a:t>
            </a:r>
            <a:endParaRPr lang="en-US" b="0" i="0" dirty="0">
              <a:solidFill>
                <a:srgbClr val="000000"/>
              </a:solidFill>
              <a:effectLst/>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6C080711-4F71-4355-A5E2-361F946D3F72}" type="slidenum">
              <a:rPr lang="en-US" smtClean="0"/>
              <a:t>9</a:t>
            </a:fld>
            <a:endParaRPr lang="en-US"/>
          </a:p>
        </p:txBody>
      </p:sp>
    </p:spTree>
    <p:extLst>
      <p:ext uri="{BB962C8B-B14F-4D97-AF65-F5344CB8AC3E}">
        <p14:creationId xmlns:p14="http://schemas.microsoft.com/office/powerpoint/2010/main" val="417571781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prevention.mil/Climate-Portal/Defense-Climate-Portal-Survey-Resource-Center/" TargetMode="External"/><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2.xml"/><Relationship Id="rId5" Type="http://schemas.openxmlformats.org/officeDocument/2006/relationships/image" Target="../media/image9.png"/><Relationship Id="rId4" Type="http://schemas.openxmlformats.org/officeDocument/2006/relationships/image" Target="../media/image8.pn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image" Target="../media/image12.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Master" Target="../slideMasters/slideMaster2.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Master" Target="../slideMasters/slideMaster2.xml"/><Relationship Id="rId4" Type="http://schemas.openxmlformats.org/officeDocument/2006/relationships/image" Target="../media/image19.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Master" Target="../slideMasters/slideMaster2.xml"/><Relationship Id="rId4" Type="http://schemas.openxmlformats.org/officeDocument/2006/relationships/image" Target="../media/image28.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9_Section Slide Dark Blue">
    <p:bg>
      <p:bgRef idx="1001">
        <a:schemeClr val="bg1"/>
      </p:bgRef>
    </p:bg>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09087D27-6D75-5BE4-BD03-1B686024A491}"/>
              </a:ext>
            </a:extLst>
          </p:cNvPr>
          <p:cNvSpPr/>
          <p:nvPr userDrawn="1"/>
        </p:nvSpPr>
        <p:spPr>
          <a:xfrm>
            <a:off x="955964" y="2733278"/>
            <a:ext cx="89154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9AD6C464-64B4-02DE-3C85-8162EB6B6583}"/>
              </a:ext>
            </a:extLst>
          </p:cNvPr>
          <p:cNvSpPr txBox="1"/>
          <p:nvPr userDrawn="1"/>
        </p:nvSpPr>
        <p:spPr>
          <a:xfrm>
            <a:off x="6381604" y="2181676"/>
            <a:ext cx="3449652" cy="584775"/>
          </a:xfrm>
          <a:prstGeom prst="rect">
            <a:avLst/>
          </a:prstGeom>
          <a:noFill/>
        </p:spPr>
        <p:txBody>
          <a:bodyPr wrap="square">
            <a:spAutoFit/>
          </a:bodyPr>
          <a:lstStyle/>
          <a:p>
            <a:r>
              <a:rPr lang="en-US" sz="3200" b="0" dirty="0">
                <a:solidFill>
                  <a:srgbClr val="0C2554"/>
                </a:solidFill>
              </a:rPr>
              <a:t>Unit/Organization</a:t>
            </a:r>
            <a:endParaRPr lang="en-US" sz="3200" dirty="0">
              <a:solidFill>
                <a:srgbClr val="0C2554"/>
              </a:solidFill>
            </a:endParaRPr>
          </a:p>
        </p:txBody>
      </p:sp>
      <p:sp>
        <p:nvSpPr>
          <p:cNvPr id="8" name="Rectangle 5">
            <a:extLst>
              <a:ext uri="{FF2B5EF4-FFF2-40B4-BE49-F238E27FC236}">
                <a16:creationId xmlns:a16="http://schemas.microsoft.com/office/drawing/2014/main" id="{CCF33902-13A6-EA06-F2C2-CB1527B0B116}"/>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30" name="TextBox 29">
            <a:extLst>
              <a:ext uri="{FF2B5EF4-FFF2-40B4-BE49-F238E27FC236}">
                <a16:creationId xmlns:a16="http://schemas.microsoft.com/office/drawing/2014/main" id="{108797CE-D3FB-21C7-81A3-B832A24697B0}"/>
              </a:ext>
            </a:extLst>
          </p:cNvPr>
          <p:cNvSpPr txBox="1"/>
          <p:nvPr userDrawn="1"/>
        </p:nvSpPr>
        <p:spPr>
          <a:xfrm>
            <a:off x="876299" y="2120120"/>
            <a:ext cx="8002658" cy="646331"/>
          </a:xfrm>
          <a:prstGeom prst="rect">
            <a:avLst/>
          </a:prstGeom>
          <a:noFill/>
        </p:spPr>
        <p:txBody>
          <a:bodyPr wrap="square" rtlCol="0">
            <a:spAutoFit/>
          </a:bodyPr>
          <a:lstStyle/>
          <a:p>
            <a:pPr algn="l"/>
            <a:r>
              <a:rPr lang="en-US" sz="3600" b="1" dirty="0">
                <a:solidFill>
                  <a:srgbClr val="0C2554"/>
                </a:solidFill>
              </a:rPr>
              <a:t>DEOCS Brief Template  |</a:t>
            </a:r>
            <a:endParaRPr lang="en-US" sz="3600" b="0" dirty="0">
              <a:solidFill>
                <a:srgbClr val="0C2554"/>
              </a:solidFill>
            </a:endParaRPr>
          </a:p>
        </p:txBody>
      </p:sp>
      <p:sp>
        <p:nvSpPr>
          <p:cNvPr id="35" name="TextBox 34">
            <a:extLst>
              <a:ext uri="{FF2B5EF4-FFF2-40B4-BE49-F238E27FC236}">
                <a16:creationId xmlns:a16="http://schemas.microsoft.com/office/drawing/2014/main" id="{6F437D0F-82EC-34D4-E196-F558772F03AB}"/>
              </a:ext>
            </a:extLst>
          </p:cNvPr>
          <p:cNvSpPr txBox="1"/>
          <p:nvPr userDrawn="1"/>
        </p:nvSpPr>
        <p:spPr>
          <a:xfrm>
            <a:off x="876299" y="3011917"/>
            <a:ext cx="11315701" cy="1569660"/>
          </a:xfrm>
          <a:prstGeom prst="rect">
            <a:avLst/>
          </a:prstGeom>
          <a:noFill/>
        </p:spPr>
        <p:txBody>
          <a:bodyPr wrap="square" rtlCol="0">
            <a:spAutoFit/>
          </a:bodyPr>
          <a:lstStyle/>
          <a:p>
            <a:r>
              <a:rPr lang="en-US" sz="2400" b="0" i="0" dirty="0">
                <a:solidFill>
                  <a:srgbClr val="0C2554"/>
                </a:solidFill>
              </a:rPr>
              <a:t>Provided as a resource to assist unit commanders and organizational leaders</a:t>
            </a:r>
          </a:p>
          <a:p>
            <a:r>
              <a:rPr lang="en-US" sz="2400" b="0" i="0" dirty="0">
                <a:solidFill>
                  <a:srgbClr val="0C2554"/>
                </a:solidFill>
              </a:rPr>
              <a:t>in sharing their DEOCS results with their personnel.</a:t>
            </a:r>
          </a:p>
          <a:p>
            <a:endParaRPr lang="en-US" sz="2400" b="0" i="0" dirty="0">
              <a:solidFill>
                <a:srgbClr val="FFFFFF"/>
              </a:solidFill>
            </a:endParaRPr>
          </a:p>
          <a:p>
            <a:endParaRPr lang="en-US" sz="2400" b="0" i="0" dirty="0">
              <a:solidFill>
                <a:srgbClr val="FFFFFF"/>
              </a:solidFill>
            </a:endParaRPr>
          </a:p>
        </p:txBody>
      </p:sp>
      <p:sp>
        <p:nvSpPr>
          <p:cNvPr id="17" name="TextBox 16">
            <a:extLst>
              <a:ext uri="{FF2B5EF4-FFF2-40B4-BE49-F238E27FC236}">
                <a16:creationId xmlns:a16="http://schemas.microsoft.com/office/drawing/2014/main" id="{628820C3-AA0A-449D-AAA7-1955D579D671}"/>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latin typeface="Calibri" panose="020F0502020204030204" pitchFamily="34" charset="0"/>
                <a:cs typeface="Calibri" panose="020F0502020204030204" pitchFamily="34" charset="0"/>
              </a:rPr>
              <a:t>Tutorial Slide</a:t>
            </a:r>
          </a:p>
          <a:p>
            <a:pPr algn="ctr"/>
            <a:r>
              <a:rPr lang="en-US" b="0" dirty="0">
                <a:solidFill>
                  <a:srgbClr val="FFFF00"/>
                </a:solidFill>
                <a:latin typeface="Calibri" panose="020F0502020204030204" pitchFamily="34" charset="0"/>
                <a:cs typeface="Calibri" panose="020F0502020204030204" pitchFamily="34" charset="0"/>
              </a:rPr>
              <a:t>Delete prior to presenting/distributing.</a:t>
            </a:r>
            <a:endParaRPr lang="en-US" b="1" dirty="0">
              <a:solidFill>
                <a:srgbClr val="FFFF00"/>
              </a:solidFill>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EE3D5DCC-553A-6B76-28F8-562F7E405CA9}"/>
              </a:ext>
            </a:extLst>
          </p:cNvPr>
          <p:cNvSpPr txBox="1"/>
          <p:nvPr userDrawn="1"/>
        </p:nvSpPr>
        <p:spPr>
          <a:xfrm>
            <a:off x="5018700" y="6611779"/>
            <a:ext cx="2153807" cy="246221"/>
          </a:xfrm>
          <a:prstGeom prst="rect">
            <a:avLst/>
          </a:prstGeom>
          <a:noFill/>
        </p:spPr>
        <p:txBody>
          <a:bodyPr wrap="square" rtlCol="0">
            <a:spAutoFit/>
          </a:bodyPr>
          <a:lstStyle/>
          <a:p>
            <a:pPr algn="ctr"/>
            <a:r>
              <a:rPr lang="en-US" sz="1000" b="0" i="0" dirty="0">
                <a:solidFill>
                  <a:srgbClr val="0C2554"/>
                </a:solidFill>
              </a:rPr>
              <a:t>Last updated: 12 August 2026 </a:t>
            </a:r>
            <a:endParaRPr lang="en-US" sz="1000" b="1" i="0" dirty="0">
              <a:solidFill>
                <a:srgbClr val="0C2554"/>
              </a:solidFill>
            </a:endParaRPr>
          </a:p>
        </p:txBody>
      </p:sp>
      <p:pic>
        <p:nvPicPr>
          <p:cNvPr id="3" name="Picture 2">
            <a:extLst>
              <a:ext uri="{FF2B5EF4-FFF2-40B4-BE49-F238E27FC236}">
                <a16:creationId xmlns:a16="http://schemas.microsoft.com/office/drawing/2014/main" id="{1E716D12-40A6-CE06-1763-C3D7EFCECF36}"/>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12451273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9_Section Slide Dark 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CAAC750-A42F-EFEF-0BC6-CF9B1EBD32E7}"/>
              </a:ext>
            </a:extLst>
          </p:cNvPr>
          <p:cNvSpPr/>
          <p:nvPr userDrawn="1"/>
        </p:nvSpPr>
        <p:spPr>
          <a:xfrm>
            <a:off x="955964" y="2733278"/>
            <a:ext cx="82296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7942706-C794-7D6D-CF8A-C90B8117502B}"/>
              </a:ext>
            </a:extLst>
          </p:cNvPr>
          <p:cNvSpPr txBox="1"/>
          <p:nvPr userDrawn="1"/>
        </p:nvSpPr>
        <p:spPr>
          <a:xfrm>
            <a:off x="837137" y="1895138"/>
            <a:ext cx="10865622" cy="830997"/>
          </a:xfrm>
          <a:prstGeom prst="rect">
            <a:avLst/>
          </a:prstGeom>
          <a:noFill/>
        </p:spPr>
        <p:txBody>
          <a:bodyPr wrap="square" rtlCol="0">
            <a:spAutoFit/>
          </a:bodyPr>
          <a:lstStyle/>
          <a:p>
            <a:r>
              <a:rPr lang="en-US" sz="4800" b="1" dirty="0">
                <a:solidFill>
                  <a:srgbClr val="FFFFFF"/>
                </a:solidFill>
              </a:rPr>
              <a:t> </a:t>
            </a:r>
            <a:r>
              <a:rPr lang="en-US" sz="4800" b="1" dirty="0">
                <a:solidFill>
                  <a:srgbClr val="0C2554"/>
                </a:solidFill>
              </a:rPr>
              <a:t>Our Next Steps</a:t>
            </a:r>
          </a:p>
        </p:txBody>
      </p:sp>
      <p:sp>
        <p:nvSpPr>
          <p:cNvPr id="4" name="Rectangle: Rounded Corners 3">
            <a:extLst>
              <a:ext uri="{FF2B5EF4-FFF2-40B4-BE49-F238E27FC236}">
                <a16:creationId xmlns:a16="http://schemas.microsoft.com/office/drawing/2014/main" id="{91C8EC3A-7BB7-F29E-6773-A74BA880EA42}"/>
              </a:ext>
            </a:extLst>
          </p:cNvPr>
          <p:cNvSpPr/>
          <p:nvPr userDrawn="1"/>
        </p:nvSpPr>
        <p:spPr>
          <a:xfrm>
            <a:off x="955964" y="1774068"/>
            <a:ext cx="82296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7333764A-52A0-6BCD-E0AF-28C17CE32FFE}"/>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3633512196"/>
      </p:ext>
    </p:extLst>
  </p:cSld>
  <p:clrMapOvr>
    <a:overrideClrMapping bg1="lt1" tx1="dk1" bg2="lt2" tx2="dk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3_Section Slide Dark Blue">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D705B3-09EB-3A49-1136-3E66A523C9AF}"/>
              </a:ext>
            </a:extLst>
          </p:cNvPr>
          <p:cNvSpPr txBox="1"/>
          <p:nvPr userDrawn="1"/>
        </p:nvSpPr>
        <p:spPr>
          <a:xfrm>
            <a:off x="876299" y="1860607"/>
            <a:ext cx="8415185" cy="830997"/>
          </a:xfrm>
          <a:prstGeom prst="rect">
            <a:avLst/>
          </a:prstGeom>
          <a:noFill/>
        </p:spPr>
        <p:txBody>
          <a:bodyPr wrap="square" rtlCol="0">
            <a:spAutoFit/>
          </a:bodyPr>
          <a:lstStyle/>
          <a:p>
            <a:r>
              <a:rPr lang="en-US" sz="4800" b="1" dirty="0">
                <a:solidFill>
                  <a:srgbClr val="0C2554"/>
                </a:solidFill>
              </a:rPr>
              <a:t>Our Strengths  |  </a:t>
            </a:r>
            <a:r>
              <a:rPr lang="en-US" sz="4800" b="0" dirty="0">
                <a:solidFill>
                  <a:srgbClr val="0C2554"/>
                </a:solidFill>
              </a:rPr>
              <a:t>Overview</a:t>
            </a:r>
          </a:p>
        </p:txBody>
      </p:sp>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891ADA8F-C0C3-885D-9033-BBD9E78EB3B5}"/>
              </a:ext>
            </a:extLst>
          </p:cNvPr>
          <p:cNvSpPr/>
          <p:nvPr userDrawn="1"/>
        </p:nvSpPr>
        <p:spPr>
          <a:xfrm>
            <a:off x="955964" y="1774068"/>
            <a:ext cx="82296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46712F4-E0A0-F8C2-486A-46BF8D332EB6}"/>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3501970669"/>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5_Section Slide Dark Blue">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D705B3-09EB-3A49-1136-3E66A523C9AF}"/>
              </a:ext>
            </a:extLst>
          </p:cNvPr>
          <p:cNvSpPr txBox="1"/>
          <p:nvPr userDrawn="1"/>
        </p:nvSpPr>
        <p:spPr>
          <a:xfrm>
            <a:off x="876299" y="1860607"/>
            <a:ext cx="9585416" cy="830997"/>
          </a:xfrm>
          <a:prstGeom prst="rect">
            <a:avLst/>
          </a:prstGeom>
          <a:noFill/>
        </p:spPr>
        <p:txBody>
          <a:bodyPr wrap="square" rtlCol="0">
            <a:spAutoFit/>
          </a:bodyPr>
          <a:lstStyle/>
          <a:p>
            <a:r>
              <a:rPr lang="en-US" sz="4800" b="1" dirty="0">
                <a:solidFill>
                  <a:srgbClr val="0C2554"/>
                </a:solidFill>
              </a:rPr>
              <a:t>Our Challenges  |  </a:t>
            </a:r>
            <a:r>
              <a:rPr lang="en-US" sz="4800" b="0" dirty="0">
                <a:solidFill>
                  <a:srgbClr val="0C2554"/>
                </a:solidFill>
              </a:rPr>
              <a:t>Overview</a:t>
            </a:r>
          </a:p>
        </p:txBody>
      </p:sp>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Rounded Corners 4">
            <a:extLst>
              <a:ext uri="{FF2B5EF4-FFF2-40B4-BE49-F238E27FC236}">
                <a16:creationId xmlns:a16="http://schemas.microsoft.com/office/drawing/2014/main" id="{206E7B38-A0A2-807C-198C-E064B12BF0B9}"/>
              </a:ext>
            </a:extLst>
          </p:cNvPr>
          <p:cNvSpPr/>
          <p:nvPr userDrawn="1"/>
        </p:nvSpPr>
        <p:spPr>
          <a:xfrm>
            <a:off x="955964" y="1774068"/>
            <a:ext cx="82296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EE1681B-0E78-0CBD-0F19-04262F8987D7}"/>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2543973181"/>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6_Section Slide Dark Blu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6A29554-56AC-4F3B-F6DD-4EBBAD99595F}"/>
              </a:ext>
            </a:extLst>
          </p:cNvPr>
          <p:cNvSpPr txBox="1"/>
          <p:nvPr userDrawn="1"/>
        </p:nvSpPr>
        <p:spPr>
          <a:xfrm>
            <a:off x="876299" y="1860607"/>
            <a:ext cx="6985832" cy="830997"/>
          </a:xfrm>
          <a:prstGeom prst="rect">
            <a:avLst/>
          </a:prstGeom>
          <a:noFill/>
        </p:spPr>
        <p:txBody>
          <a:bodyPr wrap="square" rtlCol="0">
            <a:spAutoFit/>
          </a:bodyPr>
          <a:lstStyle/>
          <a:p>
            <a:r>
              <a:rPr lang="en-US" sz="4800" b="1" dirty="0">
                <a:solidFill>
                  <a:srgbClr val="0C2554"/>
                </a:solidFill>
              </a:rPr>
              <a:t>Discussion</a:t>
            </a:r>
          </a:p>
        </p:txBody>
      </p:sp>
      <p:sp>
        <p:nvSpPr>
          <p:cNvPr id="4" name="Rectangle: Rounded Corners 3">
            <a:extLst>
              <a:ext uri="{FF2B5EF4-FFF2-40B4-BE49-F238E27FC236}">
                <a16:creationId xmlns:a16="http://schemas.microsoft.com/office/drawing/2014/main" id="{F898126D-3280-7680-E1BC-6C1BB7953034}"/>
              </a:ext>
            </a:extLst>
          </p:cNvPr>
          <p:cNvSpPr/>
          <p:nvPr userDrawn="1"/>
        </p:nvSpPr>
        <p:spPr>
          <a:xfrm>
            <a:off x="955964" y="1774068"/>
            <a:ext cx="82296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3354885-C3BC-2FEA-2B61-E8935AC15D57}"/>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4052341780"/>
      </p:ext>
    </p:extLst>
  </p:cSld>
  <p:clrMapOvr>
    <a:overrideClrMapping bg1="lt1" tx1="dk1" bg2="lt2" tx2="dk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7_Section Slide Dark Blu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6A29554-56AC-4F3B-F6DD-4EBBAD99595F}"/>
              </a:ext>
            </a:extLst>
          </p:cNvPr>
          <p:cNvSpPr txBox="1"/>
          <p:nvPr userDrawn="1"/>
        </p:nvSpPr>
        <p:spPr>
          <a:xfrm>
            <a:off x="876299" y="1860607"/>
            <a:ext cx="6985832" cy="830997"/>
          </a:xfrm>
          <a:prstGeom prst="rect">
            <a:avLst/>
          </a:prstGeom>
          <a:noFill/>
        </p:spPr>
        <p:txBody>
          <a:bodyPr wrap="square" rtlCol="0">
            <a:spAutoFit/>
          </a:bodyPr>
          <a:lstStyle/>
          <a:p>
            <a:r>
              <a:rPr lang="en-US" sz="4800" b="1" dirty="0">
                <a:solidFill>
                  <a:srgbClr val="0C2554"/>
                </a:solidFill>
              </a:rPr>
              <a:t>Thank you</a:t>
            </a:r>
          </a:p>
        </p:txBody>
      </p:sp>
      <p:sp>
        <p:nvSpPr>
          <p:cNvPr id="3" name="TextBox 2">
            <a:extLst>
              <a:ext uri="{FF2B5EF4-FFF2-40B4-BE49-F238E27FC236}">
                <a16:creationId xmlns:a16="http://schemas.microsoft.com/office/drawing/2014/main" id="{ED2C58F2-AE34-1067-6464-57AB12E68CF2}"/>
              </a:ext>
            </a:extLst>
          </p:cNvPr>
          <p:cNvSpPr txBox="1"/>
          <p:nvPr userDrawn="1"/>
        </p:nvSpPr>
        <p:spPr>
          <a:xfrm>
            <a:off x="10185964" y="203244"/>
            <a:ext cx="1846810" cy="1200329"/>
          </a:xfrm>
          <a:prstGeom prst="rect">
            <a:avLst/>
          </a:prstGeom>
          <a:noFill/>
        </p:spPr>
        <p:txBody>
          <a:bodyPr wrap="square" rtlCol="0">
            <a:spAutoFit/>
          </a:bodyPr>
          <a:lstStyle/>
          <a:p>
            <a:pPr algn="ctr"/>
            <a:r>
              <a:rPr lang="en-US" dirty="0">
                <a:solidFill>
                  <a:srgbClr val="0C2554"/>
                </a:solidFill>
              </a:rPr>
              <a:t>Insert unit or organizational logo/photo about here</a:t>
            </a:r>
          </a:p>
        </p:txBody>
      </p:sp>
      <p:sp>
        <p:nvSpPr>
          <p:cNvPr id="5" name="Rectangle: Rounded Corners 4">
            <a:extLst>
              <a:ext uri="{FF2B5EF4-FFF2-40B4-BE49-F238E27FC236}">
                <a16:creationId xmlns:a16="http://schemas.microsoft.com/office/drawing/2014/main" id="{6338B186-C3C6-B07D-190F-2DC0AB6E59FE}"/>
              </a:ext>
            </a:extLst>
          </p:cNvPr>
          <p:cNvSpPr/>
          <p:nvPr userDrawn="1"/>
        </p:nvSpPr>
        <p:spPr>
          <a:xfrm>
            <a:off x="955964" y="1774068"/>
            <a:ext cx="82296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E37C2202-F0B2-3967-992D-B0A09FB19359}"/>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578969772"/>
      </p:ext>
    </p:extLst>
  </p:cSld>
  <p:clrMapOvr>
    <a:overrideClrMapping bg1="lt1" tx1="dk1" bg2="lt2" tx2="dk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3_Content Slide | Image, Graphic, Table_op2">
    <p:bg>
      <p:bgPr>
        <a:solidFill>
          <a:srgbClr val="FFFF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EBF430B-9202-EC22-1608-69D987473C2D}"/>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A5F60F4-80D8-FEE0-1DFC-79BED1D17709}"/>
              </a:ext>
            </a:extLst>
          </p:cNvPr>
          <p:cNvSpPr txBox="1"/>
          <p:nvPr userDrawn="1"/>
        </p:nvSpPr>
        <p:spPr>
          <a:xfrm>
            <a:off x="331298" y="1680549"/>
            <a:ext cx="11528611" cy="449353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400"/>
              </a:spcAft>
              <a:buClrTx/>
              <a:buSzTx/>
              <a:buFont typeface="Wingdings" panose="05000000000000000000" pitchFamily="2" charset="2"/>
              <a:buNone/>
              <a:tabLst/>
              <a:defRPr/>
            </a:pPr>
            <a:r>
              <a:rPr lang="en-US" sz="1600" b="0" i="0" dirty="0">
                <a:latin typeface="Arial" panose="020B0604020202020204" pitchFamily="34" charset="0"/>
                <a:cs typeface="Arial" panose="020B0604020202020204" pitchFamily="34" charset="0"/>
              </a:rPr>
              <a:t>The DEOCS Unit/Organization Brief </a:t>
            </a:r>
            <a:r>
              <a:rPr lang="en-US" sz="1600" b="0" i="0" dirty="0">
                <a:solidFill>
                  <a:schemeClr val="tx1"/>
                </a:solidFill>
                <a:latin typeface="Arial" panose="020B0604020202020204" pitchFamily="34" charset="0"/>
                <a:cs typeface="Arial" panose="020B0604020202020204" pitchFamily="34" charset="0"/>
              </a:rPr>
              <a:t>Te</a:t>
            </a:r>
            <a:r>
              <a:rPr lang="en-US" sz="1600" b="0" i="0" dirty="0">
                <a:latin typeface="Arial" panose="020B0604020202020204" pitchFamily="34" charset="0"/>
                <a:cs typeface="Arial" panose="020B0604020202020204" pitchFamily="34" charset="0"/>
              </a:rPr>
              <a:t>mplate is provided for unit commanders and organizational leaders conducting a DEOCS as part of a Command Climate Assessment. You can use it to help design a presentation for your DEOCS results. When using this template, please refer to the following guidelines:</a:t>
            </a:r>
            <a:endParaRPr lang="en-US" sz="1200" b="0" i="0" dirty="0">
              <a:latin typeface="Arial" panose="020B0604020202020204" pitchFamily="34" charset="0"/>
              <a:cs typeface="Arial" panose="020B0604020202020204" pitchFamily="34" charset="0"/>
            </a:endParaRP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b="0" i="0" dirty="0">
                <a:solidFill>
                  <a:schemeClr val="tx1"/>
                </a:solidFill>
                <a:latin typeface="Arial" panose="020B0604020202020204" pitchFamily="34" charset="0"/>
                <a:cs typeface="Arial" panose="020B0604020202020204" pitchFamily="34" charset="0"/>
              </a:rPr>
              <a:t>As per DoDI 6400.11, prior to presenting DEOCS results to your unit/organization, meet with </a:t>
            </a:r>
            <a:r>
              <a:rPr lang="en-US" sz="1600" b="1" i="0" dirty="0">
                <a:solidFill>
                  <a:schemeClr val="tx1"/>
                </a:solidFill>
                <a:latin typeface="Arial" panose="020B0604020202020204" pitchFamily="34" charset="0"/>
                <a:cs typeface="Arial" panose="020B0604020202020204" pitchFamily="34" charset="0"/>
              </a:rPr>
              <a:t>Integrated Primary Prevention Workforce (IPPW)</a:t>
            </a:r>
            <a:r>
              <a:rPr lang="en-US" sz="1600" b="0" i="0" dirty="0">
                <a:solidFill>
                  <a:schemeClr val="tx1"/>
                </a:solidFill>
                <a:latin typeface="Arial" panose="020B0604020202020204" pitchFamily="34" charset="0"/>
                <a:cs typeface="Arial" panose="020B0604020202020204" pitchFamily="34" charset="0"/>
              </a:rPr>
              <a:t> personnel to assist with interpreting the results and discuss other relevant information. </a:t>
            </a:r>
            <a:endParaRPr lang="en-US" sz="1600" b="0" i="0" dirty="0">
              <a:latin typeface="Arial" panose="020B0604020202020204" pitchFamily="34" charset="0"/>
              <a:cs typeface="Arial" panose="020B0604020202020204" pitchFamily="34" charset="0"/>
            </a:endParaRP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b="0" i="0" dirty="0">
                <a:latin typeface="Arial" panose="020B0604020202020204" pitchFamily="34" charset="0"/>
                <a:cs typeface="Arial" panose="020B0604020202020204" pitchFamily="34" charset="0"/>
              </a:rPr>
              <a:t>Most slides are editable and allow you to insert your unit’s/organization’s own information in the place of placeholder content and/or instructions. </a:t>
            </a: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b="0" i="0" dirty="0">
                <a:latin typeface="Arial" panose="020B0604020202020204" pitchFamily="34" charset="0"/>
                <a:cs typeface="Arial" panose="020B0604020202020204" pitchFamily="34" charset="0"/>
              </a:rPr>
              <a:t>This is intended to be a helpful tool. You are free to deviate from the guidance provided as you feel is appropriate. </a:t>
            </a: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Not all slides may be necessary for/applicable to every unit, organization, or Service component.</a:t>
            </a:r>
            <a:endParaRPr lang="en-US" sz="1600" b="0" i="0" dirty="0">
              <a:latin typeface="Arial" panose="020B0604020202020204" pitchFamily="34" charset="0"/>
              <a:cs typeface="Arial" panose="020B0604020202020204" pitchFamily="34" charset="0"/>
            </a:endParaRPr>
          </a:p>
          <a:p>
            <a:pPr marL="685800" indent="-284163">
              <a:lnSpc>
                <a:spcPct val="100000"/>
              </a:lnSpc>
              <a:spcBef>
                <a:spcPts val="0"/>
              </a:spcBef>
              <a:spcAft>
                <a:spcPts val="400"/>
              </a:spcAft>
              <a:buFont typeface="Arial" panose="020B0604020202020204" pitchFamily="34" charset="0"/>
              <a:buChar char="•"/>
            </a:pPr>
            <a:r>
              <a:rPr lang="en-US" sz="1600" dirty="0">
                <a:latin typeface="Arial" panose="020B0604020202020204" pitchFamily="34" charset="0"/>
                <a:cs typeface="Arial" panose="020B0604020202020204" pitchFamily="34" charset="0"/>
              </a:rPr>
              <a:t>The logical ordering of slides may also differ across units, organizations, and Services.</a:t>
            </a: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Please consult/incorporate any Service-specific requirements for briefing your DEOCS results.</a:t>
            </a:r>
          </a:p>
          <a:p>
            <a:pPr marL="685800" indent="-284163">
              <a:lnSpc>
                <a:spcPct val="100000"/>
              </a:lnSpc>
              <a:spcBef>
                <a:spcPts val="0"/>
              </a:spcBef>
              <a:spcAft>
                <a:spcPts val="400"/>
              </a:spcAft>
              <a:buFont typeface="Arial" panose="020B0604020202020204" pitchFamily="34" charset="0"/>
              <a:buChar char="•"/>
            </a:pPr>
            <a:r>
              <a:rPr lang="en-US" sz="1600" dirty="0">
                <a:latin typeface="Arial" panose="020B0604020202020204" pitchFamily="34" charset="0"/>
                <a:cs typeface="Arial" panose="020B0604020202020204" pitchFamily="34" charset="0"/>
              </a:rPr>
              <a:t>Include the Factor Rating Alert icon      on slides for factors with alerts in your report.      </a:t>
            </a:r>
            <a:endParaRPr lang="en-US" sz="1600" dirty="0">
              <a:highlight>
                <a:srgbClr val="FFFF00"/>
              </a:highlight>
              <a:latin typeface="Arial" panose="020B0604020202020204" pitchFamily="34" charset="0"/>
              <a:cs typeface="Arial" panose="020B0604020202020204" pitchFamily="34" charset="0"/>
            </a:endParaRPr>
          </a:p>
          <a:p>
            <a:pPr marL="685800" indent="-284163">
              <a:lnSpc>
                <a:spcPct val="100000"/>
              </a:lnSpc>
              <a:spcBef>
                <a:spcPts val="0"/>
              </a:spcBef>
              <a:spcAft>
                <a:spcPts val="400"/>
              </a:spcAft>
              <a:buFont typeface="Arial" panose="020B0604020202020204" pitchFamily="34" charset="0"/>
              <a:buChar char="•"/>
            </a:pPr>
            <a:r>
              <a:rPr lang="en-US" sz="1600" dirty="0">
                <a:solidFill>
                  <a:schemeClr val="tx1"/>
                </a:solidFill>
                <a:latin typeface="Arial" panose="020B0604020202020204" pitchFamily="34" charset="0"/>
                <a:cs typeface="Arial" panose="020B0604020202020204" pitchFamily="34" charset="0"/>
              </a:rPr>
              <a:t>For information regarding interpreting command climate factors and/or additional materials to assist with your DEOCS, navigate to </a:t>
            </a:r>
            <a:r>
              <a:rPr lang="en-US" sz="1600" dirty="0">
                <a:solidFill>
                  <a:schemeClr val="tx1"/>
                </a:solidFill>
                <a:latin typeface="Arial" panose="020B0604020202020204" pitchFamily="34" charset="0"/>
                <a:cs typeface="Arial" panose="020B0604020202020204" pitchFamily="34" charset="0"/>
                <a:hlinkClick r:id="rId2"/>
              </a:rPr>
              <a:t>https://www.prevention.mil/Climate-Portal/Defense-Climate-Portal-Survey-Resource-Center/</a:t>
            </a:r>
            <a:endParaRPr lang="en-US" sz="1600" dirty="0">
              <a:solidFill>
                <a:schemeClr val="tx1"/>
              </a:solidFill>
              <a:latin typeface="Arial" panose="020B0604020202020204" pitchFamily="34" charset="0"/>
              <a:cs typeface="Arial" panose="020B0604020202020204" pitchFamily="34" charset="0"/>
            </a:endParaRPr>
          </a:p>
          <a:p>
            <a:pPr marL="685800" marR="0" lvl="0" indent="-284163" algn="l" defTabSz="914400" rtl="0" eaLnBrk="1" fontAlgn="auto" latinLnBrk="0" hangingPunct="1">
              <a:lnSpc>
                <a:spcPct val="100000"/>
              </a:lnSpc>
              <a:spcBef>
                <a:spcPts val="0"/>
              </a:spcBef>
              <a:spcAft>
                <a:spcPts val="400"/>
              </a:spcAft>
              <a:buClrTx/>
              <a:buSzTx/>
              <a:buFont typeface="Arial" panose="020B0604020202020204" pitchFamily="34" charset="0"/>
              <a:buChar char="•"/>
              <a:tabLst/>
              <a:defRPr/>
            </a:pPr>
            <a:r>
              <a:rPr lang="en-US" sz="1600" b="0" i="0" dirty="0">
                <a:solidFill>
                  <a:srgbClr val="000000"/>
                </a:solidFill>
                <a:effectLst/>
                <a:latin typeface="Arial" panose="020B0604020202020204" pitchFamily="34" charset="0"/>
                <a:cs typeface="Arial" panose="020B0604020202020204" pitchFamily="34" charset="0"/>
              </a:rPr>
              <a:t>If you have questions, feedback, or need assistance with this resource, please e-mail the OPA Defense Command Climate Portal User Support Team at DODHRA.OPA-CCA-Support@mail.mil.</a:t>
            </a:r>
            <a:endParaRPr lang="en-US" sz="1600" b="1" dirty="0">
              <a:solidFill>
                <a:schemeClr val="tx1"/>
              </a:solidFill>
              <a:latin typeface="Arial" panose="020B0604020202020204" pitchFamily="34" charset="0"/>
              <a:cs typeface="Arial" panose="020B0604020202020204" pitchFamily="34" charset="0"/>
            </a:endParaRPr>
          </a:p>
        </p:txBody>
      </p:sp>
      <p:sp>
        <p:nvSpPr>
          <p:cNvPr id="12" name="Rectangle 5">
            <a:extLst>
              <a:ext uri="{FF2B5EF4-FFF2-40B4-BE49-F238E27FC236}">
                <a16:creationId xmlns:a16="http://schemas.microsoft.com/office/drawing/2014/main" id="{705A90A0-273C-1404-C1CC-A335039E8941}"/>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13" name="TextBox 12">
            <a:extLst>
              <a:ext uri="{FF2B5EF4-FFF2-40B4-BE49-F238E27FC236}">
                <a16:creationId xmlns:a16="http://schemas.microsoft.com/office/drawing/2014/main" id="{5E75AF5E-DA4E-6D0E-D4B2-26A2B362028E}"/>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rPr>
              <a:t>Tutorial Slide</a:t>
            </a:r>
          </a:p>
          <a:p>
            <a:pPr algn="ctr"/>
            <a:r>
              <a:rPr lang="en-US" b="0" dirty="0">
                <a:solidFill>
                  <a:srgbClr val="FFFF00"/>
                </a:solidFill>
              </a:rPr>
              <a:t>Delete prior to presenting/distributing.</a:t>
            </a:r>
            <a:endParaRPr lang="en-US" b="1" dirty="0">
              <a:solidFill>
                <a:srgbClr val="FFFF00"/>
              </a:solidFill>
            </a:endParaRPr>
          </a:p>
        </p:txBody>
      </p:sp>
      <p:sp>
        <p:nvSpPr>
          <p:cNvPr id="14" name="Rectangle 13">
            <a:extLst>
              <a:ext uri="{FF2B5EF4-FFF2-40B4-BE49-F238E27FC236}">
                <a16:creationId xmlns:a16="http://schemas.microsoft.com/office/drawing/2014/main" id="{262CADAF-98C9-F62C-6C64-87B82E15FB07}"/>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F42346F-36C2-DA50-36A5-83F9BD271596}"/>
              </a:ext>
            </a:extLst>
          </p:cNvPr>
          <p:cNvSpPr txBox="1"/>
          <p:nvPr userDrawn="1"/>
        </p:nvSpPr>
        <p:spPr>
          <a:xfrm>
            <a:off x="746572" y="777240"/>
            <a:ext cx="6095741"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How to Use This Slide Deck</a:t>
            </a:r>
          </a:p>
        </p:txBody>
      </p:sp>
      <p:pic>
        <p:nvPicPr>
          <p:cNvPr id="3" name="Picture 2" descr="Icon&#10;&#10;Description automatically generated">
            <a:extLst>
              <a:ext uri="{FF2B5EF4-FFF2-40B4-BE49-F238E27FC236}">
                <a16:creationId xmlns:a16="http://schemas.microsoft.com/office/drawing/2014/main" id="{AA377586-EFC5-4130-15BC-5626AE4009F0}"/>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291341" y="4702890"/>
            <a:ext cx="309924" cy="309924"/>
          </a:xfrm>
          <a:prstGeom prst="rect">
            <a:avLst/>
          </a:prstGeom>
          <a:noFill/>
          <a:ln>
            <a:noFill/>
          </a:ln>
        </p:spPr>
      </p:pic>
    </p:spTree>
    <p:extLst>
      <p:ext uri="{BB962C8B-B14F-4D97-AF65-F5344CB8AC3E}">
        <p14:creationId xmlns:p14="http://schemas.microsoft.com/office/powerpoint/2010/main" val="16932051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7_Content Slide | Image, Graphic, Table_op2">
    <p:bg>
      <p:bgPr>
        <a:solidFill>
          <a:srgbClr val="FFFFFF"/>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5EBF430B-9202-EC22-1608-69D987473C2D}"/>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3A5F60F4-80D8-FEE0-1DFC-79BED1D17709}"/>
              </a:ext>
            </a:extLst>
          </p:cNvPr>
          <p:cNvSpPr txBox="1"/>
          <p:nvPr userDrawn="1"/>
        </p:nvSpPr>
        <p:spPr>
          <a:xfrm>
            <a:off x="331298" y="1617816"/>
            <a:ext cx="11528611" cy="47012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300"/>
              </a:spcAft>
              <a:buClrTx/>
              <a:buSzTx/>
              <a:buFont typeface="Wingdings" panose="05000000000000000000" pitchFamily="2" charset="2"/>
              <a:buNone/>
              <a:tabLst/>
              <a:defRPr/>
            </a:pPr>
            <a:r>
              <a:rPr lang="en-US" sz="1600" b="0" i="0" u="none" dirty="0">
                <a:latin typeface="Arial" panose="020B0604020202020204" pitchFamily="34" charset="0"/>
                <a:cs typeface="Arial" panose="020B0604020202020204" pitchFamily="34" charset="0"/>
              </a:rPr>
              <a:t>Share your DEOCS results </a:t>
            </a:r>
            <a:r>
              <a:rPr lang="en-US" sz="1600" b="0" i="0" dirty="0">
                <a:latin typeface="Arial" panose="020B0604020202020204" pitchFamily="34" charset="0"/>
                <a:cs typeface="Arial" panose="020B0604020202020204" pitchFamily="34" charset="0"/>
              </a:rPr>
              <a:t>with your leadership and the members of your unit/organization </a:t>
            </a:r>
            <a:r>
              <a:rPr lang="en-US" sz="1600" b="1" i="0" u="sng" dirty="0">
                <a:latin typeface="Arial" panose="020B0604020202020204" pitchFamily="34" charset="0"/>
                <a:cs typeface="Arial" panose="020B0604020202020204" pitchFamily="34" charset="0"/>
              </a:rPr>
              <a:t>before taking action</a:t>
            </a:r>
            <a:r>
              <a:rPr lang="en-US" sz="1600" b="0" i="0" dirty="0">
                <a:latin typeface="Arial" panose="020B0604020202020204" pitchFamily="34" charset="0"/>
                <a:cs typeface="Arial" panose="020B0604020202020204" pitchFamily="34" charset="0"/>
              </a:rPr>
              <a:t>. Keep in mind that some information presented in your DEOCS results is sensitive and may not be appropriate to share with everyone in your unit. </a:t>
            </a:r>
            <a:r>
              <a:rPr lang="en-US" sz="1600" b="1" i="0" u="sng" dirty="0">
                <a:latin typeface="Arial" panose="020B0604020202020204" pitchFamily="34" charset="0"/>
                <a:cs typeface="Arial" panose="020B0604020202020204" pitchFamily="34" charset="0"/>
              </a:rPr>
              <a:t>Caution and discretion are</a:t>
            </a:r>
            <a:r>
              <a:rPr lang="en-US" sz="1600" b="1" u="sng" dirty="0">
                <a:latin typeface="Arial" panose="020B0604020202020204" pitchFamily="34" charset="0"/>
                <a:cs typeface="Arial" panose="020B0604020202020204" pitchFamily="34" charset="0"/>
              </a:rPr>
              <a:t> strongly recommended</a:t>
            </a:r>
            <a:r>
              <a:rPr lang="en-US" sz="1600" b="0" u="none" dirty="0">
                <a:latin typeface="Arial" panose="020B0604020202020204" pitchFamily="34" charset="0"/>
                <a:cs typeface="Arial" panose="020B0604020202020204" pitchFamily="34" charset="0"/>
              </a:rPr>
              <a:t>, as </a:t>
            </a:r>
            <a:r>
              <a:rPr lang="en-US" sz="1600" dirty="0">
                <a:latin typeface="Arial" panose="020B0604020202020204" pitchFamily="34" charset="0"/>
                <a:cs typeface="Arial" panose="020B0604020202020204" pitchFamily="34" charset="0"/>
              </a:rPr>
              <a:t>sharing some results may make individuals identifiable and potentially expose them to unfavorable evaluations or treatment. Sensitive results should be shared privately, in an appropriate setting. </a:t>
            </a:r>
          </a:p>
          <a:p>
            <a:pPr marL="0" marR="0" lvl="0" indent="0" algn="l" defTabSz="914400" rtl="0" eaLnBrk="1" fontAlgn="auto" latinLnBrk="0" hangingPunct="1">
              <a:lnSpc>
                <a:spcPct val="100000"/>
              </a:lnSpc>
              <a:spcBef>
                <a:spcPts val="0"/>
              </a:spcBef>
              <a:spcAft>
                <a:spcPts val="300"/>
              </a:spcAft>
              <a:buClrTx/>
              <a:buSzTx/>
              <a:buFont typeface="Wingdings" panose="05000000000000000000" pitchFamily="2" charset="2"/>
              <a:buNone/>
              <a:tabLst/>
              <a:defRPr/>
            </a:pPr>
            <a:r>
              <a:rPr lang="en-US" sz="1600" dirty="0">
                <a:latin typeface="Arial" panose="020B0604020202020204" pitchFamily="34" charset="0"/>
                <a:cs typeface="Arial" panose="020B0604020202020204" pitchFamily="34" charset="0"/>
              </a:rPr>
              <a:t>It is strongly recommended that the following results </a:t>
            </a:r>
            <a:r>
              <a:rPr lang="en-US" sz="1600" b="1" u="sng" dirty="0">
                <a:latin typeface="Arial" panose="020B0604020202020204" pitchFamily="34" charset="0"/>
                <a:cs typeface="Arial" panose="020B0604020202020204" pitchFamily="34" charset="0"/>
              </a:rPr>
              <a:t>not</a:t>
            </a:r>
            <a:r>
              <a:rPr lang="en-US" sz="1600" dirty="0">
                <a:latin typeface="Arial" panose="020B0604020202020204" pitchFamily="34" charset="0"/>
                <a:cs typeface="Arial" panose="020B0604020202020204" pitchFamily="34" charset="0"/>
              </a:rPr>
              <a:t> be shared in any unit-/organization-wide briefs: </a:t>
            </a:r>
          </a:p>
          <a:p>
            <a:pPr marL="685800" lvl="1" indent="-228600">
              <a:lnSpc>
                <a:spcPct val="100000"/>
              </a:lnSpc>
              <a:spcBef>
                <a:spcPts val="0"/>
              </a:spcBef>
              <a:spcAft>
                <a:spcPts val="300"/>
              </a:spcAft>
              <a:buFont typeface="Arial" panose="020B0604020202020204" pitchFamily="34" charset="0"/>
              <a:buChar char="•"/>
            </a:pPr>
            <a:r>
              <a:rPr lang="en-US" sz="1600" dirty="0">
                <a:latin typeface="Arial" panose="020B0604020202020204" pitchFamily="34" charset="0"/>
                <a:cs typeface="Arial" panose="020B0604020202020204" pitchFamily="34" charset="0"/>
              </a:rPr>
              <a:t>Demographic Summary of Participants </a:t>
            </a:r>
          </a:p>
          <a:p>
            <a:pPr marL="685800" lvl="1" indent="-228600">
              <a:lnSpc>
                <a:spcPct val="100000"/>
              </a:lnSpc>
              <a:spcBef>
                <a:spcPts val="0"/>
              </a:spcBef>
              <a:spcAft>
                <a:spcPts val="300"/>
              </a:spcAft>
              <a:buFont typeface="Arial" panose="020B0604020202020204" pitchFamily="34" charset="0"/>
              <a:buChar char="•"/>
            </a:pPr>
            <a:r>
              <a:rPr lang="en-US" sz="1600" dirty="0">
                <a:latin typeface="Arial" panose="020B0604020202020204" pitchFamily="34" charset="0"/>
                <a:cs typeface="Arial" panose="020B0604020202020204" pitchFamily="34" charset="0"/>
              </a:rPr>
              <a:t>Leadership Support – Ratings by Paygrade of Immediate Supervisor</a:t>
            </a:r>
          </a:p>
          <a:p>
            <a:pPr marL="685800" lvl="1" indent="-228600">
              <a:lnSpc>
                <a:spcPct val="100000"/>
              </a:lnSpc>
              <a:spcBef>
                <a:spcPts val="0"/>
              </a:spcBef>
              <a:spcAft>
                <a:spcPts val="300"/>
              </a:spcAft>
              <a:buFont typeface="Arial" panose="020B0604020202020204" pitchFamily="34" charset="0"/>
              <a:buChar char="•"/>
            </a:pPr>
            <a:r>
              <a:rPr lang="en-US" sz="1600" dirty="0">
                <a:latin typeface="Arial" panose="020B0604020202020204" pitchFamily="34" charset="0"/>
                <a:cs typeface="Arial" panose="020B0604020202020204" pitchFamily="34" charset="0"/>
              </a:rPr>
              <a:t>Transformational Leadership &amp; Passive Leadership – Ratings for Senior NCO/SEL</a:t>
            </a:r>
          </a:p>
          <a:p>
            <a:pPr marL="685800" marR="0" lvl="1" indent="-2286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Toxic Leadership – Ratings for Senior NCO/SEL and Ratings by Paygrade of Immediate Supervisor</a:t>
            </a:r>
          </a:p>
          <a:p>
            <a:pPr marL="685800" marR="0" lvl="1" indent="-2286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Any custom questions included in the survey that asked participants to evaluate unique individuals/leaders.</a:t>
            </a:r>
          </a:p>
          <a:p>
            <a:pPr marL="685800" marR="0" lvl="1" indent="-228600" algn="l" defTabSz="9144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en-US" sz="1600" dirty="0">
                <a:latin typeface="Arial" panose="020B0604020202020204" pitchFamily="34" charset="0"/>
                <a:cs typeface="Arial" panose="020B0604020202020204" pitchFamily="34" charset="0"/>
              </a:rPr>
              <a:t>Actual comments from your DEOCS Comments Report.</a:t>
            </a:r>
          </a:p>
          <a:p>
            <a:pPr marL="0" indent="0">
              <a:lnSpc>
                <a:spcPct val="100000"/>
              </a:lnSpc>
              <a:spcBef>
                <a:spcPts val="0"/>
              </a:spcBef>
              <a:spcAft>
                <a:spcPts val="300"/>
              </a:spcAft>
              <a:buFont typeface="Arial" panose="020B0604020202020204" pitchFamily="34" charset="0"/>
              <a:buNone/>
            </a:pPr>
            <a:r>
              <a:rPr lang="en-US" sz="1600" dirty="0">
                <a:latin typeface="Arial" panose="020B0604020202020204" pitchFamily="34" charset="0"/>
                <a:cs typeface="Arial" panose="020B0604020202020204" pitchFamily="34" charset="0"/>
              </a:rPr>
              <a:t>If your organization only has a small number of immediate supervisors, do </a:t>
            </a:r>
            <a:r>
              <a:rPr lang="en-US" sz="1600" b="1" u="sng" dirty="0">
                <a:latin typeface="Arial" panose="020B0604020202020204" pitchFamily="34" charset="0"/>
                <a:cs typeface="Arial" panose="020B0604020202020204" pitchFamily="34" charset="0"/>
              </a:rPr>
              <a:t>not</a:t>
            </a:r>
            <a:r>
              <a:rPr lang="en-US" sz="1600" dirty="0">
                <a:latin typeface="Arial" panose="020B0604020202020204" pitchFamily="34" charset="0"/>
                <a:cs typeface="Arial" panose="020B0604020202020204" pitchFamily="34" charset="0"/>
              </a:rPr>
              <a:t> share the following results:</a:t>
            </a:r>
          </a:p>
          <a:p>
            <a:pPr marL="685800" lvl="1" indent="-228600">
              <a:lnSpc>
                <a:spcPct val="100000"/>
              </a:lnSpc>
              <a:spcBef>
                <a:spcPts val="0"/>
              </a:spcBef>
              <a:spcAft>
                <a:spcPts val="300"/>
              </a:spcAft>
              <a:buFont typeface="Arial" panose="020B0604020202020204" pitchFamily="34" charset="0"/>
              <a:buChar char="•"/>
            </a:pPr>
            <a:r>
              <a:rPr lang="en-US" sz="1600" dirty="0">
                <a:latin typeface="Arial" panose="020B0604020202020204" pitchFamily="34" charset="0"/>
                <a:cs typeface="Arial" panose="020B0604020202020204" pitchFamily="34" charset="0"/>
              </a:rPr>
              <a:t>Leadership Support – Ratings for All Immediate Supervisors</a:t>
            </a:r>
          </a:p>
          <a:p>
            <a:pPr marL="685800" lvl="1" indent="-228600">
              <a:lnSpc>
                <a:spcPct val="100000"/>
              </a:lnSpc>
              <a:spcBef>
                <a:spcPts val="0"/>
              </a:spcBef>
              <a:spcAft>
                <a:spcPts val="300"/>
              </a:spcAft>
              <a:buFont typeface="Arial" panose="020B0604020202020204" pitchFamily="34" charset="0"/>
              <a:buChar char="•"/>
            </a:pPr>
            <a:r>
              <a:rPr lang="en-US" sz="1600" dirty="0">
                <a:latin typeface="Arial" panose="020B0604020202020204" pitchFamily="34" charset="0"/>
                <a:cs typeface="Arial" panose="020B0604020202020204" pitchFamily="34" charset="0"/>
              </a:rPr>
              <a:t>Toxic Leadership – Ratings for All Immediate Supervisors</a:t>
            </a:r>
          </a:p>
          <a:p>
            <a:pPr marL="0" indent="0">
              <a:lnSpc>
                <a:spcPct val="100000"/>
              </a:lnSpc>
              <a:spcBef>
                <a:spcPts val="0"/>
              </a:spcBef>
              <a:spcAft>
                <a:spcPts val="400"/>
              </a:spcAft>
              <a:buFont typeface="Arial" panose="020B0604020202020204" pitchFamily="34" charset="0"/>
              <a:buNone/>
            </a:pPr>
            <a:r>
              <a:rPr lang="en-US" sz="1600" b="0" u="none" dirty="0">
                <a:latin typeface="Arial" panose="020B0604020202020204" pitchFamily="34" charset="0"/>
                <a:cs typeface="Arial" panose="020B0604020202020204" pitchFamily="34" charset="0"/>
              </a:rPr>
              <a:t>We recommend caution before sharing any subgroup results with your organization members; if subgroups are small (e.g., fewer than 20 individuals) or show negative results, sharing these data may lead to stigmatization of those groups.</a:t>
            </a:r>
            <a:r>
              <a:rPr lang="en-US" sz="1600" dirty="0">
                <a:latin typeface="Arial" panose="020B0604020202020204" pitchFamily="34" charset="0"/>
                <a:cs typeface="Arial" panose="020B0604020202020204" pitchFamily="34" charset="0"/>
              </a:rPr>
              <a:t>   </a:t>
            </a:r>
          </a:p>
        </p:txBody>
      </p:sp>
      <p:sp>
        <p:nvSpPr>
          <p:cNvPr id="12" name="Rectangle 5">
            <a:extLst>
              <a:ext uri="{FF2B5EF4-FFF2-40B4-BE49-F238E27FC236}">
                <a16:creationId xmlns:a16="http://schemas.microsoft.com/office/drawing/2014/main" id="{705A90A0-273C-1404-C1CC-A335039E8941}"/>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13" name="TextBox 12">
            <a:extLst>
              <a:ext uri="{FF2B5EF4-FFF2-40B4-BE49-F238E27FC236}">
                <a16:creationId xmlns:a16="http://schemas.microsoft.com/office/drawing/2014/main" id="{5E75AF5E-DA4E-6D0E-D4B2-26A2B362028E}"/>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rPr>
              <a:t>Tutorial Slide</a:t>
            </a:r>
          </a:p>
          <a:p>
            <a:pPr algn="ctr"/>
            <a:r>
              <a:rPr lang="en-US" b="0" dirty="0">
                <a:solidFill>
                  <a:srgbClr val="FFFF00"/>
                </a:solidFill>
              </a:rPr>
              <a:t>Delete prior to presenting/distributing.</a:t>
            </a:r>
            <a:endParaRPr lang="en-US" b="1" dirty="0">
              <a:solidFill>
                <a:srgbClr val="FFFF00"/>
              </a:solidFill>
            </a:endParaRPr>
          </a:p>
        </p:txBody>
      </p:sp>
      <p:sp>
        <p:nvSpPr>
          <p:cNvPr id="14" name="Rectangle 13">
            <a:extLst>
              <a:ext uri="{FF2B5EF4-FFF2-40B4-BE49-F238E27FC236}">
                <a16:creationId xmlns:a16="http://schemas.microsoft.com/office/drawing/2014/main" id="{262CADAF-98C9-F62C-6C64-87B82E15FB07}"/>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FF42346F-36C2-DA50-36A5-83F9BD271596}"/>
              </a:ext>
            </a:extLst>
          </p:cNvPr>
          <p:cNvSpPr txBox="1"/>
          <p:nvPr userDrawn="1"/>
        </p:nvSpPr>
        <p:spPr>
          <a:xfrm>
            <a:off x="746572" y="777240"/>
            <a:ext cx="10542422"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Sharing Your DEOCS Results</a:t>
            </a:r>
          </a:p>
        </p:txBody>
      </p:sp>
    </p:spTree>
    <p:extLst>
      <p:ext uri="{BB962C8B-B14F-4D97-AF65-F5344CB8AC3E}">
        <p14:creationId xmlns:p14="http://schemas.microsoft.com/office/powerpoint/2010/main" val="28429168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62_Content, Two Column w/ Icons_op2">
    <p:bg>
      <p:bgPr>
        <a:solidFill>
          <a:srgbClr val="FFFF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rPr>
              <a:t>Tutorial Slide</a:t>
            </a:r>
          </a:p>
          <a:p>
            <a:pPr algn="ctr"/>
            <a:r>
              <a:rPr lang="en-US" b="0" dirty="0">
                <a:solidFill>
                  <a:srgbClr val="FFFF00"/>
                </a:solidFill>
              </a:rPr>
              <a:t>Delete prior to presenting/distributing.</a:t>
            </a:r>
            <a:endParaRPr lang="en-US" b="1" dirty="0">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1" y="777240"/>
            <a:ext cx="10603159"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DEOCS Participation</a:t>
            </a:r>
          </a:p>
        </p:txBody>
      </p:sp>
      <p:sp>
        <p:nvSpPr>
          <p:cNvPr id="16" name="TextBox 15">
            <a:extLst>
              <a:ext uri="{FF2B5EF4-FFF2-40B4-BE49-F238E27FC236}">
                <a16:creationId xmlns:a16="http://schemas.microsoft.com/office/drawing/2014/main" id="{C84EB58C-808A-DF03-2B3B-F70B5349DD84}"/>
              </a:ext>
            </a:extLst>
          </p:cNvPr>
          <p:cNvSpPr txBox="1"/>
          <p:nvPr userDrawn="1"/>
        </p:nvSpPr>
        <p:spPr>
          <a:xfrm>
            <a:off x="753369" y="5203413"/>
            <a:ext cx="10596361" cy="1077218"/>
          </a:xfrm>
          <a:prstGeom prst="rect">
            <a:avLst/>
          </a:prstGeom>
          <a:noFill/>
        </p:spPr>
        <p:txBody>
          <a:bodyPr wrap="square" rtlCol="0">
            <a:spAutoFit/>
          </a:bodyPr>
          <a:lstStyle/>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Copy select graphics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a:latin typeface="Arial" panose="020B0604020202020204" pitchFamily="34" charset="0"/>
                <a:cs typeface="Arial" panose="020B0604020202020204" pitchFamily="34" charset="0"/>
              </a:rPr>
              <a:t>Adjust size as needed.</a:t>
            </a:r>
          </a:p>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Add historical response rates, if available.</a:t>
            </a:r>
          </a:p>
        </p:txBody>
      </p:sp>
      <p:sp>
        <p:nvSpPr>
          <p:cNvPr id="14" name="Arrow: Right 13">
            <a:extLst>
              <a:ext uri="{FF2B5EF4-FFF2-40B4-BE49-F238E27FC236}">
                <a16:creationId xmlns:a16="http://schemas.microsoft.com/office/drawing/2014/main" id="{2014DEF3-0F21-366D-7609-4802F22AD454}"/>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023A5846-056C-6582-0F69-1075DFB0B3EB}"/>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24" name="TextBox 23">
            <a:extLst>
              <a:ext uri="{FF2B5EF4-FFF2-40B4-BE49-F238E27FC236}">
                <a16:creationId xmlns:a16="http://schemas.microsoft.com/office/drawing/2014/main" id="{A9A93508-554D-5098-3051-EB992EB8E8BB}"/>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pic>
        <p:nvPicPr>
          <p:cNvPr id="9" name="Picture 8">
            <a:extLst>
              <a:ext uri="{FF2B5EF4-FFF2-40B4-BE49-F238E27FC236}">
                <a16:creationId xmlns:a16="http://schemas.microsoft.com/office/drawing/2014/main" id="{947F84EB-A518-ACD9-718B-4FB86855B7F9}"/>
              </a:ext>
            </a:extLst>
          </p:cNvPr>
          <p:cNvPicPr>
            <a:picLocks noChangeAspect="1"/>
          </p:cNvPicPr>
          <p:nvPr userDrawn="1"/>
        </p:nvPicPr>
        <p:blipFill>
          <a:blip r:embed="rId2"/>
          <a:stretch>
            <a:fillRect/>
          </a:stretch>
        </p:blipFill>
        <p:spPr>
          <a:xfrm>
            <a:off x="650544" y="2365438"/>
            <a:ext cx="4876800" cy="2743200"/>
          </a:xfrm>
          <a:prstGeom prst="rect">
            <a:avLst/>
          </a:prstGeom>
          <a:ln>
            <a:solidFill>
              <a:schemeClr val="tx1"/>
            </a:solidFill>
          </a:ln>
        </p:spPr>
      </p:pic>
      <p:pic>
        <p:nvPicPr>
          <p:cNvPr id="11" name="Picture 10">
            <a:extLst>
              <a:ext uri="{FF2B5EF4-FFF2-40B4-BE49-F238E27FC236}">
                <a16:creationId xmlns:a16="http://schemas.microsoft.com/office/drawing/2014/main" id="{ED65C386-68B3-796B-C934-15343121B181}"/>
              </a:ext>
            </a:extLst>
          </p:cNvPr>
          <p:cNvPicPr>
            <a:picLocks noChangeAspect="1"/>
          </p:cNvPicPr>
          <p:nvPr userDrawn="1"/>
        </p:nvPicPr>
        <p:blipFill>
          <a:blip r:embed="rId3"/>
          <a:stretch>
            <a:fillRect/>
          </a:stretch>
        </p:blipFill>
        <p:spPr>
          <a:xfrm>
            <a:off x="6664656" y="2365438"/>
            <a:ext cx="4876800" cy="2743200"/>
          </a:xfrm>
          <a:prstGeom prst="rect">
            <a:avLst/>
          </a:prstGeom>
          <a:ln>
            <a:solidFill>
              <a:schemeClr val="tx1"/>
            </a:solidFill>
          </a:ln>
        </p:spPr>
      </p:pic>
      <p:pic>
        <p:nvPicPr>
          <p:cNvPr id="13" name="Picture 12">
            <a:extLst>
              <a:ext uri="{FF2B5EF4-FFF2-40B4-BE49-F238E27FC236}">
                <a16:creationId xmlns:a16="http://schemas.microsoft.com/office/drawing/2014/main" id="{2849766C-9F64-8E7F-EADF-3E7D2920A708}"/>
              </a:ext>
            </a:extLst>
          </p:cNvPr>
          <p:cNvPicPr>
            <a:picLocks noChangeAspect="1"/>
          </p:cNvPicPr>
          <p:nvPr userDrawn="1"/>
        </p:nvPicPr>
        <p:blipFill>
          <a:blip r:embed="rId4"/>
          <a:stretch>
            <a:fillRect/>
          </a:stretch>
        </p:blipFill>
        <p:spPr>
          <a:xfrm>
            <a:off x="6858000" y="2848668"/>
            <a:ext cx="4208435" cy="1663400"/>
          </a:xfrm>
          <a:prstGeom prst="rect">
            <a:avLst/>
          </a:prstGeom>
        </p:spPr>
      </p:pic>
    </p:spTree>
    <p:extLst>
      <p:ext uri="{BB962C8B-B14F-4D97-AF65-F5344CB8AC3E}">
        <p14:creationId xmlns:p14="http://schemas.microsoft.com/office/powerpoint/2010/main" val="3108942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50_Content, Two Column w/ Icons_op2">
    <p:bg>
      <p:bgPr>
        <a:solidFill>
          <a:srgbClr val="FFFFFF"/>
        </a:solidFill>
        <a:effectLst/>
      </p:bgPr>
    </p:bg>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A46E9E90-3E38-45B2-13E4-E382FCF3F6BE}"/>
              </a:ext>
            </a:extLst>
          </p:cNvPr>
          <p:cNvPicPr>
            <a:picLocks noChangeAspect="1"/>
          </p:cNvPicPr>
          <p:nvPr userDrawn="1"/>
        </p:nvPicPr>
        <p:blipFill>
          <a:blip r:embed="rId2"/>
          <a:stretch>
            <a:fillRect/>
          </a:stretch>
        </p:blipFill>
        <p:spPr>
          <a:xfrm>
            <a:off x="6668523" y="2364422"/>
            <a:ext cx="4874281" cy="2743200"/>
          </a:xfrm>
          <a:prstGeom prst="rect">
            <a:avLst/>
          </a:prstGeom>
          <a:ln>
            <a:solidFill>
              <a:schemeClr val="tx1"/>
            </a:solidFill>
          </a:ln>
        </p:spPr>
      </p:pic>
      <p:sp>
        <p:nvSpPr>
          <p:cNvPr id="15" name="Rectangle 14">
            <a:extLst>
              <a:ext uri="{FF2B5EF4-FFF2-40B4-BE49-F238E27FC236}">
                <a16:creationId xmlns:a16="http://schemas.microsoft.com/office/drawing/2014/main" id="{FDDE1313-907D-C193-8163-154A9F38B10F}"/>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5">
            <a:extLst>
              <a:ext uri="{FF2B5EF4-FFF2-40B4-BE49-F238E27FC236}">
                <a16:creationId xmlns:a16="http://schemas.microsoft.com/office/drawing/2014/main" id="{7022C4F6-1B53-5C78-1347-5B41926F7E00}"/>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17" name="TextBox 16">
            <a:extLst>
              <a:ext uri="{FF2B5EF4-FFF2-40B4-BE49-F238E27FC236}">
                <a16:creationId xmlns:a16="http://schemas.microsoft.com/office/drawing/2014/main" id="{A7F6CA9D-3D66-E218-D386-AE7D044507AA}"/>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rPr>
              <a:t>Tutorial Slide</a:t>
            </a:r>
          </a:p>
          <a:p>
            <a:pPr algn="ctr"/>
            <a:r>
              <a:rPr lang="en-US" b="0" dirty="0">
                <a:solidFill>
                  <a:srgbClr val="FFFF00"/>
                </a:solidFill>
              </a:rPr>
              <a:t>Delete prior to presenting/distributing.</a:t>
            </a:r>
            <a:endParaRPr lang="en-US" b="1" dirty="0">
              <a:solidFill>
                <a:srgbClr val="FFFF00"/>
              </a:solidFill>
            </a:endParaRPr>
          </a:p>
        </p:txBody>
      </p:sp>
      <p:sp>
        <p:nvSpPr>
          <p:cNvPr id="18" name="Rectangle 17">
            <a:extLst>
              <a:ext uri="{FF2B5EF4-FFF2-40B4-BE49-F238E27FC236}">
                <a16:creationId xmlns:a16="http://schemas.microsoft.com/office/drawing/2014/main" id="{3AC328FB-CCEE-AAAF-BDCE-95AFD10388AB}"/>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CADBEF2B-46CE-05F0-3A55-26AE38A57C39}"/>
              </a:ext>
            </a:extLst>
          </p:cNvPr>
          <p:cNvSpPr txBox="1"/>
          <p:nvPr userDrawn="1"/>
        </p:nvSpPr>
        <p:spPr>
          <a:xfrm>
            <a:off x="746572" y="777240"/>
            <a:ext cx="11208248"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Multiple Factor Results</a:t>
            </a:r>
          </a:p>
        </p:txBody>
      </p:sp>
      <p:sp>
        <p:nvSpPr>
          <p:cNvPr id="26" name="TextBox 25">
            <a:extLst>
              <a:ext uri="{FF2B5EF4-FFF2-40B4-BE49-F238E27FC236}">
                <a16:creationId xmlns:a16="http://schemas.microsoft.com/office/drawing/2014/main" id="{DFF64E2A-57EF-8147-D406-861FC9646E61}"/>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latin typeface="Arial" panose="020B0604020202020204" pitchFamily="34" charset="0"/>
                <a:cs typeface="Arial" panose="020B0604020202020204" pitchFamily="34" charset="0"/>
              </a:rPr>
              <a:t>Template Slide</a:t>
            </a:r>
          </a:p>
        </p:txBody>
      </p:sp>
      <p:sp>
        <p:nvSpPr>
          <p:cNvPr id="30" name="Arrow: Right 29">
            <a:extLst>
              <a:ext uri="{FF2B5EF4-FFF2-40B4-BE49-F238E27FC236}">
                <a16:creationId xmlns:a16="http://schemas.microsoft.com/office/drawing/2014/main" id="{7D57811D-360B-0F07-9882-133E1BDD8073}"/>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F17FAB60-5318-B3BA-62BA-A1F850035B57}"/>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dirty="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dirty="0">
                <a:latin typeface="Arial" panose="020B0604020202020204" pitchFamily="34" charset="0"/>
                <a:cs typeface="Arial" panose="020B0604020202020204" pitchFamily="34" charset="0"/>
              </a:rPr>
              <a:t>Adjust size as needed.</a:t>
            </a:r>
          </a:p>
        </p:txBody>
      </p:sp>
      <p:sp>
        <p:nvSpPr>
          <p:cNvPr id="36" name="TextBox 35">
            <a:extLst>
              <a:ext uri="{FF2B5EF4-FFF2-40B4-BE49-F238E27FC236}">
                <a16:creationId xmlns:a16="http://schemas.microsoft.com/office/drawing/2014/main" id="{D83699A6-E04E-4DB7-FAB3-835BC9AF9C0B}"/>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pic>
        <p:nvPicPr>
          <p:cNvPr id="5" name="Picture 4">
            <a:extLst>
              <a:ext uri="{FF2B5EF4-FFF2-40B4-BE49-F238E27FC236}">
                <a16:creationId xmlns:a16="http://schemas.microsoft.com/office/drawing/2014/main" id="{1F44D2C6-7D3D-87F6-E1A8-616854783730}"/>
              </a:ext>
            </a:extLst>
          </p:cNvPr>
          <p:cNvPicPr>
            <a:picLocks noChangeAspect="1"/>
          </p:cNvPicPr>
          <p:nvPr userDrawn="1"/>
        </p:nvPicPr>
        <p:blipFill>
          <a:blip r:embed="rId2"/>
          <a:stretch>
            <a:fillRect/>
          </a:stretch>
        </p:blipFill>
        <p:spPr>
          <a:xfrm>
            <a:off x="649196" y="2364422"/>
            <a:ext cx="4874281" cy="2743200"/>
          </a:xfrm>
          <a:prstGeom prst="rect">
            <a:avLst/>
          </a:prstGeom>
          <a:ln>
            <a:solidFill>
              <a:schemeClr val="tx1"/>
            </a:solidFill>
          </a:ln>
        </p:spPr>
      </p:pic>
      <p:pic>
        <p:nvPicPr>
          <p:cNvPr id="9" name="Picture 8">
            <a:extLst>
              <a:ext uri="{FF2B5EF4-FFF2-40B4-BE49-F238E27FC236}">
                <a16:creationId xmlns:a16="http://schemas.microsoft.com/office/drawing/2014/main" id="{186EC0A1-2C45-9035-5517-794660261890}"/>
              </a:ext>
            </a:extLst>
          </p:cNvPr>
          <p:cNvPicPr>
            <a:picLocks noChangeAspect="1"/>
          </p:cNvPicPr>
          <p:nvPr userDrawn="1"/>
        </p:nvPicPr>
        <p:blipFill>
          <a:blip r:embed="rId3"/>
          <a:stretch>
            <a:fillRect/>
          </a:stretch>
        </p:blipFill>
        <p:spPr>
          <a:xfrm>
            <a:off x="7174684" y="2864097"/>
            <a:ext cx="3993241" cy="1921214"/>
          </a:xfrm>
          <a:prstGeom prst="rect">
            <a:avLst/>
          </a:prstGeom>
        </p:spPr>
      </p:pic>
      <p:pic>
        <p:nvPicPr>
          <p:cNvPr id="11" name="Picture 10">
            <a:extLst>
              <a:ext uri="{FF2B5EF4-FFF2-40B4-BE49-F238E27FC236}">
                <a16:creationId xmlns:a16="http://schemas.microsoft.com/office/drawing/2014/main" id="{6BDDE704-C8B7-C431-F481-C8663733FC57}"/>
              </a:ext>
            </a:extLst>
          </p:cNvPr>
          <p:cNvPicPr>
            <a:picLocks noChangeAspect="1"/>
          </p:cNvPicPr>
          <p:nvPr userDrawn="1"/>
        </p:nvPicPr>
        <p:blipFill>
          <a:blip r:embed="rId4"/>
          <a:stretch>
            <a:fillRect/>
          </a:stretch>
        </p:blipFill>
        <p:spPr>
          <a:xfrm>
            <a:off x="7316524" y="4479925"/>
            <a:ext cx="3776396" cy="163512"/>
          </a:xfrm>
          <a:prstGeom prst="rect">
            <a:avLst/>
          </a:prstGeom>
        </p:spPr>
      </p:pic>
      <p:pic>
        <p:nvPicPr>
          <p:cNvPr id="19" name="Picture 18">
            <a:extLst>
              <a:ext uri="{FF2B5EF4-FFF2-40B4-BE49-F238E27FC236}">
                <a16:creationId xmlns:a16="http://schemas.microsoft.com/office/drawing/2014/main" id="{2E86CAEF-ACBC-0D5C-17C9-995984D6FC31}"/>
              </a:ext>
            </a:extLst>
          </p:cNvPr>
          <p:cNvPicPr>
            <a:picLocks noChangeAspect="1"/>
          </p:cNvPicPr>
          <p:nvPr userDrawn="1"/>
        </p:nvPicPr>
        <p:blipFill>
          <a:blip r:embed="rId5"/>
          <a:stretch>
            <a:fillRect/>
          </a:stretch>
        </p:blipFill>
        <p:spPr>
          <a:xfrm>
            <a:off x="7438728" y="4312638"/>
            <a:ext cx="3545284" cy="164112"/>
          </a:xfrm>
          <a:prstGeom prst="rect">
            <a:avLst/>
          </a:prstGeom>
        </p:spPr>
      </p:pic>
      <p:pic>
        <p:nvPicPr>
          <p:cNvPr id="12" name="Picture 11">
            <a:extLst>
              <a:ext uri="{FF2B5EF4-FFF2-40B4-BE49-F238E27FC236}">
                <a16:creationId xmlns:a16="http://schemas.microsoft.com/office/drawing/2014/main" id="{A57F8AE7-BC61-5F67-7670-1C8F2ADE581E}"/>
              </a:ext>
            </a:extLst>
          </p:cNvPr>
          <p:cNvPicPr>
            <a:picLocks noChangeAspect="1"/>
          </p:cNvPicPr>
          <p:nvPr userDrawn="1"/>
        </p:nvPicPr>
        <p:blipFill>
          <a:blip r:embed="rId4"/>
          <a:stretch>
            <a:fillRect/>
          </a:stretch>
        </p:blipFill>
        <p:spPr>
          <a:xfrm>
            <a:off x="7242408" y="3562349"/>
            <a:ext cx="3776396" cy="161926"/>
          </a:xfrm>
          <a:prstGeom prst="rect">
            <a:avLst/>
          </a:prstGeom>
        </p:spPr>
      </p:pic>
      <p:sp>
        <p:nvSpPr>
          <p:cNvPr id="13" name="TextBox 12">
            <a:extLst>
              <a:ext uri="{FF2B5EF4-FFF2-40B4-BE49-F238E27FC236}">
                <a16:creationId xmlns:a16="http://schemas.microsoft.com/office/drawing/2014/main" id="{BCA79E9D-6479-8826-3877-00D60C13B202}"/>
              </a:ext>
            </a:extLst>
          </p:cNvPr>
          <p:cNvSpPr txBox="1"/>
          <p:nvPr userDrawn="1"/>
        </p:nvSpPr>
        <p:spPr>
          <a:xfrm>
            <a:off x="7464525" y="4468538"/>
            <a:ext cx="3214687"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(Redacted per standard guidance from DoW/OPA)</a:t>
            </a:r>
          </a:p>
        </p:txBody>
      </p:sp>
      <p:sp>
        <p:nvSpPr>
          <p:cNvPr id="8" name="TextBox 7">
            <a:extLst>
              <a:ext uri="{FF2B5EF4-FFF2-40B4-BE49-F238E27FC236}">
                <a16:creationId xmlns:a16="http://schemas.microsoft.com/office/drawing/2014/main" id="{36C1CD86-A42B-8FBD-EB24-B08BF78F246B}"/>
              </a:ext>
            </a:extLst>
          </p:cNvPr>
          <p:cNvSpPr txBox="1"/>
          <p:nvPr userDrawn="1"/>
        </p:nvSpPr>
        <p:spPr>
          <a:xfrm>
            <a:off x="7464525" y="4298785"/>
            <a:ext cx="3214687"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(Redacted per standard guidance from DoW/OPA)</a:t>
            </a:r>
          </a:p>
        </p:txBody>
      </p:sp>
      <p:sp>
        <p:nvSpPr>
          <p:cNvPr id="20" name="TextBox 19">
            <a:extLst>
              <a:ext uri="{FF2B5EF4-FFF2-40B4-BE49-F238E27FC236}">
                <a16:creationId xmlns:a16="http://schemas.microsoft.com/office/drawing/2014/main" id="{0A57CA3C-ECAB-1C64-8892-E2CB9C9DB097}"/>
              </a:ext>
            </a:extLst>
          </p:cNvPr>
          <p:cNvSpPr txBox="1"/>
          <p:nvPr userDrawn="1"/>
        </p:nvSpPr>
        <p:spPr>
          <a:xfrm>
            <a:off x="7438728" y="3546831"/>
            <a:ext cx="3214687" cy="184666"/>
          </a:xfrm>
          <a:prstGeom prst="rect">
            <a:avLst/>
          </a:prstGeom>
          <a:noFill/>
        </p:spPr>
        <p:txBody>
          <a:bodyPr wrap="square" rtlCol="0">
            <a:spAutoFit/>
          </a:bodyPr>
          <a:lstStyle/>
          <a:p>
            <a:r>
              <a:rPr lang="en-US" sz="600" dirty="0">
                <a:latin typeface="Arial" panose="020B0604020202020204" pitchFamily="34" charset="0"/>
                <a:cs typeface="Arial" panose="020B0604020202020204" pitchFamily="34" charset="0"/>
              </a:rPr>
              <a:t>(Redacted per standard guidance from DoW/OPA)</a:t>
            </a:r>
          </a:p>
        </p:txBody>
      </p:sp>
    </p:spTree>
    <p:extLst>
      <p:ext uri="{BB962C8B-B14F-4D97-AF65-F5344CB8AC3E}">
        <p14:creationId xmlns:p14="http://schemas.microsoft.com/office/powerpoint/2010/main" val="312009472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60_Content, Two Column w/ Icons_op2">
    <p:bg>
      <p:bgPr>
        <a:solidFill>
          <a:srgbClr val="FFFFFF"/>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0789F00-2ACD-382E-4D7E-BE8FE26E4952}"/>
              </a:ext>
            </a:extLst>
          </p:cNvPr>
          <p:cNvPicPr>
            <a:picLocks noChangeAspect="1"/>
          </p:cNvPicPr>
          <p:nvPr userDrawn="1"/>
        </p:nvPicPr>
        <p:blipFill>
          <a:blip r:embed="rId2"/>
          <a:stretch>
            <a:fillRect/>
          </a:stretch>
        </p:blipFill>
        <p:spPr>
          <a:xfrm>
            <a:off x="6670328" y="2350198"/>
            <a:ext cx="4876800" cy="2743200"/>
          </a:xfrm>
          <a:prstGeom prst="rect">
            <a:avLst/>
          </a:prstGeom>
          <a:ln>
            <a:solidFill>
              <a:schemeClr val="tx1"/>
            </a:solidFill>
          </a:ln>
        </p:spPr>
      </p:pic>
      <p:pic>
        <p:nvPicPr>
          <p:cNvPr id="12" name="Picture 11">
            <a:extLst>
              <a:ext uri="{FF2B5EF4-FFF2-40B4-BE49-F238E27FC236}">
                <a16:creationId xmlns:a16="http://schemas.microsoft.com/office/drawing/2014/main" id="{981E568F-CA56-FA50-2187-1AFC41288EBC}"/>
              </a:ext>
            </a:extLst>
          </p:cNvPr>
          <p:cNvPicPr>
            <a:picLocks noChangeAspect="1"/>
          </p:cNvPicPr>
          <p:nvPr userDrawn="1"/>
        </p:nvPicPr>
        <p:blipFill>
          <a:blip r:embed="rId3"/>
          <a:stretch>
            <a:fillRect/>
          </a:stretch>
        </p:blipFill>
        <p:spPr>
          <a:xfrm>
            <a:off x="6915752" y="4128597"/>
            <a:ext cx="4433978" cy="615214"/>
          </a:xfrm>
          <a:prstGeom prst="rect">
            <a:avLst/>
          </a:prstGeom>
        </p:spPr>
      </p:pic>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rPr>
              <a:t>Tutorial Slide</a:t>
            </a:r>
          </a:p>
          <a:p>
            <a:pPr algn="ctr"/>
            <a:r>
              <a:rPr lang="en-US" b="0" dirty="0">
                <a:solidFill>
                  <a:srgbClr val="FFFF00"/>
                </a:solidFill>
              </a:rPr>
              <a:t>Delete prior to presenting/distributing.</a:t>
            </a:r>
            <a:endParaRPr lang="en-US" b="1" dirty="0">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4D5EF6A7-B9F3-B1CF-9AF7-EC7B9D71B58C}"/>
              </a:ext>
            </a:extLst>
          </p:cNvPr>
          <p:cNvSpPr txBox="1"/>
          <p:nvPr userDrawn="1"/>
        </p:nvSpPr>
        <p:spPr>
          <a:xfrm>
            <a:off x="746572" y="777240"/>
            <a:ext cx="11208248"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i="0">
                <a:solidFill>
                  <a:schemeClr val="bg1"/>
                </a:solidFill>
                <a:latin typeface="Arial" panose="020B0604020202020204" pitchFamily="34" charset="0"/>
                <a:cs typeface="Arial" panose="020B0604020202020204" pitchFamily="34" charset="0"/>
              </a:rPr>
              <a:t>Individual Factor Results (Overall)</a:t>
            </a:r>
            <a:endParaRPr lang="en-US" sz="2800" b="0">
              <a:solidFill>
                <a:schemeClr val="bg1"/>
              </a:solidFill>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D3CB4FE0-5F19-9FE0-F256-3EC31D9AE11A}"/>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latin typeface="Arial" panose="020B0604020202020204" pitchFamily="34" charset="0"/>
                <a:cs typeface="Arial" panose="020B0604020202020204" pitchFamily="34" charset="0"/>
              </a:rPr>
              <a:t>Template Slide</a:t>
            </a:r>
          </a:p>
        </p:txBody>
      </p:sp>
      <p:sp>
        <p:nvSpPr>
          <p:cNvPr id="27" name="Arrow: Right 26">
            <a:extLst>
              <a:ext uri="{FF2B5EF4-FFF2-40B4-BE49-F238E27FC236}">
                <a16:creationId xmlns:a16="http://schemas.microsoft.com/office/drawing/2014/main" id="{08AA9736-14A8-076A-C0B5-672AA52B16EA}"/>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28" name="TextBox 27">
            <a:extLst>
              <a:ext uri="{FF2B5EF4-FFF2-40B4-BE49-F238E27FC236}">
                <a16:creationId xmlns:a16="http://schemas.microsoft.com/office/drawing/2014/main" id="{E21DE67D-128C-A873-921E-3EB951331BC4}"/>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33" name="TextBox 32">
            <a:extLst>
              <a:ext uri="{FF2B5EF4-FFF2-40B4-BE49-F238E27FC236}">
                <a16:creationId xmlns:a16="http://schemas.microsoft.com/office/drawing/2014/main" id="{A56241F0-0AC3-4E90-4759-20EC5D7C7139}"/>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a:latin typeface="Arial" panose="020B0604020202020204" pitchFamily="34" charset="0"/>
                <a:cs typeface="Arial" panose="020B0604020202020204" pitchFamily="34" charset="0"/>
              </a:rPr>
              <a:t>Adjust size as needed.</a:t>
            </a:r>
          </a:p>
        </p:txBody>
      </p:sp>
      <p:grpSp>
        <p:nvGrpSpPr>
          <p:cNvPr id="2" name="Group 1">
            <a:extLst>
              <a:ext uri="{FF2B5EF4-FFF2-40B4-BE49-F238E27FC236}">
                <a16:creationId xmlns:a16="http://schemas.microsoft.com/office/drawing/2014/main" id="{8449D557-E017-C187-8113-DF8372CA9EE1}"/>
              </a:ext>
            </a:extLst>
          </p:cNvPr>
          <p:cNvGrpSpPr/>
          <p:nvPr userDrawn="1"/>
        </p:nvGrpSpPr>
        <p:grpSpPr>
          <a:xfrm>
            <a:off x="6915752" y="3189475"/>
            <a:ext cx="4186003" cy="1403784"/>
            <a:chOff x="6838189" y="3133341"/>
            <a:chExt cx="4186003" cy="1403784"/>
          </a:xfrm>
        </p:grpSpPr>
        <p:pic>
          <p:nvPicPr>
            <p:cNvPr id="3" name="Picture 2">
              <a:extLst>
                <a:ext uri="{FF2B5EF4-FFF2-40B4-BE49-F238E27FC236}">
                  <a16:creationId xmlns:a16="http://schemas.microsoft.com/office/drawing/2014/main" id="{32DBC7AA-5052-1974-3849-CD71F7EB18F9}"/>
                </a:ext>
              </a:extLst>
            </p:cNvPr>
            <p:cNvPicPr>
              <a:picLocks noChangeAspect="1"/>
            </p:cNvPicPr>
            <p:nvPr userDrawn="1"/>
          </p:nvPicPr>
          <p:blipFill>
            <a:blip r:embed="rId4"/>
            <a:stretch>
              <a:fillRect/>
            </a:stretch>
          </p:blipFill>
          <p:spPr>
            <a:xfrm>
              <a:off x="6936455" y="3133341"/>
              <a:ext cx="3877181" cy="942119"/>
            </a:xfrm>
            <a:prstGeom prst="rect">
              <a:avLst/>
            </a:prstGeom>
          </p:spPr>
        </p:pic>
        <p:sp>
          <p:nvSpPr>
            <p:cNvPr id="5" name="TextBox 4">
              <a:extLst>
                <a:ext uri="{FF2B5EF4-FFF2-40B4-BE49-F238E27FC236}">
                  <a16:creationId xmlns:a16="http://schemas.microsoft.com/office/drawing/2014/main" id="{261DB005-A695-A168-0CC1-9BFE0CD65E37}"/>
                </a:ext>
              </a:extLst>
            </p:cNvPr>
            <p:cNvSpPr txBox="1"/>
            <p:nvPr userDrawn="1"/>
          </p:nvSpPr>
          <p:spPr>
            <a:xfrm>
              <a:off x="6838189" y="4075460"/>
              <a:ext cx="4186003" cy="461665"/>
            </a:xfrm>
            <a:prstGeom prst="rect">
              <a:avLst/>
            </a:prstGeom>
            <a:noFill/>
          </p:spPr>
          <p:txBody>
            <a:bodyPr wrap="square" rtlCol="0">
              <a:spAutoFit/>
            </a:bodyPr>
            <a:lstStyle/>
            <a:p>
              <a:pPr marL="171450" indent="-171450">
                <a:buFont typeface="Arial" panose="020B0604020202020204" pitchFamily="34" charset="0"/>
                <a:buChar char="•"/>
              </a:pPr>
              <a:r>
                <a:rPr lang="en-US" sz="800" dirty="0">
                  <a:solidFill>
                    <a:schemeClr val="tx1"/>
                  </a:solidFill>
                  <a:latin typeface="Arial" panose="020B0604020202020204" pitchFamily="34" charset="0"/>
                  <a:cs typeface="Arial" panose="020B0604020202020204" pitchFamily="34" charset="0"/>
                </a:rPr>
                <a:t>30% of the responses indicate the organization is cohesive</a:t>
              </a:r>
            </a:p>
            <a:p>
              <a:pPr marL="171450" indent="-171450">
                <a:buFont typeface="Arial" panose="020B0604020202020204" pitchFamily="34" charset="0"/>
                <a:buChar char="•"/>
              </a:pPr>
              <a:r>
                <a:rPr lang="en-US" sz="800" dirty="0">
                  <a:solidFill>
                    <a:schemeClr val="tx1"/>
                  </a:solidFill>
                  <a:latin typeface="Arial" panose="020B0604020202020204" pitchFamily="34" charset="0"/>
                  <a:cs typeface="Arial" panose="020B0604020202020204" pitchFamily="34" charset="0"/>
                </a:rPr>
                <a:t>47% of the responses indicate the organization is non-cohesive</a:t>
              </a:r>
            </a:p>
            <a:p>
              <a:pPr marL="171450" indent="-171450">
                <a:buFont typeface="Arial" panose="020B0604020202020204" pitchFamily="34" charset="0"/>
                <a:buChar char="•"/>
              </a:pPr>
              <a:r>
                <a:rPr lang="en-US" sz="800" dirty="0">
                  <a:solidFill>
                    <a:schemeClr val="tx1"/>
                  </a:solidFill>
                  <a:latin typeface="Arial" panose="020B0604020202020204" pitchFamily="34" charset="0"/>
                  <a:cs typeface="Arial" panose="020B0604020202020204" pitchFamily="34" charset="0"/>
                </a:rPr>
                <a:t>Lower than both the DoW and Air Force averages</a:t>
              </a:r>
            </a:p>
          </p:txBody>
        </p:sp>
      </p:grpSp>
      <p:pic>
        <p:nvPicPr>
          <p:cNvPr id="10" name="Picture 9">
            <a:extLst>
              <a:ext uri="{FF2B5EF4-FFF2-40B4-BE49-F238E27FC236}">
                <a16:creationId xmlns:a16="http://schemas.microsoft.com/office/drawing/2014/main" id="{234ECC78-3347-4C03-D189-ECB937233FAE}"/>
              </a:ext>
            </a:extLst>
          </p:cNvPr>
          <p:cNvPicPr>
            <a:picLocks noChangeAspect="1"/>
          </p:cNvPicPr>
          <p:nvPr userDrawn="1"/>
        </p:nvPicPr>
        <p:blipFill>
          <a:blip r:embed="rId2"/>
          <a:stretch>
            <a:fillRect/>
          </a:stretch>
        </p:blipFill>
        <p:spPr>
          <a:xfrm>
            <a:off x="644872" y="2357818"/>
            <a:ext cx="4876800" cy="2743200"/>
          </a:xfrm>
          <a:prstGeom prst="rect">
            <a:avLst/>
          </a:prstGeom>
          <a:ln>
            <a:solidFill>
              <a:schemeClr val="tx1"/>
            </a:solidFill>
          </a:ln>
        </p:spPr>
      </p:pic>
    </p:spTree>
    <p:extLst>
      <p:ext uri="{BB962C8B-B14F-4D97-AF65-F5344CB8AC3E}">
        <p14:creationId xmlns:p14="http://schemas.microsoft.com/office/powerpoint/2010/main" val="3633937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Dark Blue">
    <p:bg>
      <p:bgRef idx="1001">
        <a:schemeClr val="bg1"/>
      </p:bgRef>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F7E426B6-B1A2-00CE-AC04-7BE7750188E6}"/>
              </a:ext>
            </a:extLst>
          </p:cNvPr>
          <p:cNvGrpSpPr/>
          <p:nvPr userDrawn="1"/>
        </p:nvGrpSpPr>
        <p:grpSpPr>
          <a:xfrm>
            <a:off x="838906" y="5781383"/>
            <a:ext cx="5203915" cy="520263"/>
            <a:chOff x="-139483" y="5989415"/>
            <a:chExt cx="5203915" cy="520263"/>
          </a:xfrm>
        </p:grpSpPr>
        <p:sp>
          <p:nvSpPr>
            <p:cNvPr id="13" name="Rectangle 1">
              <a:extLst>
                <a:ext uri="{FF2B5EF4-FFF2-40B4-BE49-F238E27FC236}">
                  <a16:creationId xmlns:a16="http://schemas.microsoft.com/office/drawing/2014/main" id="{A8E96D88-E5FF-1762-CC24-98C47090FDC6}"/>
                </a:ext>
              </a:extLst>
            </p:cNvPr>
            <p:cNvSpPr/>
            <p:nvPr userDrawn="1"/>
          </p:nvSpPr>
          <p:spPr>
            <a:xfrm rot="16200000">
              <a:off x="2010639" y="3839293"/>
              <a:ext cx="520263" cy="4820508"/>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63" h="3689131">
                  <a:moveTo>
                    <a:pt x="0" y="0"/>
                  </a:moveTo>
                  <a:lnTo>
                    <a:pt x="504497" y="0"/>
                  </a:lnTo>
                  <a:cubicBezTo>
                    <a:pt x="509752" y="1098331"/>
                    <a:pt x="515008" y="2196662"/>
                    <a:pt x="520263" y="3294993"/>
                  </a:cubicBezTo>
                  <a:lnTo>
                    <a:pt x="0" y="3689131"/>
                  </a:lnTo>
                  <a:lnTo>
                    <a:pt x="0" y="0"/>
                  </a:lnTo>
                  <a:close/>
                </a:path>
              </a:pathLst>
            </a:custGeom>
            <a:solidFill>
              <a:srgbClr val="00285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2">
              <a:extLst>
                <a:ext uri="{FF2B5EF4-FFF2-40B4-BE49-F238E27FC236}">
                  <a16:creationId xmlns:a16="http://schemas.microsoft.com/office/drawing/2014/main" id="{40AE63AD-8A25-BEBB-2C04-78AA740E80AD}"/>
                </a:ext>
              </a:extLst>
            </p:cNvPr>
            <p:cNvSpPr/>
            <p:nvPr userDrawn="1"/>
          </p:nvSpPr>
          <p:spPr>
            <a:xfrm rot="16200000">
              <a:off x="4403724" y="5847250"/>
              <a:ext cx="513015" cy="80840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solidFill>
              <a:srgbClr val="D2262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7" name="Text Placeholder 15">
            <a:extLst>
              <a:ext uri="{FF2B5EF4-FFF2-40B4-BE49-F238E27FC236}">
                <a16:creationId xmlns:a16="http://schemas.microsoft.com/office/drawing/2014/main" id="{B4258328-BEFC-F240-8374-BA024E059E22}"/>
              </a:ext>
            </a:extLst>
          </p:cNvPr>
          <p:cNvSpPr>
            <a:spLocks noGrp="1"/>
          </p:cNvSpPr>
          <p:nvPr>
            <p:ph type="body" sz="quarter" idx="11" hasCustomPrompt="1"/>
          </p:nvPr>
        </p:nvSpPr>
        <p:spPr>
          <a:xfrm>
            <a:off x="848060" y="4453648"/>
            <a:ext cx="10524050" cy="563974"/>
          </a:xfrm>
        </p:spPr>
        <p:txBody>
          <a:bodyPr>
            <a:normAutofit/>
          </a:bodyPr>
          <a:lstStyle>
            <a:lvl1pPr marL="0" indent="0">
              <a:buNone/>
              <a:defRPr sz="3200" b="0">
                <a:solidFill>
                  <a:srgbClr val="333333"/>
                </a:solidFill>
              </a:defRPr>
            </a:lvl1pPr>
          </a:lstStyle>
          <a:p>
            <a:pPr lvl="0"/>
            <a:r>
              <a:rPr lang="en-US" dirty="0"/>
              <a:t>Unit/organization</a:t>
            </a:r>
          </a:p>
        </p:txBody>
      </p:sp>
      <p:sp>
        <p:nvSpPr>
          <p:cNvPr id="19" name="Text Placeholder 15">
            <a:extLst>
              <a:ext uri="{FF2B5EF4-FFF2-40B4-BE49-F238E27FC236}">
                <a16:creationId xmlns:a16="http://schemas.microsoft.com/office/drawing/2014/main" id="{6B64FC64-B460-F145-ABF3-8FCC63C437A3}"/>
              </a:ext>
            </a:extLst>
          </p:cNvPr>
          <p:cNvSpPr>
            <a:spLocks noGrp="1"/>
          </p:cNvSpPr>
          <p:nvPr>
            <p:ph type="body" sz="quarter" idx="13" hasCustomPrompt="1"/>
          </p:nvPr>
        </p:nvSpPr>
        <p:spPr>
          <a:xfrm>
            <a:off x="848059" y="5029470"/>
            <a:ext cx="7821604" cy="563974"/>
          </a:xfrm>
        </p:spPr>
        <p:txBody>
          <a:bodyPr anchor="b" anchorCtr="0">
            <a:normAutofit/>
          </a:bodyPr>
          <a:lstStyle>
            <a:lvl1pPr marL="0" indent="0">
              <a:buNone/>
              <a:defRPr sz="2400">
                <a:solidFill>
                  <a:srgbClr val="333333"/>
                </a:solidFill>
              </a:defRPr>
            </a:lvl1pPr>
          </a:lstStyle>
          <a:p>
            <a:pPr lvl="0"/>
            <a:r>
              <a:rPr lang="en-US" dirty="0"/>
              <a:t>Unit commander’s/organization leader’s name</a:t>
            </a:r>
          </a:p>
        </p:txBody>
      </p:sp>
      <p:sp>
        <p:nvSpPr>
          <p:cNvPr id="18" name="Text Placeholder 15">
            <a:extLst>
              <a:ext uri="{FF2B5EF4-FFF2-40B4-BE49-F238E27FC236}">
                <a16:creationId xmlns:a16="http://schemas.microsoft.com/office/drawing/2014/main" id="{5A76EBEF-9F37-0D40-96ED-16F4609C41AE}"/>
              </a:ext>
            </a:extLst>
          </p:cNvPr>
          <p:cNvSpPr>
            <a:spLocks noGrp="1"/>
          </p:cNvSpPr>
          <p:nvPr>
            <p:ph type="body" sz="quarter" idx="12" hasCustomPrompt="1"/>
          </p:nvPr>
        </p:nvSpPr>
        <p:spPr>
          <a:xfrm>
            <a:off x="848058" y="5804536"/>
            <a:ext cx="4269839" cy="513017"/>
          </a:xfrm>
        </p:spPr>
        <p:txBody>
          <a:bodyPr anchor="ctr" anchorCtr="0">
            <a:normAutofit/>
          </a:bodyPr>
          <a:lstStyle>
            <a:lvl1pPr marL="0" indent="0">
              <a:buNone/>
              <a:defRPr sz="2000">
                <a:solidFill>
                  <a:schemeClr val="bg1"/>
                </a:solidFill>
              </a:defRPr>
            </a:lvl1pPr>
          </a:lstStyle>
          <a:p>
            <a:pPr lvl="0"/>
            <a:r>
              <a:rPr lang="en-US"/>
              <a:t>Date</a:t>
            </a:r>
          </a:p>
        </p:txBody>
      </p:sp>
      <p:sp>
        <p:nvSpPr>
          <p:cNvPr id="21" name="Rectangle 20">
            <a:extLst>
              <a:ext uri="{FF2B5EF4-FFF2-40B4-BE49-F238E27FC236}">
                <a16:creationId xmlns:a16="http://schemas.microsoft.com/office/drawing/2014/main" id="{42B19F51-0592-59C9-DF27-8DF2752AA65E}"/>
              </a:ext>
            </a:extLst>
          </p:cNvPr>
          <p:cNvSpPr/>
          <p:nvPr userDrawn="1"/>
        </p:nvSpPr>
        <p:spPr>
          <a:xfrm>
            <a:off x="955964" y="2733278"/>
            <a:ext cx="82296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38393CA-7FAC-4792-41D7-E54D7EA904C5}"/>
              </a:ext>
            </a:extLst>
          </p:cNvPr>
          <p:cNvSpPr txBox="1"/>
          <p:nvPr userDrawn="1"/>
        </p:nvSpPr>
        <p:spPr>
          <a:xfrm>
            <a:off x="848058" y="1856015"/>
            <a:ext cx="10992008" cy="1651671"/>
          </a:xfrm>
          <a:prstGeom prst="rect">
            <a:avLst/>
          </a:prstGeom>
          <a:noFill/>
        </p:spPr>
        <p:txBody>
          <a:bodyPr wrap="square" rtlCol="0">
            <a:spAutoFit/>
          </a:bodyPr>
          <a:lstStyle/>
          <a:p>
            <a:pPr>
              <a:lnSpc>
                <a:spcPct val="150000"/>
              </a:lnSpc>
            </a:pPr>
            <a:r>
              <a:rPr lang="en-US" sz="3600" b="1" dirty="0">
                <a:solidFill>
                  <a:srgbClr val="0C2554"/>
                </a:solidFill>
              </a:rPr>
              <a:t>Defense Organizational Climate Survey (DEOCS) </a:t>
            </a:r>
          </a:p>
          <a:p>
            <a:pPr>
              <a:lnSpc>
                <a:spcPct val="150000"/>
              </a:lnSpc>
            </a:pPr>
            <a:r>
              <a:rPr lang="en-US" sz="3600" b="1" dirty="0">
                <a:solidFill>
                  <a:srgbClr val="0C2554"/>
                </a:solidFill>
              </a:rPr>
              <a:t>Brief</a:t>
            </a:r>
          </a:p>
        </p:txBody>
      </p:sp>
      <p:sp>
        <p:nvSpPr>
          <p:cNvPr id="8" name="TextBox 7">
            <a:extLst>
              <a:ext uri="{FF2B5EF4-FFF2-40B4-BE49-F238E27FC236}">
                <a16:creationId xmlns:a16="http://schemas.microsoft.com/office/drawing/2014/main" id="{ADCFD0A3-5C9E-2C6B-4AA4-4584DF692B8F}"/>
              </a:ext>
            </a:extLst>
          </p:cNvPr>
          <p:cNvSpPr txBox="1"/>
          <p:nvPr userDrawn="1"/>
        </p:nvSpPr>
        <p:spPr>
          <a:xfrm>
            <a:off x="10185964" y="203244"/>
            <a:ext cx="1846810" cy="1200329"/>
          </a:xfrm>
          <a:prstGeom prst="rect">
            <a:avLst/>
          </a:prstGeom>
          <a:noFill/>
        </p:spPr>
        <p:txBody>
          <a:bodyPr wrap="square" rtlCol="0">
            <a:spAutoFit/>
          </a:bodyPr>
          <a:lstStyle/>
          <a:p>
            <a:pPr algn="ctr"/>
            <a:r>
              <a:rPr lang="en-US" dirty="0">
                <a:solidFill>
                  <a:srgbClr val="58595B"/>
                </a:solidFill>
              </a:rPr>
              <a:t>Insert unit or organizational logo/photo about here</a:t>
            </a:r>
          </a:p>
        </p:txBody>
      </p:sp>
      <p:pic>
        <p:nvPicPr>
          <p:cNvPr id="11" name="Picture 10">
            <a:extLst>
              <a:ext uri="{FF2B5EF4-FFF2-40B4-BE49-F238E27FC236}">
                <a16:creationId xmlns:a16="http://schemas.microsoft.com/office/drawing/2014/main" id="{6B01C730-9555-C644-850D-02CB008E3F2F}"/>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365795913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58_Content, Two Column w/ Icons_op2">
    <p:bg>
      <p:bgPr>
        <a:solidFill>
          <a:srgbClr val="FFFF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rPr>
              <a:t>Tutorial Slide</a:t>
            </a:r>
          </a:p>
          <a:p>
            <a:pPr algn="ctr"/>
            <a:r>
              <a:rPr lang="en-US" b="0" dirty="0">
                <a:solidFill>
                  <a:srgbClr val="FFFF00"/>
                </a:solidFill>
              </a:rPr>
              <a:t>Delete prior to presenting/distributing.</a:t>
            </a:r>
            <a:endParaRPr lang="en-US" b="1" dirty="0">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a:extLst>
              <a:ext uri="{FF2B5EF4-FFF2-40B4-BE49-F238E27FC236}">
                <a16:creationId xmlns:a16="http://schemas.microsoft.com/office/drawing/2014/main" id="{9402CE84-23B2-890F-064D-DB3336C1CD1A}"/>
              </a:ext>
            </a:extLst>
          </p:cNvPr>
          <p:cNvSpPr txBox="1"/>
          <p:nvPr userDrawn="1"/>
        </p:nvSpPr>
        <p:spPr>
          <a:xfrm>
            <a:off x="746571" y="777240"/>
            <a:ext cx="11445429"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Factor Results by Demographic Category</a:t>
            </a:r>
          </a:p>
        </p:txBody>
      </p:sp>
      <p:sp>
        <p:nvSpPr>
          <p:cNvPr id="29" name="Arrow: Right 28">
            <a:extLst>
              <a:ext uri="{FF2B5EF4-FFF2-40B4-BE49-F238E27FC236}">
                <a16:creationId xmlns:a16="http://schemas.microsoft.com/office/drawing/2014/main" id="{238E346B-D294-A113-A140-5ABB34719DD9}"/>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438B0A8D-9799-54A9-B800-DCCB04CE2D2E}"/>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a:latin typeface="Arial" panose="020B0604020202020204" pitchFamily="34" charset="0"/>
                <a:cs typeface="Arial" panose="020B0604020202020204" pitchFamily="34" charset="0"/>
              </a:rPr>
              <a:t>Adjust size as needed.</a:t>
            </a:r>
          </a:p>
        </p:txBody>
      </p:sp>
      <p:sp>
        <p:nvSpPr>
          <p:cNvPr id="34" name="TextBox 33">
            <a:extLst>
              <a:ext uri="{FF2B5EF4-FFF2-40B4-BE49-F238E27FC236}">
                <a16:creationId xmlns:a16="http://schemas.microsoft.com/office/drawing/2014/main" id="{BC43730F-9BDB-456E-0038-EB5916838DFF}"/>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35" name="TextBox 34">
            <a:extLst>
              <a:ext uri="{FF2B5EF4-FFF2-40B4-BE49-F238E27FC236}">
                <a16:creationId xmlns:a16="http://schemas.microsoft.com/office/drawing/2014/main" id="{E0FDE109-EB04-5CAE-62EC-1937E4870703}"/>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pic>
        <p:nvPicPr>
          <p:cNvPr id="14" name="Picture 13">
            <a:extLst>
              <a:ext uri="{FF2B5EF4-FFF2-40B4-BE49-F238E27FC236}">
                <a16:creationId xmlns:a16="http://schemas.microsoft.com/office/drawing/2014/main" id="{54E376BB-02DB-A1FB-316C-B7F352D981BD}"/>
              </a:ext>
            </a:extLst>
          </p:cNvPr>
          <p:cNvPicPr>
            <a:picLocks noChangeAspect="1"/>
          </p:cNvPicPr>
          <p:nvPr userDrawn="1"/>
        </p:nvPicPr>
        <p:blipFill>
          <a:blip r:embed="rId2"/>
          <a:stretch>
            <a:fillRect/>
          </a:stretch>
        </p:blipFill>
        <p:spPr>
          <a:xfrm>
            <a:off x="644872" y="2354488"/>
            <a:ext cx="4876800" cy="2743200"/>
          </a:xfrm>
          <a:prstGeom prst="rect">
            <a:avLst/>
          </a:prstGeom>
          <a:ln>
            <a:solidFill>
              <a:schemeClr val="tx1"/>
            </a:solidFill>
          </a:ln>
        </p:spPr>
      </p:pic>
      <p:pic>
        <p:nvPicPr>
          <p:cNvPr id="16" name="Picture 15">
            <a:extLst>
              <a:ext uri="{FF2B5EF4-FFF2-40B4-BE49-F238E27FC236}">
                <a16:creationId xmlns:a16="http://schemas.microsoft.com/office/drawing/2014/main" id="{72AAD3E7-7F0E-601B-F1C5-12E3EF485207}"/>
              </a:ext>
            </a:extLst>
          </p:cNvPr>
          <p:cNvPicPr>
            <a:picLocks noChangeAspect="1"/>
          </p:cNvPicPr>
          <p:nvPr userDrawn="1"/>
        </p:nvPicPr>
        <p:blipFill>
          <a:blip r:embed="rId2"/>
          <a:stretch>
            <a:fillRect/>
          </a:stretch>
        </p:blipFill>
        <p:spPr>
          <a:xfrm>
            <a:off x="6670328" y="2346868"/>
            <a:ext cx="4876800" cy="2743200"/>
          </a:xfrm>
          <a:prstGeom prst="rect">
            <a:avLst/>
          </a:prstGeom>
          <a:ln>
            <a:solidFill>
              <a:schemeClr val="tx1"/>
            </a:solidFill>
          </a:ln>
        </p:spPr>
      </p:pic>
      <p:sp>
        <p:nvSpPr>
          <p:cNvPr id="20" name="Rectangle 19">
            <a:extLst>
              <a:ext uri="{FF2B5EF4-FFF2-40B4-BE49-F238E27FC236}">
                <a16:creationId xmlns:a16="http://schemas.microsoft.com/office/drawing/2014/main" id="{49DBC36F-F56F-4611-1D1F-313123C2D1C9}"/>
              </a:ext>
            </a:extLst>
          </p:cNvPr>
          <p:cNvSpPr/>
          <p:nvPr userDrawn="1"/>
        </p:nvSpPr>
        <p:spPr>
          <a:xfrm>
            <a:off x="10013177" y="2843942"/>
            <a:ext cx="1510496" cy="2008208"/>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3" name="Rectangle 22">
            <a:extLst>
              <a:ext uri="{FF2B5EF4-FFF2-40B4-BE49-F238E27FC236}">
                <a16:creationId xmlns:a16="http://schemas.microsoft.com/office/drawing/2014/main" id="{19357C6A-76C4-FD9D-88F1-B6D63332AACA}"/>
              </a:ext>
            </a:extLst>
          </p:cNvPr>
          <p:cNvSpPr/>
          <p:nvPr userDrawn="1"/>
        </p:nvSpPr>
        <p:spPr>
          <a:xfrm>
            <a:off x="7282717" y="3911836"/>
            <a:ext cx="3274899" cy="673331"/>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grpSp>
        <p:nvGrpSpPr>
          <p:cNvPr id="24" name="Group 23">
            <a:extLst>
              <a:ext uri="{FF2B5EF4-FFF2-40B4-BE49-F238E27FC236}">
                <a16:creationId xmlns:a16="http://schemas.microsoft.com/office/drawing/2014/main" id="{573DC1AE-F5E6-1712-9341-53F29B21EF12}"/>
              </a:ext>
            </a:extLst>
          </p:cNvPr>
          <p:cNvGrpSpPr/>
          <p:nvPr userDrawn="1"/>
        </p:nvGrpSpPr>
        <p:grpSpPr>
          <a:xfrm>
            <a:off x="6726176" y="2861400"/>
            <a:ext cx="3627489" cy="1834798"/>
            <a:chOff x="6694723" y="2919315"/>
            <a:chExt cx="4970238" cy="2654142"/>
          </a:xfrm>
        </p:grpSpPr>
        <p:pic>
          <p:nvPicPr>
            <p:cNvPr id="25" name="Picture 24">
              <a:extLst>
                <a:ext uri="{FF2B5EF4-FFF2-40B4-BE49-F238E27FC236}">
                  <a16:creationId xmlns:a16="http://schemas.microsoft.com/office/drawing/2014/main" id="{72F301C7-2D05-4B27-2BD6-6A9348A81B1E}"/>
                </a:ext>
              </a:extLst>
            </p:cNvPr>
            <p:cNvPicPr>
              <a:picLocks noChangeAspect="1"/>
            </p:cNvPicPr>
            <p:nvPr userDrawn="1"/>
          </p:nvPicPr>
          <p:blipFill>
            <a:blip r:embed="rId3"/>
            <a:stretch>
              <a:fillRect/>
            </a:stretch>
          </p:blipFill>
          <p:spPr>
            <a:xfrm>
              <a:off x="6694723" y="2919315"/>
              <a:ext cx="4959604" cy="1511378"/>
            </a:xfrm>
            <a:prstGeom prst="rect">
              <a:avLst/>
            </a:prstGeom>
          </p:spPr>
        </p:pic>
        <p:pic>
          <p:nvPicPr>
            <p:cNvPr id="26" name="Picture 25">
              <a:extLst>
                <a:ext uri="{FF2B5EF4-FFF2-40B4-BE49-F238E27FC236}">
                  <a16:creationId xmlns:a16="http://schemas.microsoft.com/office/drawing/2014/main" id="{E585BDC2-DC95-B58F-0A9B-E6AF9D7D65AD}"/>
                </a:ext>
              </a:extLst>
            </p:cNvPr>
            <p:cNvPicPr>
              <a:picLocks noChangeAspect="1"/>
            </p:cNvPicPr>
            <p:nvPr userDrawn="1"/>
          </p:nvPicPr>
          <p:blipFill>
            <a:blip r:embed="rId4"/>
            <a:stretch>
              <a:fillRect/>
            </a:stretch>
          </p:blipFill>
          <p:spPr>
            <a:xfrm>
              <a:off x="7353089" y="4197007"/>
              <a:ext cx="4311872" cy="1219263"/>
            </a:xfrm>
            <a:prstGeom prst="rect">
              <a:avLst/>
            </a:prstGeom>
          </p:spPr>
        </p:pic>
        <p:pic>
          <p:nvPicPr>
            <p:cNvPr id="27" name="Picture 26">
              <a:extLst>
                <a:ext uri="{FF2B5EF4-FFF2-40B4-BE49-F238E27FC236}">
                  <a16:creationId xmlns:a16="http://schemas.microsoft.com/office/drawing/2014/main" id="{3B21B0A1-43C7-25A6-E8C7-7823878D6E1A}"/>
                </a:ext>
              </a:extLst>
            </p:cNvPr>
            <p:cNvPicPr>
              <a:picLocks noChangeAspect="1"/>
            </p:cNvPicPr>
            <p:nvPr userDrawn="1"/>
          </p:nvPicPr>
          <p:blipFill>
            <a:blip r:embed="rId5"/>
            <a:stretch>
              <a:fillRect/>
            </a:stretch>
          </p:blipFill>
          <p:spPr>
            <a:xfrm>
              <a:off x="7696007" y="5344844"/>
              <a:ext cx="3968954" cy="228613"/>
            </a:xfrm>
            <a:prstGeom prst="rect">
              <a:avLst/>
            </a:prstGeom>
          </p:spPr>
        </p:pic>
      </p:grpSp>
      <p:sp>
        <p:nvSpPr>
          <p:cNvPr id="28" name="TextBox 27">
            <a:extLst>
              <a:ext uri="{FF2B5EF4-FFF2-40B4-BE49-F238E27FC236}">
                <a16:creationId xmlns:a16="http://schemas.microsoft.com/office/drawing/2014/main" id="{86D4DA24-A601-C5A8-D8D2-7846F0BA907A}"/>
              </a:ext>
            </a:extLst>
          </p:cNvPr>
          <p:cNvSpPr txBox="1"/>
          <p:nvPr userDrawn="1"/>
        </p:nvSpPr>
        <p:spPr>
          <a:xfrm>
            <a:off x="10353650" y="3020717"/>
            <a:ext cx="1132493" cy="1384995"/>
          </a:xfrm>
          <a:prstGeom prst="rect">
            <a:avLst/>
          </a:prstGeom>
          <a:noFill/>
        </p:spPr>
        <p:txBody>
          <a:bodyPr wrap="square" rtlCol="0">
            <a:spAutoFit/>
          </a:bodyPr>
          <a:lstStyle/>
          <a:p>
            <a:pPr marL="171450" indent="-171450">
              <a:buFont typeface="Arial" panose="020B0604020202020204" pitchFamily="34" charset="0"/>
              <a:buChar char="•"/>
            </a:pPr>
            <a:r>
              <a:rPr lang="en-US" sz="700" dirty="0">
                <a:latin typeface="Arial" panose="020B0604020202020204" pitchFamily="34" charset="0"/>
                <a:cs typeface="Arial" panose="020B0604020202020204" pitchFamily="34" charset="0"/>
              </a:rPr>
              <a:t>Perceptions that our unit is cohesive </a:t>
            </a:r>
            <a:r>
              <a:rPr lang="en-US" sz="700" b="1" dirty="0">
                <a:latin typeface="Arial" panose="020B0604020202020204" pitchFamily="34" charset="0"/>
                <a:cs typeface="Arial" panose="020B0604020202020204" pitchFamily="34" charset="0"/>
              </a:rPr>
              <a:t>range from 21%-35%</a:t>
            </a:r>
          </a:p>
          <a:p>
            <a:pPr marL="171450" indent="-171450">
              <a:buFont typeface="Arial" panose="020B0604020202020204" pitchFamily="34" charset="0"/>
              <a:buChar char="•"/>
            </a:pPr>
            <a:r>
              <a:rPr lang="en-US" sz="700" b="1" dirty="0">
                <a:latin typeface="Arial" panose="020B0604020202020204" pitchFamily="34" charset="0"/>
                <a:cs typeface="Arial" panose="020B0604020202020204" pitchFamily="34" charset="0"/>
              </a:rPr>
              <a:t>Highest</a:t>
            </a:r>
            <a:r>
              <a:rPr lang="en-US" sz="700" b="0" dirty="0">
                <a:latin typeface="Arial" panose="020B0604020202020204" pitchFamily="34" charset="0"/>
                <a:cs typeface="Arial" panose="020B0604020202020204" pitchFamily="34" charset="0"/>
              </a:rPr>
              <a:t> among </a:t>
            </a:r>
            <a:r>
              <a:rPr lang="en-US" sz="700" b="1" dirty="0">
                <a:latin typeface="Arial" panose="020B0604020202020204" pitchFamily="34" charset="0"/>
                <a:cs typeface="Arial" panose="020B0604020202020204" pitchFamily="34" charset="0"/>
              </a:rPr>
              <a:t>Female and Minority members.</a:t>
            </a:r>
          </a:p>
          <a:p>
            <a:pPr marL="171450" indent="-171450">
              <a:buFont typeface="Arial" panose="020B0604020202020204" pitchFamily="34" charset="0"/>
              <a:buChar char="•"/>
            </a:pPr>
            <a:r>
              <a:rPr lang="en-US" sz="700" b="1" dirty="0">
                <a:latin typeface="Arial" panose="020B0604020202020204" pitchFamily="34" charset="0"/>
                <a:cs typeface="Arial" panose="020B0604020202020204" pitchFamily="34" charset="0"/>
              </a:rPr>
              <a:t>Lowest </a:t>
            </a:r>
            <a:r>
              <a:rPr lang="en-US" sz="700" b="0" dirty="0">
                <a:latin typeface="Arial" panose="020B0604020202020204" pitchFamily="34" charset="0"/>
                <a:cs typeface="Arial" panose="020B0604020202020204" pitchFamily="34" charset="0"/>
              </a:rPr>
              <a:t>among </a:t>
            </a:r>
            <a:r>
              <a:rPr lang="en-US" sz="700" b="1" dirty="0">
                <a:latin typeface="Arial" panose="020B0604020202020204" pitchFamily="34" charset="0"/>
                <a:cs typeface="Arial" panose="020B0604020202020204" pitchFamily="34" charset="0"/>
              </a:rPr>
              <a:t>Male and Non-Hispanic White members</a:t>
            </a:r>
            <a:r>
              <a:rPr lang="en-US" sz="700" b="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9250170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3_Content, Two Column w/ Icons_op2">
    <p:bg>
      <p:bgPr>
        <a:solidFill>
          <a:srgbClr val="FFFF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rPr>
              <a:t>Tutorial Slide</a:t>
            </a:r>
          </a:p>
          <a:p>
            <a:pPr algn="ctr"/>
            <a:r>
              <a:rPr lang="en-US" b="0" dirty="0">
                <a:solidFill>
                  <a:srgbClr val="FFFF00"/>
                </a:solidFill>
              </a:rPr>
              <a:t>Delete prior to presenting/distributing.</a:t>
            </a:r>
            <a:endParaRPr lang="en-US" b="1" dirty="0">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1" y="777240"/>
            <a:ext cx="8325297"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CCA Team</a:t>
            </a:r>
          </a:p>
        </p:txBody>
      </p:sp>
      <p:sp>
        <p:nvSpPr>
          <p:cNvPr id="30" name="Arrow: Right 29">
            <a:extLst>
              <a:ext uri="{FF2B5EF4-FFF2-40B4-BE49-F238E27FC236}">
                <a16:creationId xmlns:a16="http://schemas.microsoft.com/office/drawing/2014/main" id="{C3C2FD06-A41F-051D-B924-6A1FE0416EA0}"/>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7CD51EF0-92A1-DDB5-8D92-B06996E82CDA}"/>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33" name="TextBox 32">
            <a:extLst>
              <a:ext uri="{FF2B5EF4-FFF2-40B4-BE49-F238E27FC236}">
                <a16:creationId xmlns:a16="http://schemas.microsoft.com/office/drawing/2014/main" id="{BAAD5894-4CB1-13B3-B570-4D7763257EA5}"/>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36" name="TextBox 35">
            <a:extLst>
              <a:ext uri="{FF2B5EF4-FFF2-40B4-BE49-F238E27FC236}">
                <a16:creationId xmlns:a16="http://schemas.microsoft.com/office/drawing/2014/main" id="{642F0D84-B7FC-5C58-D1BD-F168AE53FCDB}"/>
              </a:ext>
            </a:extLst>
          </p:cNvPr>
          <p:cNvSpPr txBox="1"/>
          <p:nvPr userDrawn="1"/>
        </p:nvSpPr>
        <p:spPr>
          <a:xfrm>
            <a:off x="748490" y="5203148"/>
            <a:ext cx="11208248" cy="830997"/>
          </a:xfrm>
          <a:prstGeom prst="rect">
            <a:avLst/>
          </a:prstGeom>
          <a:noFill/>
        </p:spPr>
        <p:txBody>
          <a:bodyPr wrap="square" rtlCol="0">
            <a:spAutoFit/>
          </a:bodyPr>
          <a:lstStyle/>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Add Name, Rank, and Title of your CCA team members. </a:t>
            </a:r>
          </a:p>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Add picture of your CCA team members.</a:t>
            </a:r>
          </a:p>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Adjust size as needed.</a:t>
            </a:r>
          </a:p>
        </p:txBody>
      </p:sp>
      <p:pic>
        <p:nvPicPr>
          <p:cNvPr id="4" name="Picture 3">
            <a:extLst>
              <a:ext uri="{FF2B5EF4-FFF2-40B4-BE49-F238E27FC236}">
                <a16:creationId xmlns:a16="http://schemas.microsoft.com/office/drawing/2014/main" id="{64F63E9D-DF67-000F-FCE0-A2C7F2B2336B}"/>
              </a:ext>
            </a:extLst>
          </p:cNvPr>
          <p:cNvPicPr>
            <a:picLocks noChangeAspect="1"/>
          </p:cNvPicPr>
          <p:nvPr userDrawn="1"/>
        </p:nvPicPr>
        <p:blipFill>
          <a:blip r:embed="rId2"/>
          <a:stretch>
            <a:fillRect/>
          </a:stretch>
        </p:blipFill>
        <p:spPr>
          <a:xfrm>
            <a:off x="648002" y="2365306"/>
            <a:ext cx="4876800" cy="2743200"/>
          </a:xfrm>
          <a:prstGeom prst="rect">
            <a:avLst/>
          </a:prstGeom>
          <a:ln>
            <a:solidFill>
              <a:schemeClr val="tx1"/>
            </a:solidFill>
          </a:ln>
        </p:spPr>
      </p:pic>
      <p:pic>
        <p:nvPicPr>
          <p:cNvPr id="7" name="Picture 6">
            <a:extLst>
              <a:ext uri="{FF2B5EF4-FFF2-40B4-BE49-F238E27FC236}">
                <a16:creationId xmlns:a16="http://schemas.microsoft.com/office/drawing/2014/main" id="{529AA504-00A5-1D67-560D-C34739EAE021}"/>
              </a:ext>
            </a:extLst>
          </p:cNvPr>
          <p:cNvPicPr>
            <a:picLocks noChangeAspect="1"/>
          </p:cNvPicPr>
          <p:nvPr userDrawn="1"/>
        </p:nvPicPr>
        <p:blipFill>
          <a:blip r:embed="rId2"/>
          <a:stretch>
            <a:fillRect/>
          </a:stretch>
        </p:blipFill>
        <p:spPr>
          <a:xfrm>
            <a:off x="6669740" y="2357686"/>
            <a:ext cx="4876800" cy="2743200"/>
          </a:xfrm>
          <a:prstGeom prst="rect">
            <a:avLst/>
          </a:prstGeom>
          <a:ln>
            <a:solidFill>
              <a:schemeClr val="tx1"/>
            </a:solidFill>
          </a:ln>
        </p:spPr>
      </p:pic>
      <p:pic>
        <p:nvPicPr>
          <p:cNvPr id="9" name="Picture 8">
            <a:extLst>
              <a:ext uri="{FF2B5EF4-FFF2-40B4-BE49-F238E27FC236}">
                <a16:creationId xmlns:a16="http://schemas.microsoft.com/office/drawing/2014/main" id="{BA74112F-74AD-B7F9-C6A2-2E171321361C}"/>
              </a:ext>
            </a:extLst>
          </p:cNvPr>
          <p:cNvPicPr>
            <a:picLocks noChangeAspect="1"/>
          </p:cNvPicPr>
          <p:nvPr userDrawn="1"/>
        </p:nvPicPr>
        <p:blipFill>
          <a:blip r:embed="rId3"/>
          <a:srcRect t="19868" r="4265" b="10926"/>
          <a:stretch>
            <a:fillRect/>
          </a:stretch>
        </p:blipFill>
        <p:spPr>
          <a:xfrm>
            <a:off x="6715460" y="2914259"/>
            <a:ext cx="4668820" cy="1898442"/>
          </a:xfrm>
          <a:prstGeom prst="rect">
            <a:avLst/>
          </a:prstGeom>
          <a:ln>
            <a:noFill/>
          </a:ln>
        </p:spPr>
      </p:pic>
      <p:pic>
        <p:nvPicPr>
          <p:cNvPr id="11" name="Picture 10">
            <a:extLst>
              <a:ext uri="{FF2B5EF4-FFF2-40B4-BE49-F238E27FC236}">
                <a16:creationId xmlns:a16="http://schemas.microsoft.com/office/drawing/2014/main" id="{5384DC89-A643-6080-63CE-0EF94540669C}"/>
              </a:ext>
            </a:extLst>
          </p:cNvPr>
          <p:cNvPicPr>
            <a:picLocks noChangeAspect="1"/>
          </p:cNvPicPr>
          <p:nvPr userDrawn="1"/>
        </p:nvPicPr>
        <p:blipFill>
          <a:blip r:embed="rId4"/>
          <a:stretch>
            <a:fillRect/>
          </a:stretch>
        </p:blipFill>
        <p:spPr>
          <a:xfrm>
            <a:off x="7042632" y="4747260"/>
            <a:ext cx="2029236" cy="89901"/>
          </a:xfrm>
          <a:prstGeom prst="rect">
            <a:avLst/>
          </a:prstGeom>
        </p:spPr>
      </p:pic>
    </p:spTree>
    <p:extLst>
      <p:ext uri="{BB962C8B-B14F-4D97-AF65-F5344CB8AC3E}">
        <p14:creationId xmlns:p14="http://schemas.microsoft.com/office/powerpoint/2010/main" val="42288904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88_Content, Two Column w/ Icons_op2">
    <p:bg>
      <p:bgPr>
        <a:solidFill>
          <a:srgbClr val="FFFFFF"/>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5D5463A-C326-92FF-C75B-9F25F21643FB}"/>
              </a:ext>
            </a:extLst>
          </p:cNvPr>
          <p:cNvPicPr>
            <a:picLocks noChangeAspect="1"/>
          </p:cNvPicPr>
          <p:nvPr userDrawn="1"/>
        </p:nvPicPr>
        <p:blipFill>
          <a:blip r:embed="rId2"/>
          <a:stretch>
            <a:fillRect/>
          </a:stretch>
        </p:blipFill>
        <p:spPr>
          <a:xfrm>
            <a:off x="6663691" y="2353740"/>
            <a:ext cx="4876800" cy="2743200"/>
          </a:xfrm>
          <a:prstGeom prst="rect">
            <a:avLst/>
          </a:prstGeom>
          <a:ln>
            <a:solidFill>
              <a:schemeClr val="tx1"/>
            </a:solidFill>
          </a:ln>
        </p:spPr>
      </p:pic>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rPr>
              <a:t>Tutorial Slide</a:t>
            </a:r>
          </a:p>
          <a:p>
            <a:pPr algn="ctr"/>
            <a:r>
              <a:rPr lang="en-US" b="0" dirty="0">
                <a:solidFill>
                  <a:srgbClr val="FFFF00"/>
                </a:solidFill>
              </a:rPr>
              <a:t>Delete prior to presenting/distributing.</a:t>
            </a:r>
            <a:endParaRPr lang="en-US" b="1" dirty="0">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1" y="777240"/>
            <a:ext cx="11045625"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Strengths/Challenges</a:t>
            </a:r>
          </a:p>
        </p:txBody>
      </p:sp>
      <p:sp>
        <p:nvSpPr>
          <p:cNvPr id="37" name="TextBox 36">
            <a:extLst>
              <a:ext uri="{FF2B5EF4-FFF2-40B4-BE49-F238E27FC236}">
                <a16:creationId xmlns:a16="http://schemas.microsoft.com/office/drawing/2014/main" id="{721E8F4F-640C-E67D-A87C-8C4CEFF32D92}"/>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38" name="TextBox 37">
            <a:extLst>
              <a:ext uri="{FF2B5EF4-FFF2-40B4-BE49-F238E27FC236}">
                <a16:creationId xmlns:a16="http://schemas.microsoft.com/office/drawing/2014/main" id="{6C22933A-EB48-8C59-46F6-0A59A7FA1832}"/>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40" name="TextBox 39">
            <a:extLst>
              <a:ext uri="{FF2B5EF4-FFF2-40B4-BE49-F238E27FC236}">
                <a16:creationId xmlns:a16="http://schemas.microsoft.com/office/drawing/2014/main" id="{273E7D65-8283-DFD3-D842-1F23D943AA0D}"/>
              </a:ext>
            </a:extLst>
          </p:cNvPr>
          <p:cNvSpPr txBox="1"/>
          <p:nvPr userDrawn="1"/>
        </p:nvSpPr>
        <p:spPr>
          <a:xfrm>
            <a:off x="844819" y="5203413"/>
            <a:ext cx="11208248" cy="584775"/>
          </a:xfrm>
          <a:prstGeom prst="rect">
            <a:avLst/>
          </a:prstGeom>
          <a:noFill/>
        </p:spPr>
        <p:txBody>
          <a:bodyPr wrap="square" rtlCol="0">
            <a:spAutoFit/>
          </a:bodyPr>
          <a:lstStyle/>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Add up to five unit/organizational challenges/areas for growth (or strengths, if strength areas slide).</a:t>
            </a:r>
          </a:p>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Add notes/comments (optional).</a:t>
            </a:r>
          </a:p>
        </p:txBody>
      </p:sp>
      <p:sp>
        <p:nvSpPr>
          <p:cNvPr id="41" name="Arrow: Right 40">
            <a:extLst>
              <a:ext uri="{FF2B5EF4-FFF2-40B4-BE49-F238E27FC236}">
                <a16:creationId xmlns:a16="http://schemas.microsoft.com/office/drawing/2014/main" id="{DD947321-F82A-C8BF-7CF3-A86E87A303CC}"/>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CFC62FC-DEAC-FD33-1C03-2A1998862DA8}"/>
              </a:ext>
            </a:extLst>
          </p:cNvPr>
          <p:cNvPicPr>
            <a:picLocks noChangeAspect="1"/>
          </p:cNvPicPr>
          <p:nvPr userDrawn="1"/>
        </p:nvPicPr>
        <p:blipFill>
          <a:blip r:embed="rId3"/>
          <a:srcRect l="3718" t="16870" r="5271" b="10067"/>
          <a:stretch>
            <a:fillRect/>
          </a:stretch>
        </p:blipFill>
        <p:spPr>
          <a:xfrm>
            <a:off x="6842761" y="2809710"/>
            <a:ext cx="4442460" cy="2006130"/>
          </a:xfrm>
          <a:prstGeom prst="rect">
            <a:avLst/>
          </a:prstGeom>
          <a:ln>
            <a:noFill/>
          </a:ln>
        </p:spPr>
      </p:pic>
      <p:pic>
        <p:nvPicPr>
          <p:cNvPr id="4" name="Picture 3">
            <a:extLst>
              <a:ext uri="{FF2B5EF4-FFF2-40B4-BE49-F238E27FC236}">
                <a16:creationId xmlns:a16="http://schemas.microsoft.com/office/drawing/2014/main" id="{D9760B15-980C-5971-F710-D6083B61BA5A}"/>
              </a:ext>
            </a:extLst>
          </p:cNvPr>
          <p:cNvPicPr>
            <a:picLocks noChangeAspect="1"/>
          </p:cNvPicPr>
          <p:nvPr userDrawn="1"/>
        </p:nvPicPr>
        <p:blipFill>
          <a:blip r:embed="rId2"/>
          <a:stretch>
            <a:fillRect/>
          </a:stretch>
        </p:blipFill>
        <p:spPr>
          <a:xfrm>
            <a:off x="649475" y="2361780"/>
            <a:ext cx="4876800" cy="2743200"/>
          </a:xfrm>
          <a:prstGeom prst="rect">
            <a:avLst/>
          </a:prstGeom>
          <a:ln>
            <a:solidFill>
              <a:schemeClr val="tx1"/>
            </a:solidFill>
          </a:ln>
        </p:spPr>
      </p:pic>
    </p:spTree>
    <p:extLst>
      <p:ext uri="{BB962C8B-B14F-4D97-AF65-F5344CB8AC3E}">
        <p14:creationId xmlns:p14="http://schemas.microsoft.com/office/powerpoint/2010/main" val="357730088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89_Content, Two Column w/ Icons_op2">
    <p:bg>
      <p:bgPr>
        <a:solidFill>
          <a:srgbClr val="FFFF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rPr>
              <a:t>Tutorial Slide</a:t>
            </a:r>
          </a:p>
          <a:p>
            <a:pPr algn="ctr"/>
            <a:r>
              <a:rPr lang="en-US" b="0" dirty="0">
                <a:solidFill>
                  <a:srgbClr val="FFFF00"/>
                </a:solidFill>
              </a:rPr>
              <a:t>Delete prior to presenting/distributing.</a:t>
            </a:r>
            <a:endParaRPr lang="en-US" b="1" dirty="0">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2" y="777240"/>
            <a:ext cx="11376076"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Service-Specific Questions</a:t>
            </a:r>
          </a:p>
        </p:txBody>
      </p:sp>
      <p:sp>
        <p:nvSpPr>
          <p:cNvPr id="20" name="TextBox 19">
            <a:extLst>
              <a:ext uri="{FF2B5EF4-FFF2-40B4-BE49-F238E27FC236}">
                <a16:creationId xmlns:a16="http://schemas.microsoft.com/office/drawing/2014/main" id="{686FFD5F-A003-E516-F077-2ED23382E8CF}"/>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23" name="TextBox 22">
            <a:extLst>
              <a:ext uri="{FF2B5EF4-FFF2-40B4-BE49-F238E27FC236}">
                <a16:creationId xmlns:a16="http://schemas.microsoft.com/office/drawing/2014/main" id="{D2DF3E8B-F7D9-D61E-FC65-13F2D6194F2D}"/>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32" name="TextBox 31">
            <a:extLst>
              <a:ext uri="{FF2B5EF4-FFF2-40B4-BE49-F238E27FC236}">
                <a16:creationId xmlns:a16="http://schemas.microsoft.com/office/drawing/2014/main" id="{28DA8269-0244-7931-A827-E5E1FF36BA93}"/>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33363" indent="-233363">
              <a:buFont typeface="Arial" panose="020B0604020202020204" pitchFamily="34" charset="0"/>
              <a:buChar char="•"/>
            </a:pPr>
            <a:r>
              <a:rPr lang="en-US" sz="1600" b="0" i="0">
                <a:solidFill>
                  <a:srgbClr val="333333"/>
                </a:solidFill>
                <a:latin typeface="Arial" panose="020B0604020202020204" pitchFamily="34" charset="0"/>
                <a:cs typeface="Arial" panose="020B0604020202020204" pitchFamily="34" charset="0"/>
              </a:rPr>
              <a:t>Add notes/comments (optional).</a:t>
            </a:r>
          </a:p>
        </p:txBody>
      </p:sp>
      <p:sp>
        <p:nvSpPr>
          <p:cNvPr id="34" name="Arrow: Right 33">
            <a:extLst>
              <a:ext uri="{FF2B5EF4-FFF2-40B4-BE49-F238E27FC236}">
                <a16:creationId xmlns:a16="http://schemas.microsoft.com/office/drawing/2014/main" id="{BDBAD175-67EA-E8E2-E0A8-7747E639A18D}"/>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011CDCC7-34F2-DA4D-2EBD-FB182E6CEBDB}"/>
              </a:ext>
            </a:extLst>
          </p:cNvPr>
          <p:cNvPicPr>
            <a:picLocks noChangeAspect="1"/>
          </p:cNvPicPr>
          <p:nvPr userDrawn="1"/>
        </p:nvPicPr>
        <p:blipFill>
          <a:blip r:embed="rId2"/>
          <a:stretch>
            <a:fillRect/>
          </a:stretch>
        </p:blipFill>
        <p:spPr>
          <a:xfrm>
            <a:off x="646338" y="2357818"/>
            <a:ext cx="4871387" cy="2743200"/>
          </a:xfrm>
          <a:prstGeom prst="rect">
            <a:avLst/>
          </a:prstGeom>
          <a:ln>
            <a:solidFill>
              <a:schemeClr val="tx1"/>
            </a:solidFill>
          </a:ln>
        </p:spPr>
      </p:pic>
      <p:pic>
        <p:nvPicPr>
          <p:cNvPr id="7" name="Picture 6">
            <a:extLst>
              <a:ext uri="{FF2B5EF4-FFF2-40B4-BE49-F238E27FC236}">
                <a16:creationId xmlns:a16="http://schemas.microsoft.com/office/drawing/2014/main" id="{CAA410E4-7D00-B0BC-C049-761DD3C76142}"/>
              </a:ext>
            </a:extLst>
          </p:cNvPr>
          <p:cNvPicPr>
            <a:picLocks noChangeAspect="1"/>
          </p:cNvPicPr>
          <p:nvPr userDrawn="1"/>
        </p:nvPicPr>
        <p:blipFill>
          <a:blip r:embed="rId2"/>
          <a:stretch>
            <a:fillRect/>
          </a:stretch>
        </p:blipFill>
        <p:spPr>
          <a:xfrm>
            <a:off x="6666655" y="2357818"/>
            <a:ext cx="4871387" cy="2743200"/>
          </a:xfrm>
          <a:prstGeom prst="rect">
            <a:avLst/>
          </a:prstGeom>
          <a:ln>
            <a:solidFill>
              <a:schemeClr val="tx1"/>
            </a:solidFill>
          </a:ln>
        </p:spPr>
      </p:pic>
      <p:sp>
        <p:nvSpPr>
          <p:cNvPr id="25" name="Rectangle 24">
            <a:extLst>
              <a:ext uri="{FF2B5EF4-FFF2-40B4-BE49-F238E27FC236}">
                <a16:creationId xmlns:a16="http://schemas.microsoft.com/office/drawing/2014/main" id="{671EAA32-4268-E811-32A8-26211D9CFC43}"/>
              </a:ext>
            </a:extLst>
          </p:cNvPr>
          <p:cNvSpPr/>
          <p:nvPr userDrawn="1"/>
        </p:nvSpPr>
        <p:spPr>
          <a:xfrm>
            <a:off x="9811266" y="2896622"/>
            <a:ext cx="1634542" cy="1992112"/>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28" name="TextBox 27">
            <a:extLst>
              <a:ext uri="{FF2B5EF4-FFF2-40B4-BE49-F238E27FC236}">
                <a16:creationId xmlns:a16="http://schemas.microsoft.com/office/drawing/2014/main" id="{FD33C1C3-0FE1-E8A5-00BD-A7A1250FAAC7}"/>
              </a:ext>
            </a:extLst>
          </p:cNvPr>
          <p:cNvSpPr txBox="1"/>
          <p:nvPr userDrawn="1"/>
        </p:nvSpPr>
        <p:spPr>
          <a:xfrm>
            <a:off x="10082776" y="2962645"/>
            <a:ext cx="1363032" cy="1692771"/>
          </a:xfrm>
          <a:prstGeom prst="rect">
            <a:avLst/>
          </a:prstGeom>
          <a:noFill/>
        </p:spPr>
        <p:txBody>
          <a:bodyPr wrap="square" rtlCol="0">
            <a:spAutoFit/>
          </a:bodyPr>
          <a:lstStyle/>
          <a:p>
            <a:pPr marL="171450" indent="-171450">
              <a:buFont typeface="Arial" panose="020B0604020202020204" pitchFamily="34" charset="0"/>
              <a:buChar char="•"/>
            </a:pPr>
            <a:r>
              <a:rPr lang="en-US" sz="800" dirty="0">
                <a:latin typeface="Arial" panose="020B0604020202020204" pitchFamily="34" charset="0"/>
                <a:cs typeface="Arial" panose="020B0604020202020204" pitchFamily="34" charset="0"/>
              </a:rPr>
              <a:t>A majority of survey participants (58%) disagreed that they can make time to support their physical fitness.</a:t>
            </a:r>
          </a:p>
          <a:p>
            <a:pPr marL="171450" indent="-171450">
              <a:buFont typeface="Arial" panose="020B0604020202020204" pitchFamily="34" charset="0"/>
              <a:buChar char="•"/>
            </a:pPr>
            <a:r>
              <a:rPr lang="en-US" sz="800" dirty="0">
                <a:latin typeface="Arial" panose="020B0604020202020204" pitchFamily="34" charset="0"/>
                <a:cs typeface="Arial" panose="020B0604020202020204" pitchFamily="34" charset="0"/>
              </a:rPr>
              <a:t>Similarly, a majority (55%) disagreed that their installation/ community provides the resources that they need to support their mental health</a:t>
            </a:r>
          </a:p>
        </p:txBody>
      </p:sp>
      <p:pic>
        <p:nvPicPr>
          <p:cNvPr id="30" name="Picture 29">
            <a:extLst>
              <a:ext uri="{FF2B5EF4-FFF2-40B4-BE49-F238E27FC236}">
                <a16:creationId xmlns:a16="http://schemas.microsoft.com/office/drawing/2014/main" id="{AB4DF653-85F7-2061-72A3-EF7DA5BB417D}"/>
              </a:ext>
            </a:extLst>
          </p:cNvPr>
          <p:cNvPicPr>
            <a:picLocks noChangeAspect="1"/>
          </p:cNvPicPr>
          <p:nvPr userDrawn="1"/>
        </p:nvPicPr>
        <p:blipFill>
          <a:blip r:embed="rId3"/>
          <a:stretch>
            <a:fillRect/>
          </a:stretch>
        </p:blipFill>
        <p:spPr>
          <a:xfrm>
            <a:off x="6725177" y="2944078"/>
            <a:ext cx="3392553" cy="1820005"/>
          </a:xfrm>
          <a:prstGeom prst="rect">
            <a:avLst/>
          </a:prstGeom>
        </p:spPr>
      </p:pic>
    </p:spTree>
    <p:extLst>
      <p:ext uri="{BB962C8B-B14F-4D97-AF65-F5344CB8AC3E}">
        <p14:creationId xmlns:p14="http://schemas.microsoft.com/office/powerpoint/2010/main" val="34683309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90_Content, Two Column w/ Icons_op2">
    <p:bg>
      <p:bgPr>
        <a:solidFill>
          <a:srgbClr val="FFFFFF"/>
        </a:solidFill>
        <a:effectLst/>
      </p:bgPr>
    </p:bg>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rPr>
              <a:t>Tutorial Slide</a:t>
            </a:r>
          </a:p>
          <a:p>
            <a:pPr algn="ctr"/>
            <a:r>
              <a:rPr lang="en-US" b="0" dirty="0">
                <a:solidFill>
                  <a:srgbClr val="FFFF00"/>
                </a:solidFill>
              </a:rPr>
              <a:t>Delete prior to presenting/distributing.</a:t>
            </a:r>
            <a:endParaRPr lang="en-US" b="1" dirty="0">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DC4C7466-E0D2-E914-CC9C-8D21DFAA295F}"/>
              </a:ext>
            </a:extLst>
          </p:cNvPr>
          <p:cNvSpPr txBox="1"/>
          <p:nvPr userDrawn="1"/>
        </p:nvSpPr>
        <p:spPr>
          <a:xfrm>
            <a:off x="746572" y="777240"/>
            <a:ext cx="11376076"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Slide Customization  |  </a:t>
            </a:r>
            <a:r>
              <a:rPr lang="en-US" sz="2800" b="0">
                <a:solidFill>
                  <a:schemeClr val="bg1"/>
                </a:solidFill>
                <a:latin typeface="Arial" panose="020B0604020202020204" pitchFamily="34" charset="0"/>
                <a:cs typeface="Arial" panose="020B0604020202020204" pitchFamily="34" charset="0"/>
              </a:rPr>
              <a:t>Custom Closed-Ended Questions</a:t>
            </a:r>
          </a:p>
        </p:txBody>
      </p:sp>
      <p:sp>
        <p:nvSpPr>
          <p:cNvPr id="29" name="TextBox 28">
            <a:extLst>
              <a:ext uri="{FF2B5EF4-FFF2-40B4-BE49-F238E27FC236}">
                <a16:creationId xmlns:a16="http://schemas.microsoft.com/office/drawing/2014/main" id="{EEBA6FF5-30E3-E530-3E0E-CCED619BBB7C}"/>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Template Slide</a:t>
            </a:r>
          </a:p>
        </p:txBody>
      </p:sp>
      <p:sp>
        <p:nvSpPr>
          <p:cNvPr id="30" name="TextBox 29">
            <a:extLst>
              <a:ext uri="{FF2B5EF4-FFF2-40B4-BE49-F238E27FC236}">
                <a16:creationId xmlns:a16="http://schemas.microsoft.com/office/drawing/2014/main" id="{B4FB235F-A238-1377-E035-35A92F935CA3}"/>
              </a:ext>
            </a:extLst>
          </p:cNvPr>
          <p:cNvSpPr txBox="1"/>
          <p:nvPr userDrawn="1"/>
        </p:nvSpPr>
        <p:spPr>
          <a:xfrm>
            <a:off x="6694724" y="1808999"/>
            <a:ext cx="4881290" cy="461665"/>
          </a:xfrm>
          <a:prstGeom prst="rect">
            <a:avLst/>
          </a:prstGeom>
          <a:noFill/>
        </p:spPr>
        <p:txBody>
          <a:bodyPr wrap="square" rtlCol="0">
            <a:spAutoFit/>
          </a:bodyPr>
          <a:lstStyle/>
          <a:p>
            <a:pPr algn="ctr"/>
            <a:r>
              <a:rPr lang="en-US" sz="2400" b="1" i="1">
                <a:solidFill>
                  <a:srgbClr val="333333"/>
                </a:solidFill>
                <a:latin typeface="Arial" panose="020B0604020202020204" pitchFamily="34" charset="0"/>
                <a:cs typeface="Arial" panose="020B0604020202020204" pitchFamily="34" charset="0"/>
              </a:rPr>
              <a:t>Presentation Slide</a:t>
            </a:r>
          </a:p>
        </p:txBody>
      </p:sp>
      <p:sp>
        <p:nvSpPr>
          <p:cNvPr id="34" name="TextBox 33">
            <a:extLst>
              <a:ext uri="{FF2B5EF4-FFF2-40B4-BE49-F238E27FC236}">
                <a16:creationId xmlns:a16="http://schemas.microsoft.com/office/drawing/2014/main" id="{C402FFB5-A4B6-7123-8A58-F556F6163009}"/>
              </a:ext>
            </a:extLst>
          </p:cNvPr>
          <p:cNvSpPr txBox="1"/>
          <p:nvPr userDrawn="1"/>
        </p:nvSpPr>
        <p:spPr>
          <a:xfrm>
            <a:off x="753369" y="5203413"/>
            <a:ext cx="10596361" cy="830997"/>
          </a:xfrm>
          <a:prstGeom prst="rect">
            <a:avLst/>
          </a:prstGeom>
          <a:noFill/>
        </p:spPr>
        <p:txBody>
          <a:bodyPr wrap="square" rtlCol="0">
            <a:spAutoFit/>
          </a:bodyPr>
          <a:lstStyle/>
          <a:p>
            <a:pPr marL="228600" indent="-228600">
              <a:buFont typeface="Arial" panose="020B0604020202020204" pitchFamily="34" charset="0"/>
              <a:buChar char="•"/>
            </a:pPr>
            <a:r>
              <a:rPr lang="en-US" sz="1600" b="0" i="0">
                <a:latin typeface="Arial" panose="020B0604020202020204" pitchFamily="34" charset="0"/>
                <a:cs typeface="Arial" panose="020B0604020202020204" pitchFamily="34" charset="0"/>
              </a:rPr>
              <a:t>Copy select graphic from your DEOCS Survey Results PDF Report (press Windows + Shift + S keys to open snipping tool) and paste into slide.</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600" b="0" i="0">
                <a:latin typeface="Arial" panose="020B0604020202020204" pitchFamily="34" charset="0"/>
                <a:cs typeface="Arial" panose="020B0604020202020204" pitchFamily="34" charset="0"/>
              </a:rPr>
              <a:t>Adjust size as needed.</a:t>
            </a:r>
          </a:p>
        </p:txBody>
      </p:sp>
      <p:sp>
        <p:nvSpPr>
          <p:cNvPr id="41" name="Arrow: Right 40">
            <a:extLst>
              <a:ext uri="{FF2B5EF4-FFF2-40B4-BE49-F238E27FC236}">
                <a16:creationId xmlns:a16="http://schemas.microsoft.com/office/drawing/2014/main" id="{DE1955CD-9D48-2CDC-649A-E802B924584C}"/>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0853C41-D89E-7506-6C28-8E3C2FE68C2F}"/>
              </a:ext>
            </a:extLst>
          </p:cNvPr>
          <p:cNvPicPr>
            <a:picLocks noChangeAspect="1"/>
          </p:cNvPicPr>
          <p:nvPr userDrawn="1"/>
        </p:nvPicPr>
        <p:blipFill>
          <a:blip r:embed="rId2"/>
          <a:stretch>
            <a:fillRect/>
          </a:stretch>
        </p:blipFill>
        <p:spPr>
          <a:xfrm>
            <a:off x="644130" y="2357818"/>
            <a:ext cx="4874281" cy="2743200"/>
          </a:xfrm>
          <a:prstGeom prst="rect">
            <a:avLst/>
          </a:prstGeom>
          <a:ln>
            <a:solidFill>
              <a:schemeClr val="tx1"/>
            </a:solidFill>
          </a:ln>
        </p:spPr>
      </p:pic>
      <p:pic>
        <p:nvPicPr>
          <p:cNvPr id="7" name="Picture 6">
            <a:extLst>
              <a:ext uri="{FF2B5EF4-FFF2-40B4-BE49-F238E27FC236}">
                <a16:creationId xmlns:a16="http://schemas.microsoft.com/office/drawing/2014/main" id="{9775C032-FE23-D225-C0EB-D576FFBD6567}"/>
              </a:ext>
            </a:extLst>
          </p:cNvPr>
          <p:cNvPicPr>
            <a:picLocks noChangeAspect="1"/>
          </p:cNvPicPr>
          <p:nvPr userDrawn="1"/>
        </p:nvPicPr>
        <p:blipFill>
          <a:blip r:embed="rId2"/>
          <a:stretch>
            <a:fillRect/>
          </a:stretch>
        </p:blipFill>
        <p:spPr>
          <a:xfrm>
            <a:off x="6668511" y="2357818"/>
            <a:ext cx="4874281" cy="2743200"/>
          </a:xfrm>
          <a:prstGeom prst="rect">
            <a:avLst/>
          </a:prstGeom>
          <a:ln>
            <a:solidFill>
              <a:schemeClr val="tx1"/>
            </a:solidFill>
          </a:ln>
        </p:spPr>
      </p:pic>
      <p:pic>
        <p:nvPicPr>
          <p:cNvPr id="9" name="Picture 8">
            <a:extLst>
              <a:ext uri="{FF2B5EF4-FFF2-40B4-BE49-F238E27FC236}">
                <a16:creationId xmlns:a16="http://schemas.microsoft.com/office/drawing/2014/main" id="{A212E1F2-CB07-9F7C-6109-BDA906B05DB0}"/>
              </a:ext>
            </a:extLst>
          </p:cNvPr>
          <p:cNvPicPr>
            <a:picLocks noChangeAspect="1"/>
          </p:cNvPicPr>
          <p:nvPr userDrawn="1"/>
        </p:nvPicPr>
        <p:blipFill>
          <a:blip r:embed="rId3"/>
          <a:stretch>
            <a:fillRect/>
          </a:stretch>
        </p:blipFill>
        <p:spPr>
          <a:xfrm>
            <a:off x="6752413" y="3148781"/>
            <a:ext cx="3293892" cy="1334729"/>
          </a:xfrm>
          <a:prstGeom prst="rect">
            <a:avLst/>
          </a:prstGeom>
        </p:spPr>
      </p:pic>
      <p:sp>
        <p:nvSpPr>
          <p:cNvPr id="11" name="Rectangle 10">
            <a:extLst>
              <a:ext uri="{FF2B5EF4-FFF2-40B4-BE49-F238E27FC236}">
                <a16:creationId xmlns:a16="http://schemas.microsoft.com/office/drawing/2014/main" id="{EBB23436-C001-04DD-D3C8-6022936036A1}"/>
              </a:ext>
            </a:extLst>
          </p:cNvPr>
          <p:cNvSpPr/>
          <p:nvPr userDrawn="1"/>
        </p:nvSpPr>
        <p:spPr>
          <a:xfrm>
            <a:off x="9867275" y="2833141"/>
            <a:ext cx="1532745" cy="198994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13" name="TextBox 12">
            <a:extLst>
              <a:ext uri="{FF2B5EF4-FFF2-40B4-BE49-F238E27FC236}">
                <a16:creationId xmlns:a16="http://schemas.microsoft.com/office/drawing/2014/main" id="{FCC2869C-6B6D-050C-D2AF-95A40365DA41}"/>
              </a:ext>
            </a:extLst>
          </p:cNvPr>
          <p:cNvSpPr txBox="1"/>
          <p:nvPr userDrawn="1"/>
        </p:nvSpPr>
        <p:spPr>
          <a:xfrm>
            <a:off x="9981132" y="3148781"/>
            <a:ext cx="1484062" cy="1277273"/>
          </a:xfrm>
          <a:prstGeom prst="rect">
            <a:avLst/>
          </a:prstGeom>
          <a:noFill/>
        </p:spPr>
        <p:txBody>
          <a:bodyPr wrap="square" rtlCol="0">
            <a:spAutoFit/>
          </a:bodyPr>
          <a:lstStyle/>
          <a:p>
            <a:pPr marL="171450" indent="-171450">
              <a:buFont typeface="Arial" panose="020B0604020202020204" pitchFamily="34" charset="0"/>
              <a:buChar char="•"/>
            </a:pPr>
            <a:r>
              <a:rPr lang="en-US" sz="700" dirty="0">
                <a:latin typeface="Arial" panose="020B0604020202020204" pitchFamily="34" charset="0"/>
                <a:cs typeface="Arial" panose="020B0604020202020204" pitchFamily="34" charset="0"/>
              </a:rPr>
              <a:t>A majority of unit members disagreed that their families safely dispose of medications they no longer use and limit the availability of medications they do</a:t>
            </a:r>
          </a:p>
          <a:p>
            <a:pPr marL="171450" indent="-171450">
              <a:buFont typeface="Arial" panose="020B0604020202020204" pitchFamily="34" charset="0"/>
              <a:buChar char="•"/>
            </a:pPr>
            <a:r>
              <a:rPr lang="en-US" sz="700" dirty="0">
                <a:latin typeface="Arial" panose="020B0604020202020204" pitchFamily="34" charset="0"/>
                <a:cs typeface="Arial" panose="020B0604020202020204" pitchFamily="34" charset="0"/>
              </a:rPr>
              <a:t>Roughly one third of participants indicated that illegal drug use/alcohol consumption is a problem at the command</a:t>
            </a:r>
          </a:p>
        </p:txBody>
      </p:sp>
    </p:spTree>
    <p:extLst>
      <p:ext uri="{BB962C8B-B14F-4D97-AF65-F5344CB8AC3E}">
        <p14:creationId xmlns:p14="http://schemas.microsoft.com/office/powerpoint/2010/main" val="22270691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85_Content, Two Column w/ Icons_op2">
    <p:bg>
      <p:bgPr>
        <a:solidFill>
          <a:srgbClr val="FFFFFF"/>
        </a:solidFill>
        <a:effectLst/>
      </p:bgPr>
    </p:bg>
    <p:spTree>
      <p:nvGrpSpPr>
        <p:cNvPr id="1" name=""/>
        <p:cNvGrpSpPr/>
        <p:nvPr/>
      </p:nvGrpSpPr>
      <p:grpSpPr>
        <a:xfrm>
          <a:off x="0" y="0"/>
          <a:ext cx="0" cy="0"/>
          <a:chOff x="0" y="0"/>
          <a:chExt cx="0" cy="0"/>
        </a:xfrm>
      </p:grpSpPr>
      <p:sp>
        <p:nvSpPr>
          <p:cNvPr id="26" name="Arrow: Right 25">
            <a:extLst>
              <a:ext uri="{FF2B5EF4-FFF2-40B4-BE49-F238E27FC236}">
                <a16:creationId xmlns:a16="http://schemas.microsoft.com/office/drawing/2014/main" id="{C51F3845-65D0-55C6-106B-BFF149B8C043}"/>
              </a:ext>
            </a:extLst>
          </p:cNvPr>
          <p:cNvSpPr/>
          <p:nvPr userDrawn="1"/>
        </p:nvSpPr>
        <p:spPr>
          <a:xfrm>
            <a:off x="5768459" y="3680368"/>
            <a:ext cx="680484" cy="366225"/>
          </a:xfrm>
          <a:prstGeom prst="rightArrow">
            <a:avLst/>
          </a:prstGeom>
          <a:solidFill>
            <a:schemeClr val="accent1"/>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AAD6B1E-FA30-97D4-749C-71FE0D849AF8}"/>
              </a:ext>
            </a:extLst>
          </p:cNvPr>
          <p:cNvSpPr/>
          <p:nvPr userDrawn="1"/>
        </p:nvSpPr>
        <p:spPr>
          <a:xfrm>
            <a:off x="0" y="577369"/>
            <a:ext cx="12192000" cy="1083141"/>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5">
            <a:extLst>
              <a:ext uri="{FF2B5EF4-FFF2-40B4-BE49-F238E27FC236}">
                <a16:creationId xmlns:a16="http://schemas.microsoft.com/office/drawing/2014/main" id="{E5C3545C-D3E6-52DA-09B2-4900E2DAB525}"/>
              </a:ext>
            </a:extLst>
          </p:cNvPr>
          <p:cNvSpPr>
            <a:spLocks noChangeArrowheads="1"/>
          </p:cNvSpPr>
          <p:nvPr userDrawn="1"/>
        </p:nvSpPr>
        <p:spPr bwMode="auto">
          <a:xfrm>
            <a:off x="793" y="-19051"/>
            <a:ext cx="12191207" cy="642201"/>
          </a:xfrm>
          <a:prstGeom prst="rect">
            <a:avLst/>
          </a:prstGeom>
          <a:solidFill>
            <a:srgbClr val="D6001C"/>
          </a:solidFill>
          <a:ln w="19050">
            <a:solidFill>
              <a:srgbClr val="D6001C"/>
            </a:solidFill>
          </a:ln>
        </p:spPr>
        <p:style>
          <a:lnRef idx="2">
            <a:schemeClr val="accent1">
              <a:shade val="50000"/>
            </a:schemeClr>
          </a:lnRef>
          <a:fillRef idx="1">
            <a:schemeClr val="accent1"/>
          </a:fillRef>
          <a:effectRef idx="0">
            <a:schemeClr val="accent1"/>
          </a:effectRef>
          <a:fontRef idx="minor">
            <a:schemeClr val="lt1"/>
          </a:fontRef>
        </p:style>
        <p:txBody>
          <a:bodyPr lIns="101873" tIns="50937" rIns="101873" bIns="50937" rtlCol="0" anchor="ctr"/>
          <a:lstStyle/>
          <a:p>
            <a:pPr lvl="0" algn="ctr" defTabSz="1018728"/>
            <a:endParaRPr lang="en-US" altLang="en-US" sz="2000"/>
          </a:p>
        </p:txBody>
      </p:sp>
      <p:sp>
        <p:nvSpPr>
          <p:cNvPr id="21" name="TextBox 20">
            <a:extLst>
              <a:ext uri="{FF2B5EF4-FFF2-40B4-BE49-F238E27FC236}">
                <a16:creationId xmlns:a16="http://schemas.microsoft.com/office/drawing/2014/main" id="{D562CB06-280A-F890-12FC-58AFBA92A4EA}"/>
              </a:ext>
            </a:extLst>
          </p:cNvPr>
          <p:cNvSpPr txBox="1"/>
          <p:nvPr userDrawn="1"/>
        </p:nvSpPr>
        <p:spPr>
          <a:xfrm>
            <a:off x="-792" y="-11083"/>
            <a:ext cx="12192792" cy="646331"/>
          </a:xfrm>
          <a:prstGeom prst="rect">
            <a:avLst/>
          </a:prstGeom>
          <a:noFill/>
        </p:spPr>
        <p:txBody>
          <a:bodyPr wrap="square" rtlCol="0">
            <a:spAutoFit/>
          </a:bodyPr>
          <a:lstStyle/>
          <a:p>
            <a:pPr algn="ctr"/>
            <a:r>
              <a:rPr lang="en-US" b="0" dirty="0">
                <a:solidFill>
                  <a:srgbClr val="FFFF00"/>
                </a:solidFill>
              </a:rPr>
              <a:t>Tutorial Slide</a:t>
            </a:r>
          </a:p>
          <a:p>
            <a:pPr algn="ctr"/>
            <a:r>
              <a:rPr lang="en-US" b="0" dirty="0">
                <a:solidFill>
                  <a:srgbClr val="FFFF00"/>
                </a:solidFill>
              </a:rPr>
              <a:t>Delete prior to presenting/distributing.</a:t>
            </a:r>
            <a:endParaRPr lang="en-US" b="1" dirty="0">
              <a:solidFill>
                <a:srgbClr val="FFFF00"/>
              </a:solidFill>
            </a:endParaRPr>
          </a:p>
        </p:txBody>
      </p:sp>
      <p:sp>
        <p:nvSpPr>
          <p:cNvPr id="22" name="Rectangle 21">
            <a:extLst>
              <a:ext uri="{FF2B5EF4-FFF2-40B4-BE49-F238E27FC236}">
                <a16:creationId xmlns:a16="http://schemas.microsoft.com/office/drawing/2014/main" id="{99E4AF3A-5B80-4A24-E127-152DE2E43B1A}"/>
              </a:ext>
            </a:extLst>
          </p:cNvPr>
          <p:cNvSpPr/>
          <p:nvPr userDrawn="1"/>
        </p:nvSpPr>
        <p:spPr>
          <a:xfrm>
            <a:off x="842269" y="13820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02CFAB62-B62D-DB25-42D0-E6AE100BF18E}"/>
              </a:ext>
            </a:extLst>
          </p:cNvPr>
          <p:cNvSpPr txBox="1"/>
          <p:nvPr userDrawn="1"/>
        </p:nvSpPr>
        <p:spPr>
          <a:xfrm>
            <a:off x="746572" y="777240"/>
            <a:ext cx="11376076" cy="584775"/>
          </a:xfrm>
          <a:prstGeom prst="rect">
            <a:avLst/>
          </a:prstGeom>
          <a:noFill/>
        </p:spPr>
        <p:txBody>
          <a:bodyPr wrap="square" rtlCol="0">
            <a:spAutoFit/>
          </a:bodyPr>
          <a:lstStyle/>
          <a:p>
            <a:r>
              <a:rPr lang="en-US" sz="3200" b="1" dirty="0">
                <a:solidFill>
                  <a:schemeClr val="bg1"/>
                </a:solidFill>
                <a:latin typeface="Arial" panose="020B0604020202020204" pitchFamily="34" charset="0"/>
                <a:cs typeface="Arial" panose="020B0604020202020204" pitchFamily="34" charset="0"/>
              </a:rPr>
              <a:t>Slide Customization  |  </a:t>
            </a:r>
            <a:r>
              <a:rPr lang="en-US" sz="2800" b="0" dirty="0">
                <a:solidFill>
                  <a:schemeClr val="bg1"/>
                </a:solidFill>
                <a:latin typeface="Arial" panose="020B0604020202020204" pitchFamily="34" charset="0"/>
                <a:cs typeface="Arial" panose="020B0604020202020204" pitchFamily="34" charset="0"/>
              </a:rPr>
              <a:t>Local Resources/Points of Contact</a:t>
            </a:r>
          </a:p>
        </p:txBody>
      </p:sp>
      <p:sp>
        <p:nvSpPr>
          <p:cNvPr id="20" name="TextBox 19">
            <a:extLst>
              <a:ext uri="{FF2B5EF4-FFF2-40B4-BE49-F238E27FC236}">
                <a16:creationId xmlns:a16="http://schemas.microsoft.com/office/drawing/2014/main" id="{BED4FEEB-F391-EEE6-A8FB-2370CA272A7A}"/>
              </a:ext>
            </a:extLst>
          </p:cNvPr>
          <p:cNvSpPr txBox="1"/>
          <p:nvPr userDrawn="1"/>
        </p:nvSpPr>
        <p:spPr>
          <a:xfrm>
            <a:off x="625142" y="1808999"/>
            <a:ext cx="4881290" cy="461665"/>
          </a:xfrm>
          <a:prstGeom prst="rect">
            <a:avLst/>
          </a:prstGeom>
          <a:noFill/>
        </p:spPr>
        <p:txBody>
          <a:bodyPr wrap="square" rtlCol="0">
            <a:spAutoFit/>
          </a:bodyPr>
          <a:lstStyle/>
          <a:p>
            <a:pPr algn="ctr"/>
            <a:r>
              <a:rPr lang="en-US" sz="2400" b="1" i="1">
                <a:latin typeface="Arial" panose="020B0604020202020204" pitchFamily="34" charset="0"/>
                <a:cs typeface="Arial" panose="020B0604020202020204" pitchFamily="34" charset="0"/>
              </a:rPr>
              <a:t>Template Slide</a:t>
            </a:r>
          </a:p>
        </p:txBody>
      </p:sp>
      <p:sp>
        <p:nvSpPr>
          <p:cNvPr id="23" name="TextBox 22">
            <a:extLst>
              <a:ext uri="{FF2B5EF4-FFF2-40B4-BE49-F238E27FC236}">
                <a16:creationId xmlns:a16="http://schemas.microsoft.com/office/drawing/2014/main" id="{EBF12FEC-F464-D328-7BB0-DDD0733E46AF}"/>
              </a:ext>
            </a:extLst>
          </p:cNvPr>
          <p:cNvSpPr txBox="1"/>
          <p:nvPr userDrawn="1"/>
        </p:nvSpPr>
        <p:spPr>
          <a:xfrm>
            <a:off x="6631224" y="1808999"/>
            <a:ext cx="4881290" cy="461665"/>
          </a:xfrm>
          <a:prstGeom prst="rect">
            <a:avLst/>
          </a:prstGeom>
          <a:noFill/>
        </p:spPr>
        <p:txBody>
          <a:bodyPr wrap="square" rtlCol="0">
            <a:spAutoFit/>
          </a:bodyPr>
          <a:lstStyle/>
          <a:p>
            <a:pPr algn="ctr"/>
            <a:r>
              <a:rPr lang="en-US" sz="2400" b="1" i="1">
                <a:latin typeface="Arial" panose="020B0604020202020204" pitchFamily="34" charset="0"/>
                <a:cs typeface="Arial" panose="020B0604020202020204" pitchFamily="34" charset="0"/>
              </a:rPr>
              <a:t>Presentation Slide</a:t>
            </a:r>
          </a:p>
        </p:txBody>
      </p:sp>
      <p:sp>
        <p:nvSpPr>
          <p:cNvPr id="33" name="TextBox 32">
            <a:extLst>
              <a:ext uri="{FF2B5EF4-FFF2-40B4-BE49-F238E27FC236}">
                <a16:creationId xmlns:a16="http://schemas.microsoft.com/office/drawing/2014/main" id="{C04EE3D3-E2F6-7F0F-9926-FF303BFEB2F8}"/>
              </a:ext>
            </a:extLst>
          </p:cNvPr>
          <p:cNvSpPr txBox="1"/>
          <p:nvPr userDrawn="1"/>
        </p:nvSpPr>
        <p:spPr>
          <a:xfrm>
            <a:off x="753369" y="5203413"/>
            <a:ext cx="10596361" cy="584775"/>
          </a:xfrm>
          <a:prstGeom prst="rect">
            <a:avLst/>
          </a:prstGeom>
          <a:noFill/>
        </p:spPr>
        <p:txBody>
          <a:bodyPr wrap="square" rtlCol="0">
            <a:spAutoFit/>
          </a:bodyPr>
          <a:lstStyle/>
          <a:p>
            <a:pPr marL="228600" indent="-228600">
              <a:buFont typeface="Arial" panose="020B0604020202020204" pitchFamily="34" charset="0"/>
              <a:buChar char="•"/>
            </a:pPr>
            <a:r>
              <a:rPr lang="en-US" sz="1600" b="0" i="0" dirty="0">
                <a:latin typeface="Arial" panose="020B0604020202020204" pitchFamily="34" charset="0"/>
                <a:cs typeface="Arial" panose="020B0604020202020204" pitchFamily="34" charset="0"/>
              </a:rPr>
              <a:t>Add key local resources/offices and their points of contact.</a:t>
            </a:r>
          </a:p>
          <a:p>
            <a:pPr marL="228600" indent="-228600">
              <a:buFont typeface="Arial" panose="020B0604020202020204" pitchFamily="34" charset="0"/>
              <a:buChar char="•"/>
            </a:pPr>
            <a:r>
              <a:rPr lang="en-US" sz="1600" b="0" i="0" dirty="0">
                <a:latin typeface="Arial" panose="020B0604020202020204" pitchFamily="34" charset="0"/>
                <a:cs typeface="Arial" panose="020B0604020202020204" pitchFamily="34" charset="0"/>
              </a:rPr>
              <a:t>Include e-mails and phone numbers.</a:t>
            </a:r>
          </a:p>
        </p:txBody>
      </p:sp>
      <p:pic>
        <p:nvPicPr>
          <p:cNvPr id="3" name="Picture 2">
            <a:extLst>
              <a:ext uri="{FF2B5EF4-FFF2-40B4-BE49-F238E27FC236}">
                <a16:creationId xmlns:a16="http://schemas.microsoft.com/office/drawing/2014/main" id="{2DC5464C-F8E0-E756-57EA-CBFAA3CD2795}"/>
              </a:ext>
            </a:extLst>
          </p:cNvPr>
          <p:cNvPicPr>
            <a:picLocks noChangeAspect="1"/>
          </p:cNvPicPr>
          <p:nvPr userDrawn="1"/>
        </p:nvPicPr>
        <p:blipFill>
          <a:blip r:embed="rId2"/>
          <a:stretch>
            <a:fillRect/>
          </a:stretch>
        </p:blipFill>
        <p:spPr>
          <a:xfrm>
            <a:off x="647975" y="2357578"/>
            <a:ext cx="4869251" cy="2743200"/>
          </a:xfrm>
          <a:prstGeom prst="rect">
            <a:avLst/>
          </a:prstGeom>
          <a:ln>
            <a:solidFill>
              <a:schemeClr val="tx1"/>
            </a:solidFill>
          </a:ln>
        </p:spPr>
      </p:pic>
      <p:pic>
        <p:nvPicPr>
          <p:cNvPr id="11" name="Picture 10">
            <a:extLst>
              <a:ext uri="{FF2B5EF4-FFF2-40B4-BE49-F238E27FC236}">
                <a16:creationId xmlns:a16="http://schemas.microsoft.com/office/drawing/2014/main" id="{8B37BA22-C313-C1BE-B28C-EB81D0787E1D}"/>
              </a:ext>
            </a:extLst>
          </p:cNvPr>
          <p:cNvPicPr>
            <a:picLocks noChangeAspect="1"/>
          </p:cNvPicPr>
          <p:nvPr userDrawn="1"/>
        </p:nvPicPr>
        <p:blipFill>
          <a:blip r:embed="rId2"/>
          <a:stretch>
            <a:fillRect/>
          </a:stretch>
        </p:blipFill>
        <p:spPr>
          <a:xfrm>
            <a:off x="6669696" y="2357578"/>
            <a:ext cx="4869251" cy="2743200"/>
          </a:xfrm>
          <a:prstGeom prst="rect">
            <a:avLst/>
          </a:prstGeom>
          <a:ln>
            <a:solidFill>
              <a:schemeClr val="tx1"/>
            </a:solidFill>
          </a:ln>
        </p:spPr>
      </p:pic>
      <p:pic>
        <p:nvPicPr>
          <p:cNvPr id="13" name="Picture 12">
            <a:extLst>
              <a:ext uri="{FF2B5EF4-FFF2-40B4-BE49-F238E27FC236}">
                <a16:creationId xmlns:a16="http://schemas.microsoft.com/office/drawing/2014/main" id="{DA1C4279-B71A-372B-54B3-7B58DA7046FC}"/>
              </a:ext>
            </a:extLst>
          </p:cNvPr>
          <p:cNvPicPr>
            <a:picLocks noChangeAspect="1"/>
          </p:cNvPicPr>
          <p:nvPr userDrawn="1"/>
        </p:nvPicPr>
        <p:blipFill>
          <a:blip r:embed="rId3"/>
          <a:stretch>
            <a:fillRect/>
          </a:stretch>
        </p:blipFill>
        <p:spPr>
          <a:xfrm>
            <a:off x="6970412" y="2940276"/>
            <a:ext cx="4526507" cy="1865640"/>
          </a:xfrm>
          <a:prstGeom prst="rect">
            <a:avLst/>
          </a:prstGeom>
        </p:spPr>
      </p:pic>
      <p:pic>
        <p:nvPicPr>
          <p:cNvPr id="9" name="Picture 8">
            <a:extLst>
              <a:ext uri="{FF2B5EF4-FFF2-40B4-BE49-F238E27FC236}">
                <a16:creationId xmlns:a16="http://schemas.microsoft.com/office/drawing/2014/main" id="{CB9EF904-D419-E5E8-2398-2E52B41E04CD}"/>
              </a:ext>
            </a:extLst>
          </p:cNvPr>
          <p:cNvPicPr>
            <a:picLocks noChangeAspect="1"/>
          </p:cNvPicPr>
          <p:nvPr userDrawn="1"/>
        </p:nvPicPr>
        <p:blipFill>
          <a:blip r:embed="rId4"/>
          <a:stretch>
            <a:fillRect/>
          </a:stretch>
        </p:blipFill>
        <p:spPr>
          <a:xfrm>
            <a:off x="6829445" y="2925036"/>
            <a:ext cx="4096298" cy="1216089"/>
          </a:xfrm>
          <a:prstGeom prst="rect">
            <a:avLst/>
          </a:prstGeom>
        </p:spPr>
      </p:pic>
    </p:spTree>
    <p:extLst>
      <p:ext uri="{BB962C8B-B14F-4D97-AF65-F5344CB8AC3E}">
        <p14:creationId xmlns:p14="http://schemas.microsoft.com/office/powerpoint/2010/main" val="17314432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orient="horz" pos="1488"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Command Climate Team White_op2">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5DE4A778-1F6A-D4D0-8FFF-2C6C91E5FC55}"/>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B7FC2D11-A403-00BE-8CDD-3F4347C1CBFD}"/>
              </a:ext>
            </a:extLst>
          </p:cNvPr>
          <p:cNvSpPr txBox="1"/>
          <p:nvPr userDrawn="1"/>
        </p:nvSpPr>
        <p:spPr>
          <a:xfrm>
            <a:off x="778471" y="320040"/>
            <a:ext cx="9918104"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The Command Climate Assessment Team</a:t>
            </a:r>
          </a:p>
        </p:txBody>
      </p:sp>
      <p:sp>
        <p:nvSpPr>
          <p:cNvPr id="10" name="Text Placeholder 9">
            <a:extLst>
              <a:ext uri="{FF2B5EF4-FFF2-40B4-BE49-F238E27FC236}">
                <a16:creationId xmlns:a16="http://schemas.microsoft.com/office/drawing/2014/main" id="{A699D9AB-CF38-0B9F-E8F4-A875456BA950}"/>
              </a:ext>
            </a:extLst>
          </p:cNvPr>
          <p:cNvSpPr>
            <a:spLocks noGrp="1"/>
          </p:cNvSpPr>
          <p:nvPr>
            <p:ph type="body" sz="quarter" idx="15" hasCustomPrompt="1"/>
          </p:nvPr>
        </p:nvSpPr>
        <p:spPr>
          <a:xfrm>
            <a:off x="842963" y="1475779"/>
            <a:ext cx="5147020" cy="4457367"/>
          </a:xfrm>
          <a:prstGeom prst="rect">
            <a:avLst/>
          </a:prstGeom>
        </p:spPr>
        <p:txBody>
          <a:bodyPr wrap="square"/>
          <a:lstStyle>
            <a:lvl1pPr marL="285750" indent="-285750">
              <a:lnSpc>
                <a:spcPct val="100000"/>
              </a:lnSpc>
              <a:spcBef>
                <a:spcPts val="400"/>
              </a:spcBef>
              <a:buFont typeface="Arial" panose="020B0604020202020204" pitchFamily="34" charset="0"/>
              <a:buChar char="•"/>
              <a:defRPr lang="en-US" sz="1800" dirty="0">
                <a:solidFill>
                  <a:srgbClr val="333333"/>
                </a:solidFill>
              </a:defRPr>
            </a:lvl1pPr>
            <a:lvl2pPr>
              <a:defRPr sz="1400"/>
            </a:lvl2pPr>
          </a:lstStyle>
          <a:p>
            <a:pPr lvl="0"/>
            <a:r>
              <a:rPr lang="en-US"/>
              <a:t>Name, Rank, and Title of team member(s)</a:t>
            </a:r>
          </a:p>
          <a:p>
            <a:pPr lvl="0"/>
            <a:endParaRPr lang="en-US"/>
          </a:p>
        </p:txBody>
      </p:sp>
      <p:sp>
        <p:nvSpPr>
          <p:cNvPr id="13" name="TextBox 12">
            <a:extLst>
              <a:ext uri="{FF2B5EF4-FFF2-40B4-BE49-F238E27FC236}">
                <a16:creationId xmlns:a16="http://schemas.microsoft.com/office/drawing/2014/main" id="{5720B832-A49E-E795-A4B6-76A30E56CE04}"/>
              </a:ext>
            </a:extLst>
          </p:cNvPr>
          <p:cNvSpPr txBox="1"/>
          <p:nvPr userDrawn="1"/>
        </p:nvSpPr>
        <p:spPr>
          <a:xfrm>
            <a:off x="7528574" y="3242797"/>
            <a:ext cx="3086589"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picture of the CCA team or unit/organization here.</a:t>
            </a:r>
          </a:p>
        </p:txBody>
      </p:sp>
      <p:sp>
        <p:nvSpPr>
          <p:cNvPr id="5" name="Rectangle 4">
            <a:extLst>
              <a:ext uri="{FF2B5EF4-FFF2-40B4-BE49-F238E27FC236}">
                <a16:creationId xmlns:a16="http://schemas.microsoft.com/office/drawing/2014/main" id="{6261651A-8051-83F6-B3B9-35650331A5F8}"/>
              </a:ext>
            </a:extLst>
          </p:cNvPr>
          <p:cNvSpPr/>
          <p:nvPr userDrawn="1"/>
        </p:nvSpPr>
        <p:spPr>
          <a:xfrm>
            <a:off x="842268" y="168246"/>
            <a:ext cx="8229600" cy="83126"/>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43098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ntent, Two Column w/ Icons_op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89154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Box 3">
            <a:extLst>
              <a:ext uri="{FF2B5EF4-FFF2-40B4-BE49-F238E27FC236}">
                <a16:creationId xmlns:a16="http://schemas.microsoft.com/office/drawing/2014/main" id="{13A8A020-C24A-3191-A7C6-ADFC507134BF}"/>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Readiness Enabling Factors  |  </a:t>
            </a:r>
            <a:r>
              <a:rPr lang="en-US" sz="2800" b="0" i="0" dirty="0">
                <a:solidFill>
                  <a:srgbClr val="0C2554"/>
                </a:solidFill>
                <a:latin typeface="Arial" panose="020B0604020202020204" pitchFamily="34" charset="0"/>
                <a:cs typeface="Arial" panose="020B0604020202020204" pitchFamily="34" charset="0"/>
              </a:rPr>
              <a:t>Favorable Ratings</a:t>
            </a:r>
          </a:p>
        </p:txBody>
      </p:sp>
      <p:sp>
        <p:nvSpPr>
          <p:cNvPr id="11" name="TextBox 10">
            <a:extLst>
              <a:ext uri="{FF2B5EF4-FFF2-40B4-BE49-F238E27FC236}">
                <a16:creationId xmlns:a16="http://schemas.microsoft.com/office/drawing/2014/main" id="{442FA877-A9A6-7957-A82F-D34A6D59D66D}"/>
              </a:ext>
            </a:extLst>
          </p:cNvPr>
          <p:cNvSpPr txBox="1"/>
          <p:nvPr userDrawn="1"/>
        </p:nvSpPr>
        <p:spPr>
          <a:xfrm>
            <a:off x="2884968" y="2971732"/>
            <a:ext cx="6422064"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Copy the Readiness Enabling Factors – Favorable Factor Rating Comparison table from the DEOCS Survey Results PDF Report. You can hold the Windows + Shift + S keys to open the screenshot/snipping tool. Paste image over this text.</a:t>
            </a:r>
          </a:p>
        </p:txBody>
      </p:sp>
      <p:sp>
        <p:nvSpPr>
          <p:cNvPr id="8" name="Rectangle 7">
            <a:extLst>
              <a:ext uri="{FF2B5EF4-FFF2-40B4-BE49-F238E27FC236}">
                <a16:creationId xmlns:a16="http://schemas.microsoft.com/office/drawing/2014/main" id="{91F89FD1-E6EF-D665-F456-A04DE88D1B07}"/>
              </a:ext>
            </a:extLst>
          </p:cNvPr>
          <p:cNvSpPr/>
          <p:nvPr userDrawn="1"/>
        </p:nvSpPr>
        <p:spPr>
          <a:xfrm>
            <a:off x="842268" y="168246"/>
            <a:ext cx="8915400" cy="73152"/>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0706907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9_Content, Two Column w/ Icons_op2">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A69C2041-028C-34C3-76A6-73E9985A2D15}"/>
              </a:ext>
            </a:extLst>
          </p:cNvPr>
          <p:cNvSpPr txBox="1"/>
          <p:nvPr userDrawn="1"/>
        </p:nvSpPr>
        <p:spPr>
          <a:xfrm>
            <a:off x="3829050" y="2705528"/>
            <a:ext cx="4533900" cy="2031325"/>
          </a:xfrm>
          <a:prstGeom prst="rect">
            <a:avLst/>
          </a:prstGeom>
          <a:solidFill>
            <a:schemeClr val="bg1"/>
          </a:solidFill>
          <a:ln w="381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Copy the Trends Over Time for Readiness Enabling Factors – Favorable Ratings table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5" name="Rectangle 4">
            <a:extLst>
              <a:ext uri="{FF2B5EF4-FFF2-40B4-BE49-F238E27FC236}">
                <a16:creationId xmlns:a16="http://schemas.microsoft.com/office/drawing/2014/main" id="{5556A12E-FA13-5D03-537F-6EF0EB579303}"/>
              </a:ext>
            </a:extLst>
          </p:cNvPr>
          <p:cNvSpPr/>
          <p:nvPr userDrawn="1"/>
        </p:nvSpPr>
        <p:spPr>
          <a:xfrm>
            <a:off x="0" y="1083560"/>
            <a:ext cx="12192000" cy="1107236"/>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89154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E8E96992-5803-9A27-9474-99F3E9C68114}"/>
              </a:ext>
            </a:extLst>
          </p:cNvPr>
          <p:cNvSpPr txBox="1"/>
          <p:nvPr userDrawn="1"/>
        </p:nvSpPr>
        <p:spPr>
          <a:xfrm>
            <a:off x="761200" y="311795"/>
            <a:ext cx="913718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Readiness Enabling Factors  |  </a:t>
            </a:r>
            <a:r>
              <a:rPr lang="en-US" sz="2800" b="0" i="0" dirty="0">
                <a:solidFill>
                  <a:srgbClr val="0C2554"/>
                </a:solidFill>
                <a:latin typeface="Arial" panose="020B0604020202020204" pitchFamily="34" charset="0"/>
                <a:cs typeface="Arial" panose="020B0604020202020204" pitchFamily="34" charset="0"/>
              </a:rPr>
              <a:t>Trends Over Time</a:t>
            </a:r>
          </a:p>
        </p:txBody>
      </p:sp>
      <p:sp>
        <p:nvSpPr>
          <p:cNvPr id="10" name="Rectangle 9">
            <a:extLst>
              <a:ext uri="{FF2B5EF4-FFF2-40B4-BE49-F238E27FC236}">
                <a16:creationId xmlns:a16="http://schemas.microsoft.com/office/drawing/2014/main" id="{7F811C39-6692-4B81-0256-7FC27D99FDB8}"/>
              </a:ext>
            </a:extLst>
          </p:cNvPr>
          <p:cNvSpPr/>
          <p:nvPr userDrawn="1"/>
        </p:nvSpPr>
        <p:spPr>
          <a:xfrm>
            <a:off x="842268" y="168246"/>
            <a:ext cx="8915400" cy="73152"/>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13680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7_Content, Two Column w/ Icons_op2">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33D7EAF-71FC-BF7D-37E2-B1117EA721BF}"/>
              </a:ext>
            </a:extLst>
          </p:cNvPr>
          <p:cNvSpPr txBox="1"/>
          <p:nvPr userDrawn="1"/>
        </p:nvSpPr>
        <p:spPr>
          <a:xfrm>
            <a:off x="3829050" y="2695990"/>
            <a:ext cx="4533900" cy="2308324"/>
          </a:xfrm>
          <a:prstGeom prst="rect">
            <a:avLst/>
          </a:prstGeom>
          <a:solidFill>
            <a:schemeClr val="bg1"/>
          </a:solidFill>
          <a:ln w="381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Copy the Readiness Threatening Factors – Unfavorable Factor Ratings Comparison table from the DEOCS Survey Results PDF Report and paste here. You can hold the Windows + Shift + S keys to open the screenshot/snipping tool.</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 Paste image over this text.</a:t>
            </a:r>
          </a:p>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8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EE16473-39B4-E042-1339-B648C6D92D0E}"/>
              </a:ext>
            </a:extLst>
          </p:cNvPr>
          <p:cNvSpPr txBox="1"/>
          <p:nvPr userDrawn="1"/>
        </p:nvSpPr>
        <p:spPr>
          <a:xfrm>
            <a:off x="763696" y="307568"/>
            <a:ext cx="10745527"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Readiness Threatening Factors |  </a:t>
            </a:r>
            <a:r>
              <a:rPr lang="en-US" sz="3200" b="0" i="0" dirty="0">
                <a:solidFill>
                  <a:srgbClr val="0C2554"/>
                </a:solidFill>
                <a:latin typeface="Arial" panose="020B0604020202020204" pitchFamily="34" charset="0"/>
                <a:cs typeface="Arial" panose="020B0604020202020204" pitchFamily="34" charset="0"/>
              </a:rPr>
              <a:t>Unfavorable Ratings</a:t>
            </a:r>
            <a:endParaRPr lang="en-US" sz="3200" b="0" i="1" dirty="0">
              <a:solidFill>
                <a:srgbClr val="0C2554"/>
              </a:solidFill>
              <a:latin typeface="Arial" panose="020B0604020202020204" pitchFamily="34" charset="0"/>
              <a:cs typeface="Arial" panose="020B0604020202020204" pitchFamily="34" charset="0"/>
            </a:endParaRPr>
          </a:p>
        </p:txBody>
      </p:sp>
      <p:sp>
        <p:nvSpPr>
          <p:cNvPr id="11" name="Rectangle 10">
            <a:extLst>
              <a:ext uri="{FF2B5EF4-FFF2-40B4-BE49-F238E27FC236}">
                <a16:creationId xmlns:a16="http://schemas.microsoft.com/office/drawing/2014/main" id="{74E74826-C085-8EF5-D192-9D62095862B1}"/>
              </a:ext>
            </a:extLst>
          </p:cNvPr>
          <p:cNvSpPr/>
          <p:nvPr userDrawn="1"/>
        </p:nvSpPr>
        <p:spPr>
          <a:xfrm>
            <a:off x="842268" y="168246"/>
            <a:ext cx="10287000" cy="73152"/>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93D2ECB-696A-74CE-176C-5233C78CECA0}"/>
              </a:ext>
            </a:extLst>
          </p:cNvPr>
          <p:cNvSpPr/>
          <p:nvPr userDrawn="1"/>
        </p:nvSpPr>
        <p:spPr>
          <a:xfrm>
            <a:off x="842269" y="924854"/>
            <a:ext cx="102870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051051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Section Slide Dark Blue">
    <p:spTree>
      <p:nvGrpSpPr>
        <p:cNvPr id="1" name=""/>
        <p:cNvGrpSpPr/>
        <p:nvPr/>
      </p:nvGrpSpPr>
      <p:grpSpPr>
        <a:xfrm>
          <a:off x="0" y="0"/>
          <a:ext cx="0" cy="0"/>
          <a:chOff x="0" y="0"/>
          <a:chExt cx="0" cy="0"/>
        </a:xfrm>
      </p:grpSpPr>
      <p:sp>
        <p:nvSpPr>
          <p:cNvPr id="4" name="Rectangle: Rounded Corners 3">
            <a:extLst>
              <a:ext uri="{FF2B5EF4-FFF2-40B4-BE49-F238E27FC236}">
                <a16:creationId xmlns:a16="http://schemas.microsoft.com/office/drawing/2014/main" id="{D25149C1-C2AA-02A4-FA26-4B99735A2148}"/>
              </a:ext>
            </a:extLst>
          </p:cNvPr>
          <p:cNvSpPr/>
          <p:nvPr userDrawn="1"/>
        </p:nvSpPr>
        <p:spPr>
          <a:xfrm>
            <a:off x="955964" y="1774068"/>
            <a:ext cx="82296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BDD705B3-09EB-3A49-1136-3E66A523C9AF}"/>
              </a:ext>
            </a:extLst>
          </p:cNvPr>
          <p:cNvSpPr txBox="1"/>
          <p:nvPr userDrawn="1"/>
        </p:nvSpPr>
        <p:spPr>
          <a:xfrm>
            <a:off x="836694" y="1862525"/>
            <a:ext cx="6379114" cy="830997"/>
          </a:xfrm>
          <a:prstGeom prst="rect">
            <a:avLst/>
          </a:prstGeom>
          <a:noFill/>
        </p:spPr>
        <p:txBody>
          <a:bodyPr wrap="square" rtlCol="0">
            <a:spAutoFit/>
          </a:bodyPr>
          <a:lstStyle/>
          <a:p>
            <a:r>
              <a:rPr lang="en-US" sz="4800" b="1" dirty="0">
                <a:solidFill>
                  <a:srgbClr val="0C2554"/>
                </a:solidFill>
              </a:rPr>
              <a:t>Our DEOCS Results</a:t>
            </a:r>
          </a:p>
        </p:txBody>
      </p:sp>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D03ADEF6-E7C2-34A8-F6A2-0B2376347C45}"/>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8753244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0_Content, Two Column w/ Icons_op2">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79FC709F-FA17-3A8B-ACF7-44C8F6FA352A}"/>
              </a:ext>
            </a:extLst>
          </p:cNvPr>
          <p:cNvSpPr txBox="1"/>
          <p:nvPr userDrawn="1"/>
        </p:nvSpPr>
        <p:spPr>
          <a:xfrm>
            <a:off x="767224" y="310342"/>
            <a:ext cx="978479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Readiness Threatening Factors  |  </a:t>
            </a:r>
            <a:r>
              <a:rPr lang="en-US" sz="2800" b="0" i="0" dirty="0">
                <a:solidFill>
                  <a:srgbClr val="0C2554"/>
                </a:solidFill>
                <a:latin typeface="Arial" panose="020B0604020202020204" pitchFamily="34" charset="0"/>
                <a:cs typeface="Arial" panose="020B0604020202020204" pitchFamily="34" charset="0"/>
              </a:rPr>
              <a:t>Trends Over Time</a:t>
            </a:r>
          </a:p>
        </p:txBody>
      </p:sp>
      <p:sp>
        <p:nvSpPr>
          <p:cNvPr id="4" name="TextBox 3">
            <a:extLst>
              <a:ext uri="{FF2B5EF4-FFF2-40B4-BE49-F238E27FC236}">
                <a16:creationId xmlns:a16="http://schemas.microsoft.com/office/drawing/2014/main" id="{453CED4A-B2D9-8168-5C52-CC4D03876DA5}"/>
              </a:ext>
            </a:extLst>
          </p:cNvPr>
          <p:cNvSpPr txBox="1"/>
          <p:nvPr userDrawn="1"/>
        </p:nvSpPr>
        <p:spPr>
          <a:xfrm>
            <a:off x="3829050" y="2707566"/>
            <a:ext cx="4533900" cy="2246769"/>
          </a:xfrm>
          <a:prstGeom prst="rect">
            <a:avLst/>
          </a:prstGeom>
          <a:solidFill>
            <a:schemeClr val="bg1"/>
          </a:solidFill>
          <a:ln w="38100">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Copy the Trends Over Time for Readiness Threatening Factors – Unfavorable Ratings table from the DEOCS Survey Results PDF Report. You can hold the Windows + Shift + S keys to open the screenshot/ 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dirty="0">
                <a:solidFill>
                  <a:schemeClr val="tx1">
                    <a:lumMod val="50000"/>
                    <a:lumOff val="50000"/>
                  </a:schemeClr>
                </a:solidFill>
                <a:latin typeface="Arial" panose="020B0604020202020204" pitchFamily="34" charset="0"/>
                <a:cs typeface="Arial" panose="020B0604020202020204" pitchFamily="34" charset="0"/>
              </a:rPr>
              <a:t>Paste image over this text.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5" name="Rectangle 4">
            <a:extLst>
              <a:ext uri="{FF2B5EF4-FFF2-40B4-BE49-F238E27FC236}">
                <a16:creationId xmlns:a16="http://schemas.microsoft.com/office/drawing/2014/main" id="{5556A12E-FA13-5D03-537F-6EF0EB579303}"/>
              </a:ext>
            </a:extLst>
          </p:cNvPr>
          <p:cNvSpPr/>
          <p:nvPr userDrawn="1"/>
        </p:nvSpPr>
        <p:spPr>
          <a:xfrm>
            <a:off x="0" y="1083560"/>
            <a:ext cx="12192000" cy="1107236"/>
          </a:xfrm>
          <a:prstGeom prst="rect">
            <a:avLst/>
          </a:prstGeom>
          <a:noFill/>
          <a:ln w="508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B79F2B2-884B-E5D7-355C-CA9BE955173A}"/>
              </a:ext>
            </a:extLst>
          </p:cNvPr>
          <p:cNvSpPr/>
          <p:nvPr userDrawn="1"/>
        </p:nvSpPr>
        <p:spPr>
          <a:xfrm>
            <a:off x="842268" y="168246"/>
            <a:ext cx="10058400" cy="73152"/>
          </a:xfrm>
          <a:prstGeom prst="rect">
            <a:avLst/>
          </a:prstGeom>
          <a:solidFill>
            <a:srgbClr val="0C25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8240EB0-3985-2C2A-4EFB-BADD566A0D9C}"/>
              </a:ext>
            </a:extLst>
          </p:cNvPr>
          <p:cNvSpPr/>
          <p:nvPr userDrawn="1"/>
        </p:nvSpPr>
        <p:spPr>
          <a:xfrm>
            <a:off x="842269" y="924854"/>
            <a:ext cx="100584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3596541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Content, Two Column w/ Icons_op2">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BF62BC7E-84B0-9DAD-906A-7113D47AE3C0}"/>
              </a:ext>
            </a:extLst>
          </p:cNvPr>
          <p:cNvSpPr txBox="1"/>
          <p:nvPr userDrawn="1"/>
        </p:nvSpPr>
        <p:spPr>
          <a:xfrm>
            <a:off x="823901"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Cohesion</a:t>
            </a:r>
          </a:p>
        </p:txBody>
      </p:sp>
      <p:sp>
        <p:nvSpPr>
          <p:cNvPr id="10" name="TextBox 9">
            <a:extLst>
              <a:ext uri="{FF2B5EF4-FFF2-40B4-BE49-F238E27FC236}">
                <a16:creationId xmlns:a16="http://schemas.microsoft.com/office/drawing/2014/main" id="{A64CDD00-8B7B-FA01-A07F-12FA9F14921D}"/>
              </a:ext>
            </a:extLst>
          </p:cNvPr>
          <p:cNvSpPr txBox="1"/>
          <p:nvPr userDrawn="1"/>
        </p:nvSpPr>
        <p:spPr>
          <a:xfrm>
            <a:off x="2363031" y="2646195"/>
            <a:ext cx="74637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Cohesion chart and 2025 Favorable Ratings table from the DEOCS Survey Results PDF Report. You can hold the Windows + Shift + S keys to open the screenshot/snipping tool. Paste image over this text.</a:t>
            </a:r>
          </a:p>
        </p:txBody>
      </p:sp>
      <p:sp>
        <p:nvSpPr>
          <p:cNvPr id="3" name="Text Placeholder 6">
            <a:extLst>
              <a:ext uri="{FF2B5EF4-FFF2-40B4-BE49-F238E27FC236}">
                <a16:creationId xmlns:a16="http://schemas.microsoft.com/office/drawing/2014/main" id="{7E7F6109-0C6C-7A86-5371-674F07BD3E80}"/>
              </a:ext>
            </a:extLst>
          </p:cNvPr>
          <p:cNvSpPr>
            <a:spLocks noGrp="1"/>
          </p:cNvSpPr>
          <p:nvPr>
            <p:ph type="body" sz="quarter" idx="10" hasCustomPrompt="1"/>
          </p:nvPr>
        </p:nvSpPr>
        <p:spPr>
          <a:xfrm>
            <a:off x="823901" y="4523333"/>
            <a:ext cx="10525832"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a:t>Click to add notes/comments.</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endParaRPr lang="en-US"/>
          </a:p>
        </p:txBody>
      </p:sp>
      <p:sp>
        <p:nvSpPr>
          <p:cNvPr id="5" name="Rectangle: Rounded Corners 4">
            <a:extLst>
              <a:ext uri="{FF2B5EF4-FFF2-40B4-BE49-F238E27FC236}">
                <a16:creationId xmlns:a16="http://schemas.microsoft.com/office/drawing/2014/main" id="{4CF1DC61-0F82-B0D7-1611-3D81968DDAC6}"/>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ectangle 6">
            <a:extLst>
              <a:ext uri="{FF2B5EF4-FFF2-40B4-BE49-F238E27FC236}">
                <a16:creationId xmlns:a16="http://schemas.microsoft.com/office/drawing/2014/main" id="{523EFC30-8E7B-B544-CD84-DC20C0C59B21}"/>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B0809B61-9B27-FA03-2724-5528EE5EF435}"/>
              </a:ext>
            </a:extLst>
          </p:cNvPr>
          <p:cNvSpPr/>
          <p:nvPr userDrawn="1"/>
        </p:nvSpPr>
        <p:spPr>
          <a:xfrm>
            <a:off x="355653" y="1096883"/>
            <a:ext cx="11462327" cy="872503"/>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Cohesion </a:t>
            </a:r>
            <a:r>
              <a:rPr lang="en-US" sz="1600" b="0" i="0" u="none" strike="noStrike" baseline="0" dirty="0">
                <a:solidFill>
                  <a:schemeClr val="tx1"/>
                </a:solidFill>
                <a:latin typeface="Arial" panose="020B0604020202020204" pitchFamily="34" charset="0"/>
                <a:cs typeface="Arial" panose="020B0604020202020204" pitchFamily="34" charset="0"/>
              </a:rPr>
              <a:t>assesses whether individuals in a workplace care about each other, share the same mission and goals, and work together effectively. Cohesive organizations are linked to improved readiness and retention, and a lower likelihood of sexual assault, sexual harassment, and suicide.</a:t>
            </a:r>
          </a:p>
        </p:txBody>
      </p:sp>
    </p:spTree>
    <p:extLst>
      <p:ext uri="{BB962C8B-B14F-4D97-AF65-F5344CB8AC3E}">
        <p14:creationId xmlns:p14="http://schemas.microsoft.com/office/powerpoint/2010/main" val="39141011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DEOCS Participation">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16EE00E-270E-48AE-3F8C-806F1543F003}"/>
              </a:ext>
            </a:extLst>
          </p:cNvPr>
          <p:cNvSpPr txBox="1"/>
          <p:nvPr userDrawn="1"/>
        </p:nvSpPr>
        <p:spPr>
          <a:xfrm>
            <a:off x="824851" y="206615"/>
            <a:ext cx="10793261"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Cohesion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i="1"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D6C36F64-63AD-F792-ECAC-08D7A754069F}"/>
              </a:ext>
            </a:extLst>
          </p:cNvPr>
          <p:cNvSpPr txBox="1"/>
          <p:nvPr userDrawn="1"/>
        </p:nvSpPr>
        <p:spPr>
          <a:xfrm>
            <a:off x="1346888" y="2971732"/>
            <a:ext cx="584279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Cohesion Ratings by Demographic Category chart from the DEOCS Survey Results PDF Report. You can hold the Windows + Shift + S keys to open the screenshot/snipping tool. Paste image over this text.</a:t>
            </a:r>
          </a:p>
        </p:txBody>
      </p:sp>
      <p:sp>
        <p:nvSpPr>
          <p:cNvPr id="21" name="Text Placeholder 6">
            <a:extLst>
              <a:ext uri="{FF2B5EF4-FFF2-40B4-BE49-F238E27FC236}">
                <a16:creationId xmlns:a16="http://schemas.microsoft.com/office/drawing/2014/main" id="{D0DC6A2D-1997-DFDD-146E-EB51B950E621}"/>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CF1D30EA-FB88-465B-C0E4-0BDB868E10C7}"/>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099D928-0C62-C934-1043-822F241A217E}"/>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1009289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7_Content, Two Column w/ Icons_op2">
    <p:spTree>
      <p:nvGrpSpPr>
        <p:cNvPr id="1" name=""/>
        <p:cNvGrpSpPr/>
        <p:nvPr/>
      </p:nvGrpSpPr>
      <p:grpSpPr>
        <a:xfrm>
          <a:off x="0" y="0"/>
          <a:ext cx="0" cy="0"/>
          <a:chOff x="0" y="0"/>
          <a:chExt cx="0" cy="0"/>
        </a:xfrm>
      </p:grpSpPr>
      <p:sp>
        <p:nvSpPr>
          <p:cNvPr id="14" name="TextBox 13">
            <a:extLst>
              <a:ext uri="{FF2B5EF4-FFF2-40B4-BE49-F238E27FC236}">
                <a16:creationId xmlns:a16="http://schemas.microsoft.com/office/drawing/2014/main" id="{BF62BC7E-84B0-9DAD-906A-7113D47AE3C0}"/>
              </a:ext>
            </a:extLst>
          </p:cNvPr>
          <p:cNvSpPr txBox="1"/>
          <p:nvPr userDrawn="1"/>
        </p:nvSpPr>
        <p:spPr>
          <a:xfrm>
            <a:off x="823901"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Connectedness</a:t>
            </a:r>
          </a:p>
        </p:txBody>
      </p:sp>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23901" y="4523333"/>
            <a:ext cx="10525832"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a:t>Click to add notes/comments.</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endParaRPr lang="en-US"/>
          </a:p>
        </p:txBody>
      </p:sp>
      <p:sp>
        <p:nvSpPr>
          <p:cNvPr id="8" name="TextBox 7">
            <a:extLst>
              <a:ext uri="{FF2B5EF4-FFF2-40B4-BE49-F238E27FC236}">
                <a16:creationId xmlns:a16="http://schemas.microsoft.com/office/drawing/2014/main" id="{B13E64EF-4249-9C1F-988B-1C385DE2928C}"/>
              </a:ext>
            </a:extLst>
          </p:cNvPr>
          <p:cNvSpPr txBox="1"/>
          <p:nvPr userDrawn="1"/>
        </p:nvSpPr>
        <p:spPr>
          <a:xfrm>
            <a:off x="2242381" y="2911721"/>
            <a:ext cx="77050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Connectedness chart and 2025 Favorable Ratings table from the DEOCS Survey Results PDF Report. You can hold the Windows + Shift + S keys to open the screenshot/snipping tool. Paste image over this text.</a:t>
            </a:r>
          </a:p>
        </p:txBody>
      </p:sp>
      <p:sp>
        <p:nvSpPr>
          <p:cNvPr id="4" name="Rectangle: Rounded Corners 3">
            <a:extLst>
              <a:ext uri="{FF2B5EF4-FFF2-40B4-BE49-F238E27FC236}">
                <a16:creationId xmlns:a16="http://schemas.microsoft.com/office/drawing/2014/main" id="{48B72CE6-0BB4-E1FA-1183-87AEC221E0B0}"/>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B47D544-7ED0-634A-E32F-E6820F715C3E}"/>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Rounded Corners 6">
            <a:extLst>
              <a:ext uri="{FF2B5EF4-FFF2-40B4-BE49-F238E27FC236}">
                <a16:creationId xmlns:a16="http://schemas.microsoft.com/office/drawing/2014/main" id="{587A961A-8461-DFDA-8BC9-943E7E71BF3C}"/>
              </a:ext>
            </a:extLst>
          </p:cNvPr>
          <p:cNvSpPr/>
          <p:nvPr userDrawn="1"/>
        </p:nvSpPr>
        <p:spPr>
          <a:xfrm>
            <a:off x="355653" y="1096883"/>
            <a:ext cx="11462327" cy="1330728"/>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Connectedness </a:t>
            </a:r>
            <a:r>
              <a:rPr lang="en-US" sz="1600" b="0" i="0" u="none" strike="noStrike" baseline="0" dirty="0">
                <a:solidFill>
                  <a:schemeClr val="tx1"/>
                </a:solidFill>
                <a:latin typeface="Arial" panose="020B0604020202020204" pitchFamily="34" charset="0"/>
                <a:cs typeface="Arial" panose="020B0604020202020204" pitchFamily="34" charset="0"/>
              </a:rPr>
              <a:t>measures an individual’s closeness or belongingness to their unit or organization, and their satisfaction with their relationship to, and support from, others in that unit or organization. This also includes organizational identification which is the degree to which an individual views themselves as a member of the organization and to what extent they experience a sense of oneness with the organization’s values, brand, and methods. Higher connectedness is linked to improved readiness, higher retention, and a lower likelihood of suicide.</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416601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4_DEOCS Participation">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B16EE00E-270E-48AE-3F8C-806F1543F003}"/>
              </a:ext>
            </a:extLst>
          </p:cNvPr>
          <p:cNvSpPr txBox="1"/>
          <p:nvPr userDrawn="1"/>
        </p:nvSpPr>
        <p:spPr>
          <a:xfrm>
            <a:off x="824852" y="206615"/>
            <a:ext cx="11349730"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Connectedness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i="1"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C0EC41C0-9D8B-1F54-F67A-278C8E4BB715}"/>
              </a:ext>
            </a:extLst>
          </p:cNvPr>
          <p:cNvSpPr txBox="1"/>
          <p:nvPr userDrawn="1"/>
        </p:nvSpPr>
        <p:spPr>
          <a:xfrm>
            <a:off x="1882610" y="2694733"/>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Connectedness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7" name="Text Placeholder 6">
            <a:extLst>
              <a:ext uri="{FF2B5EF4-FFF2-40B4-BE49-F238E27FC236}">
                <a16:creationId xmlns:a16="http://schemas.microsoft.com/office/drawing/2014/main" id="{6EA394F5-CE15-6A0E-858D-530465C97F82}"/>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BC6E4EE5-3EDD-0C12-AAFF-632B701D3B4A}"/>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55A6094-1738-7ED0-5E1E-169C1AE68DE5}"/>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3821261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2_Content, Two Column w/ Icons_op2">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3ACAB13-D18B-A124-5A50-5EA1A4845C96}"/>
              </a:ext>
            </a:extLst>
          </p:cNvPr>
          <p:cNvSpPr txBox="1"/>
          <p:nvPr userDrawn="1"/>
        </p:nvSpPr>
        <p:spPr>
          <a:xfrm>
            <a:off x="823901"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Engagement &amp; Commitment</a:t>
            </a:r>
          </a:p>
        </p:txBody>
      </p:sp>
      <p:sp>
        <p:nvSpPr>
          <p:cNvPr id="9" name="TextBox 8">
            <a:extLst>
              <a:ext uri="{FF2B5EF4-FFF2-40B4-BE49-F238E27FC236}">
                <a16:creationId xmlns:a16="http://schemas.microsoft.com/office/drawing/2014/main" id="{094C4171-963A-4724-7170-448380208C1A}"/>
              </a:ext>
            </a:extLst>
          </p:cNvPr>
          <p:cNvSpPr txBox="1"/>
          <p:nvPr userDrawn="1"/>
        </p:nvSpPr>
        <p:spPr>
          <a:xfrm>
            <a:off x="1877727" y="2912656"/>
            <a:ext cx="841817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Engagement &amp; Commitment chart and 2025 Favorable Ratings table from the DEOCS Survey Results PDF Report. You can hold the Windows + Shift + S keys to open the screenshot/snipping tool. Paste image over this text.</a:t>
            </a:r>
          </a:p>
        </p:txBody>
      </p:sp>
      <p:sp>
        <p:nvSpPr>
          <p:cNvPr id="3" name="Text Placeholder 6">
            <a:extLst>
              <a:ext uri="{FF2B5EF4-FFF2-40B4-BE49-F238E27FC236}">
                <a16:creationId xmlns:a16="http://schemas.microsoft.com/office/drawing/2014/main" id="{93A8BADE-485E-CF44-94CE-5EF7174D9D92}"/>
              </a:ext>
            </a:extLst>
          </p:cNvPr>
          <p:cNvSpPr>
            <a:spLocks noGrp="1"/>
          </p:cNvSpPr>
          <p:nvPr>
            <p:ph type="body" sz="quarter" idx="10" hasCustomPrompt="1"/>
          </p:nvPr>
        </p:nvSpPr>
        <p:spPr>
          <a:xfrm>
            <a:off x="823901" y="4523333"/>
            <a:ext cx="10525832"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a:t>Click to add notes/comments.</a:t>
            </a:r>
          </a:p>
          <a:p>
            <a:pPr marL="342900" marR="0" lvl="0" indent="-342900" fontAlgn="base">
              <a:lnSpc>
                <a:spcPct val="107000"/>
              </a:lnSpc>
              <a:spcBef>
                <a:spcPts val="0"/>
              </a:spcBef>
              <a:spcAft>
                <a:spcPts val="0"/>
              </a:spcAft>
              <a:buSzPts val="1000"/>
              <a:buFont typeface="Symbol" panose="05050102010706020507" pitchFamily="18" charset="2"/>
              <a:buChar char=""/>
              <a:tabLst>
                <a:tab pos="457200" algn="l"/>
              </a:tabLst>
            </a:pPr>
            <a:endParaRPr lang="en-US"/>
          </a:p>
        </p:txBody>
      </p:sp>
      <p:sp>
        <p:nvSpPr>
          <p:cNvPr id="5" name="Rectangle: Rounded Corners 4">
            <a:extLst>
              <a:ext uri="{FF2B5EF4-FFF2-40B4-BE49-F238E27FC236}">
                <a16:creationId xmlns:a16="http://schemas.microsoft.com/office/drawing/2014/main" id="{0CD6C5CE-6FC1-0374-183E-A2B13CF27444}"/>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88C777F-B496-C872-706D-D6C1DAA69B87}"/>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0D477B16-3EE5-1EE1-F899-DD434177C83E}"/>
              </a:ext>
            </a:extLst>
          </p:cNvPr>
          <p:cNvSpPr/>
          <p:nvPr userDrawn="1"/>
        </p:nvSpPr>
        <p:spPr>
          <a:xfrm>
            <a:off x="355653" y="1096884"/>
            <a:ext cx="11462327" cy="1059154"/>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Engagement &amp; Commitment </a:t>
            </a:r>
            <a:r>
              <a:rPr lang="en-US" sz="1600" b="0" i="0" u="none" strike="noStrike" baseline="0" dirty="0">
                <a:solidFill>
                  <a:schemeClr val="tx1"/>
                </a:solidFill>
                <a:latin typeface="Arial" panose="020B0604020202020204" pitchFamily="34" charset="0"/>
                <a:cs typeface="Arial" panose="020B0604020202020204" pitchFamily="34" charset="0"/>
              </a:rPr>
              <a:t>measures the extent to which one finds their work fulfilling and is committed to their job and organization. Engaged and committed individuals demonstrate enthusiasm for, and dedication to, the work that they do. Higher levels of engagement and commitment are linked to improved readiness, higher retention, and a lower likelihood of suicide.</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0558269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5_DEOCS Participation">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D073532-6394-1A2F-9419-428C9626D1AC}"/>
              </a:ext>
            </a:extLst>
          </p:cNvPr>
          <p:cNvSpPr txBox="1"/>
          <p:nvPr userDrawn="1"/>
        </p:nvSpPr>
        <p:spPr>
          <a:xfrm>
            <a:off x="842269" y="237392"/>
            <a:ext cx="11349731" cy="523220"/>
          </a:xfrm>
          <a:prstGeom prst="rect">
            <a:avLst/>
          </a:prstGeom>
          <a:noFill/>
        </p:spPr>
        <p:txBody>
          <a:bodyPr wrap="square" lIns="0" rtlCol="0">
            <a:spAutoFit/>
          </a:bodyPr>
          <a:lstStyle/>
          <a:p>
            <a:r>
              <a:rPr lang="en-US" sz="2800" b="1" dirty="0">
                <a:solidFill>
                  <a:srgbClr val="0C2554"/>
                </a:solidFill>
                <a:latin typeface="Arial" panose="020B0604020202020204" pitchFamily="34" charset="0"/>
                <a:cs typeface="Arial" panose="020B0604020202020204" pitchFamily="34" charset="0"/>
              </a:rPr>
              <a:t>Engagement &amp; Commitment Ratings by Demographic</a:t>
            </a:r>
            <a:r>
              <a:rPr lang="en-US" sz="2800" b="1" baseline="0" dirty="0">
                <a:solidFill>
                  <a:srgbClr val="0C2554"/>
                </a:solidFill>
                <a:latin typeface="Arial" panose="020B0604020202020204" pitchFamily="34" charset="0"/>
                <a:cs typeface="Arial" panose="020B0604020202020204" pitchFamily="34" charset="0"/>
              </a:rPr>
              <a:t> Category</a:t>
            </a:r>
            <a:endParaRPr lang="en-US" sz="2800" b="0" i="0" dirty="0">
              <a:solidFill>
                <a:srgbClr val="0C2554"/>
              </a:solidFill>
              <a:highlight>
                <a:srgbClr val="FFFF00"/>
              </a:highlight>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850AF703-FD28-2482-AA5F-994C56DDB309}"/>
              </a:ext>
            </a:extLst>
          </p:cNvPr>
          <p:cNvSpPr txBox="1"/>
          <p:nvPr userDrawn="1"/>
        </p:nvSpPr>
        <p:spPr>
          <a:xfrm>
            <a:off x="1882610" y="2694733"/>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Engagement &amp; Commitment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C0DFE879-349B-9DB8-CEE3-0E0249610690}"/>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10497D6D-8FF1-1A3C-5C21-DCC014ED1917}"/>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1365B8A-1A58-8A32-665A-43415EE22823}"/>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7782636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4_Content, Two Column w/ Icons_op2">
    <p:spTree>
      <p:nvGrpSpPr>
        <p:cNvPr id="1" name=""/>
        <p:cNvGrpSpPr/>
        <p:nvPr/>
      </p:nvGrpSpPr>
      <p:grpSpPr>
        <a:xfrm>
          <a:off x="0" y="0"/>
          <a:ext cx="0" cy="0"/>
          <a:chOff x="0" y="0"/>
          <a:chExt cx="0" cy="0"/>
        </a:xfrm>
      </p:grpSpPr>
      <p:sp>
        <p:nvSpPr>
          <p:cNvPr id="15" name="Text Placeholder 6">
            <a:extLst>
              <a:ext uri="{FF2B5EF4-FFF2-40B4-BE49-F238E27FC236}">
                <a16:creationId xmlns:a16="http://schemas.microsoft.com/office/drawing/2014/main" id="{9A415AD9-E4EC-BBC1-8E77-8660A01C801F}"/>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13" name="TextBox 12">
            <a:extLst>
              <a:ext uri="{FF2B5EF4-FFF2-40B4-BE49-F238E27FC236}">
                <a16:creationId xmlns:a16="http://schemas.microsoft.com/office/drawing/2014/main" id="{E3ACAB13-D18B-A124-5A50-5EA1A4845C96}"/>
              </a:ext>
            </a:extLst>
          </p:cNvPr>
          <p:cNvSpPr txBox="1"/>
          <p:nvPr userDrawn="1"/>
        </p:nvSpPr>
        <p:spPr>
          <a:xfrm>
            <a:off x="842269"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Fairness</a:t>
            </a:r>
          </a:p>
        </p:txBody>
      </p:sp>
      <p:sp>
        <p:nvSpPr>
          <p:cNvPr id="8" name="TextBox 7">
            <a:extLst>
              <a:ext uri="{FF2B5EF4-FFF2-40B4-BE49-F238E27FC236}">
                <a16:creationId xmlns:a16="http://schemas.microsoft.com/office/drawing/2014/main" id="{D57F0137-3C73-4F22-C056-4F11E6AFC65B}"/>
              </a:ext>
            </a:extLst>
          </p:cNvPr>
          <p:cNvSpPr txBox="1"/>
          <p:nvPr userDrawn="1"/>
        </p:nvSpPr>
        <p:spPr>
          <a:xfrm>
            <a:off x="1885820" y="2826896"/>
            <a:ext cx="841817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Fairness chart and 2025 Favorable Ratings table from the DEOCS Survey Results PDF Report. You can hold the Windows + Shift + S keys to open the screenshot/snipping tool. Paste image over this text.</a:t>
            </a:r>
          </a:p>
        </p:txBody>
      </p:sp>
      <p:sp>
        <p:nvSpPr>
          <p:cNvPr id="4" name="Rectangle: Rounded Corners 3">
            <a:extLst>
              <a:ext uri="{FF2B5EF4-FFF2-40B4-BE49-F238E27FC236}">
                <a16:creationId xmlns:a16="http://schemas.microsoft.com/office/drawing/2014/main" id="{A81197DC-E7EC-20AE-B03B-9D6B38D39869}"/>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9F61C55-06DD-CD9A-10E7-B44FEC8915F9}"/>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43463BC9-1BBF-018E-C051-118FB5B6C3B7}"/>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600" b="0" i="1" u="none" strike="noStrike" baseline="0" dirty="0">
                <a:solidFill>
                  <a:schemeClr val="tx1"/>
                </a:solidFill>
                <a:latin typeface="Arial" panose="020B0604020202020204" pitchFamily="34" charset="0"/>
                <a:cs typeface="Arial" panose="020B0604020202020204" pitchFamily="34" charset="0"/>
              </a:rPr>
              <a:t>Fairness </a:t>
            </a:r>
            <a:r>
              <a:rPr lang="en-US" sz="1600" b="0" i="0" u="none" strike="noStrike" baseline="0" dirty="0">
                <a:solidFill>
                  <a:schemeClr val="tx1"/>
                </a:solidFill>
                <a:latin typeface="Arial" panose="020B0604020202020204" pitchFamily="34" charset="0"/>
                <a:cs typeface="Arial" panose="020B0604020202020204" pitchFamily="34" charset="0"/>
              </a:rPr>
              <a:t>is the perception that formal and informal organizational policies, practices, and procedures regarding information sharing, job opportunities, and promotions are based on merit. Organizations with fair treatment are linked to improved readiness, higher retention, and a lower likelihood of sexual harassment and racial/ethnic harassment and discrimination.</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9014067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DEOCS Participation">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D073532-6394-1A2F-9419-428C9626D1AC}"/>
              </a:ext>
            </a:extLst>
          </p:cNvPr>
          <p:cNvSpPr txBox="1"/>
          <p:nvPr userDrawn="1"/>
        </p:nvSpPr>
        <p:spPr>
          <a:xfrm>
            <a:off x="842269" y="206615"/>
            <a:ext cx="11161839"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Fairness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i="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2FD830B0-8A5F-8C24-5203-D0DC92F00333}"/>
              </a:ext>
            </a:extLst>
          </p:cNvPr>
          <p:cNvSpPr txBox="1"/>
          <p:nvPr userDrawn="1"/>
        </p:nvSpPr>
        <p:spPr>
          <a:xfrm>
            <a:off x="1882610" y="2694733"/>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Fairness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3" name="Text Placeholder 6">
            <a:extLst>
              <a:ext uri="{FF2B5EF4-FFF2-40B4-BE49-F238E27FC236}">
                <a16:creationId xmlns:a16="http://schemas.microsoft.com/office/drawing/2014/main" id="{B37FCEE8-2E6B-48B0-0977-288571DD0AB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306C6F33-1388-B4B8-2180-51E446896130}"/>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2554F26-A569-1275-B036-0036B47FA514}"/>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699922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63_Content, Two Column w/ Icons_op2">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711347D0-0533-D7DF-DCB8-D7A7C5A27708}"/>
              </a:ext>
            </a:extLst>
          </p:cNvPr>
          <p:cNvSpPr txBox="1"/>
          <p:nvPr userDrawn="1"/>
        </p:nvSpPr>
        <p:spPr>
          <a:xfrm>
            <a:off x="842269" y="224170"/>
            <a:ext cx="7928618"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Leadership Support –</a:t>
            </a:r>
            <a:r>
              <a:rPr lang="en-US" sz="3200" b="1" dirty="0">
                <a:solidFill>
                  <a:schemeClr val="bg1"/>
                </a:solidFill>
                <a:latin typeface="Arial" panose="020B0604020202020204" pitchFamily="34" charset="0"/>
                <a:cs typeface="Arial" panose="020B0604020202020204" pitchFamily="34" charset="0"/>
              </a:rPr>
              <a:t> </a:t>
            </a:r>
          </a:p>
        </p:txBody>
      </p:sp>
      <p:sp>
        <p:nvSpPr>
          <p:cNvPr id="9" name="TextBox 8">
            <a:extLst>
              <a:ext uri="{FF2B5EF4-FFF2-40B4-BE49-F238E27FC236}">
                <a16:creationId xmlns:a16="http://schemas.microsoft.com/office/drawing/2014/main" id="{189F6F59-52B5-BBA2-64C7-B29E106F826B}"/>
              </a:ext>
            </a:extLst>
          </p:cNvPr>
          <p:cNvSpPr txBox="1"/>
          <p:nvPr userDrawn="1"/>
        </p:nvSpPr>
        <p:spPr>
          <a:xfrm>
            <a:off x="1685236" y="2688397"/>
            <a:ext cx="881934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Leadership Support – Ratings for All Immediate Supervisors chart and 2025 Favorable Ratings table from the DEOCS Survey Results PDF Report. You can hold the Windows + Shift + S keys to open the screenshot/snipping tool. Paste image over this text.</a:t>
            </a:r>
          </a:p>
        </p:txBody>
      </p:sp>
      <p:sp>
        <p:nvSpPr>
          <p:cNvPr id="5" name="TextBox 4">
            <a:extLst>
              <a:ext uri="{FF2B5EF4-FFF2-40B4-BE49-F238E27FC236}">
                <a16:creationId xmlns:a16="http://schemas.microsoft.com/office/drawing/2014/main" id="{F24557C6-2C3F-6077-181E-BCAAFC6C552A}"/>
              </a:ext>
            </a:extLst>
          </p:cNvPr>
          <p:cNvSpPr txBox="1"/>
          <p:nvPr userDrawn="1"/>
        </p:nvSpPr>
        <p:spPr>
          <a:xfrm>
            <a:off x="5135877" y="84701"/>
            <a:ext cx="3635010"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All Immediate Supervisors</a:t>
            </a:r>
            <a:endParaRPr lang="en-US" sz="2400" b="0" dirty="0">
              <a:solidFill>
                <a:srgbClr val="0C2554"/>
              </a:solidFill>
              <a:latin typeface="Arial" panose="020B0604020202020204" pitchFamily="34" charset="0"/>
              <a:cs typeface="Arial" panose="020B0604020202020204" pitchFamily="34" charset="0"/>
            </a:endParaRPr>
          </a:p>
        </p:txBody>
      </p:sp>
      <p:sp>
        <p:nvSpPr>
          <p:cNvPr id="2" name="Text Placeholder 6">
            <a:extLst>
              <a:ext uri="{FF2B5EF4-FFF2-40B4-BE49-F238E27FC236}">
                <a16:creationId xmlns:a16="http://schemas.microsoft.com/office/drawing/2014/main" id="{0B99CD46-90E9-70C1-7E37-D7EFC4599770}"/>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6" name="Rectangle: Rounded Corners 5">
            <a:extLst>
              <a:ext uri="{FF2B5EF4-FFF2-40B4-BE49-F238E27FC236}">
                <a16:creationId xmlns:a16="http://schemas.microsoft.com/office/drawing/2014/main" id="{6FA193B8-01B3-29CF-CF55-2E4FC46942A3}"/>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D3D10C9-AC59-21AC-0B3B-223B57F8279D}"/>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5FD033AF-6730-577E-8278-5D59A13CBC12}"/>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Leadership Support </a:t>
            </a:r>
            <a:r>
              <a:rPr lang="en-US" sz="1600" b="0" i="0" u="none" strike="noStrike" baseline="0" dirty="0">
                <a:solidFill>
                  <a:schemeClr val="tx1"/>
                </a:solidFill>
                <a:latin typeface="Arial" panose="020B0604020202020204" pitchFamily="34" charset="0"/>
                <a:cs typeface="Arial" panose="020B0604020202020204" pitchFamily="34" charset="0"/>
              </a:rPr>
              <a:t>is the perception that leaders build trust, encourage goal attainment and professional development, promote effective communication, and support teamwork. Organizations with supportive leaders are linked to improved readiness, higher retention, and a lower likelihood of sexual assault, sexual harassment, and suicide. </a:t>
            </a:r>
            <a:endParaRPr lang="en-US" sz="2400" b="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027704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Section Slide Dark Blue">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D705B3-09EB-3A49-1136-3E66A523C9AF}"/>
              </a:ext>
            </a:extLst>
          </p:cNvPr>
          <p:cNvSpPr txBox="1"/>
          <p:nvPr userDrawn="1"/>
        </p:nvSpPr>
        <p:spPr>
          <a:xfrm>
            <a:off x="876299" y="1860607"/>
            <a:ext cx="8563578" cy="830997"/>
          </a:xfrm>
          <a:prstGeom prst="rect">
            <a:avLst/>
          </a:prstGeom>
          <a:noFill/>
        </p:spPr>
        <p:txBody>
          <a:bodyPr wrap="square" rtlCol="0">
            <a:spAutoFit/>
          </a:bodyPr>
          <a:lstStyle/>
          <a:p>
            <a:r>
              <a:rPr lang="en-US" sz="4800" b="1" dirty="0">
                <a:solidFill>
                  <a:srgbClr val="0C2554"/>
                </a:solidFill>
              </a:rPr>
              <a:t>Readiness Enabling Factors</a:t>
            </a:r>
            <a:endParaRPr lang="en-US" sz="4800" b="0" dirty="0">
              <a:solidFill>
                <a:srgbClr val="0C2554"/>
              </a:solidFill>
            </a:endParaRPr>
          </a:p>
        </p:txBody>
      </p:sp>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82296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FA43BC2-28BC-B096-BD16-A4340DEEA7B7}"/>
              </a:ext>
            </a:extLst>
          </p:cNvPr>
          <p:cNvSpPr txBox="1"/>
          <p:nvPr userDrawn="1"/>
        </p:nvSpPr>
        <p:spPr>
          <a:xfrm>
            <a:off x="876300" y="3011917"/>
            <a:ext cx="10673032" cy="1569660"/>
          </a:xfrm>
          <a:prstGeom prst="rect">
            <a:avLst/>
          </a:prstGeom>
          <a:noFill/>
        </p:spPr>
        <p:txBody>
          <a:bodyPr wrap="square" rtlCol="0">
            <a:spAutoFit/>
          </a:bodyPr>
          <a:lstStyle/>
          <a:p>
            <a:pPr algn="l"/>
            <a:r>
              <a:rPr lang="en-US" sz="2400" b="0" i="0" u="none" strike="noStrike" baseline="0" dirty="0">
                <a:solidFill>
                  <a:srgbClr val="0C2554"/>
                </a:solidFill>
                <a:latin typeface="Arial" panose="020B0604020202020204" pitchFamily="34" charset="0"/>
                <a:cs typeface="Arial" panose="020B0604020202020204" pitchFamily="34" charset="0"/>
              </a:rPr>
              <a:t>Readiness Enabling Factors are attitudes, beliefs, and behaviors associated with positive outcomes for organizations or units. Higher favorable ratings on readiness enabling factors are linked to a higher likelihood of positive outcomes. </a:t>
            </a:r>
            <a:endParaRPr lang="en-US" sz="2400" i="0" dirty="0">
              <a:solidFill>
                <a:srgbClr val="0C2554"/>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BC532DED-A8BD-CC73-8B2D-8261A87BD93C}"/>
              </a:ext>
            </a:extLst>
          </p:cNvPr>
          <p:cNvSpPr/>
          <p:nvPr userDrawn="1"/>
        </p:nvSpPr>
        <p:spPr>
          <a:xfrm>
            <a:off x="955964" y="1774068"/>
            <a:ext cx="82296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7103245-1DDB-8250-6CDD-F54C00ECCC0A}"/>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1974778659"/>
      </p:ext>
    </p:extLst>
  </p:cSld>
  <p:clrMapOvr>
    <a:overrideClrMapping bg1="lt1" tx1="dk1" bg2="lt2" tx2="dk2" accent1="accent1" accent2="accent2" accent3="accent3" accent4="accent4" accent5="accent5" accent6="accent6" hlink="hlink" folHlink="folHlink"/>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8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9660BFA-953C-9FDD-6EDB-61F2DC353FC5}"/>
              </a:ext>
            </a:extLst>
          </p:cNvPr>
          <p:cNvSpPr txBox="1"/>
          <p:nvPr userDrawn="1"/>
        </p:nvSpPr>
        <p:spPr>
          <a:xfrm>
            <a:off x="842269" y="222319"/>
            <a:ext cx="4452107"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Leadership Support –  </a:t>
            </a:r>
          </a:p>
        </p:txBody>
      </p:sp>
      <p:sp>
        <p:nvSpPr>
          <p:cNvPr id="10" name="TextBox 9">
            <a:extLst>
              <a:ext uri="{FF2B5EF4-FFF2-40B4-BE49-F238E27FC236}">
                <a16:creationId xmlns:a16="http://schemas.microsoft.com/office/drawing/2014/main" id="{0FD090B1-3627-257A-5C28-89CF67CAB928}"/>
              </a:ext>
            </a:extLst>
          </p:cNvPr>
          <p:cNvSpPr txBox="1"/>
          <p:nvPr userDrawn="1"/>
        </p:nvSpPr>
        <p:spPr>
          <a:xfrm>
            <a:off x="1607638" y="2694733"/>
            <a:ext cx="532130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Leadership Support — Ratings for All Immediate Supervisors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75F28BBD-7139-78D9-3668-5EBE09EA55CB}"/>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4" name="TextBox 3">
            <a:extLst>
              <a:ext uri="{FF2B5EF4-FFF2-40B4-BE49-F238E27FC236}">
                <a16:creationId xmlns:a16="http://schemas.microsoft.com/office/drawing/2014/main" id="{F793808F-2ED1-2D0A-4B95-D7817F486698}"/>
              </a:ext>
            </a:extLst>
          </p:cNvPr>
          <p:cNvSpPr txBox="1"/>
          <p:nvPr userDrawn="1"/>
        </p:nvSpPr>
        <p:spPr>
          <a:xfrm>
            <a:off x="5135876" y="82850"/>
            <a:ext cx="6213853"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All Immediate Supervisors by Demographic Category</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32FAFE75-1324-665E-E60D-F5B6F9F83018}"/>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7650588-9932-2640-C622-B79DC02E61C4}"/>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7470419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64_Content, Two Column w/ Icons_op2">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3ACAB13-D18B-A124-5A50-5EA1A4845C96}"/>
              </a:ext>
            </a:extLst>
          </p:cNvPr>
          <p:cNvSpPr txBox="1"/>
          <p:nvPr userDrawn="1"/>
        </p:nvSpPr>
        <p:spPr>
          <a:xfrm>
            <a:off x="842269"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Morale</a:t>
            </a:r>
          </a:p>
        </p:txBody>
      </p:sp>
      <p:sp>
        <p:nvSpPr>
          <p:cNvPr id="10" name="TextBox 9">
            <a:extLst>
              <a:ext uri="{FF2B5EF4-FFF2-40B4-BE49-F238E27FC236}">
                <a16:creationId xmlns:a16="http://schemas.microsoft.com/office/drawing/2014/main" id="{855CD8D7-CEB0-30EF-76AD-FB032C033181}"/>
              </a:ext>
            </a:extLst>
          </p:cNvPr>
          <p:cNvSpPr txBox="1"/>
          <p:nvPr userDrawn="1"/>
        </p:nvSpPr>
        <p:spPr>
          <a:xfrm>
            <a:off x="2479254" y="2828835"/>
            <a:ext cx="723131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Morale chart and 2025 Favorable Ratings table from the DEOCS Survey Results PDF Report. You can hold the Windows + Shift + S keys to open the screenshot/snipping tool. Paste image over this text.</a:t>
            </a:r>
          </a:p>
        </p:txBody>
      </p:sp>
      <p:sp>
        <p:nvSpPr>
          <p:cNvPr id="3" name="Text Placeholder 6">
            <a:extLst>
              <a:ext uri="{FF2B5EF4-FFF2-40B4-BE49-F238E27FC236}">
                <a16:creationId xmlns:a16="http://schemas.microsoft.com/office/drawing/2014/main" id="{0CB44D8F-19EE-8F75-9665-3205A212AC47}"/>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5" name="Rectangle: Rounded Corners 4">
            <a:extLst>
              <a:ext uri="{FF2B5EF4-FFF2-40B4-BE49-F238E27FC236}">
                <a16:creationId xmlns:a16="http://schemas.microsoft.com/office/drawing/2014/main" id="{CD1569E1-8283-F0B4-2A98-C47F269C3A58}"/>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2A324E4E-A426-F477-55F5-F5FC101BC5FD}"/>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285318DB-E6F4-9B31-98AA-BDAD9B7EC5AD}"/>
              </a:ext>
            </a:extLst>
          </p:cNvPr>
          <p:cNvSpPr/>
          <p:nvPr userDrawn="1"/>
        </p:nvSpPr>
        <p:spPr>
          <a:xfrm>
            <a:off x="355653" y="1096883"/>
            <a:ext cx="11462327" cy="1079875"/>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Morale </a:t>
            </a:r>
            <a:r>
              <a:rPr lang="en-US" sz="1600" b="0" i="0" u="none" strike="noStrike" baseline="0" dirty="0">
                <a:solidFill>
                  <a:schemeClr val="tx1"/>
                </a:solidFill>
                <a:latin typeface="Arial" panose="020B0604020202020204" pitchFamily="34" charset="0"/>
                <a:cs typeface="Arial" panose="020B0604020202020204" pitchFamily="34" charset="0"/>
              </a:rPr>
              <a:t>is the confidence, enthusiasm, collective pride, and willingness to persist in the activities of the group. It is also an individual’s perception that members of their unit or organization are confident, enthusiastic, have collective pride, and are willing to persist in the activities of the unit or organization. Organizations with high morale are linked to improved readiness, higher retention, and a lower likelihood of sexual assault.</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09310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9_DEOCS Participation">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D073532-6394-1A2F-9419-428C9626D1AC}"/>
              </a:ext>
            </a:extLst>
          </p:cNvPr>
          <p:cNvSpPr txBox="1"/>
          <p:nvPr userDrawn="1"/>
        </p:nvSpPr>
        <p:spPr>
          <a:xfrm>
            <a:off x="833956" y="206615"/>
            <a:ext cx="12299573"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Morale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i="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1D1198A-A9EA-5160-E777-E10ADF22FD44}"/>
              </a:ext>
            </a:extLst>
          </p:cNvPr>
          <p:cNvSpPr txBox="1"/>
          <p:nvPr userDrawn="1"/>
        </p:nvSpPr>
        <p:spPr>
          <a:xfrm>
            <a:off x="1882610" y="2694733"/>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Morale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8AE05003-54A1-FC96-B1EE-FD422AD9B72A}"/>
              </a:ext>
            </a:extLst>
          </p:cNvPr>
          <p:cNvSpPr>
            <a:spLocks noGrp="1"/>
          </p:cNvSpPr>
          <p:nvPr>
            <p:ph type="body" sz="quarter" idx="11"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08DF1CA0-2997-4022-1A32-BF9618936D6B}"/>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C5BC186-5406-750A-CA75-212E4A8DE0D9}"/>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8558743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66_Content, Two Column w/ Icons_op2">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3ACAB13-D18B-A124-5A50-5EA1A4845C96}"/>
              </a:ext>
            </a:extLst>
          </p:cNvPr>
          <p:cNvSpPr txBox="1"/>
          <p:nvPr userDrawn="1"/>
        </p:nvSpPr>
        <p:spPr>
          <a:xfrm>
            <a:off x="842269"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Perceived Readiness</a:t>
            </a:r>
          </a:p>
        </p:txBody>
      </p:sp>
      <p:sp>
        <p:nvSpPr>
          <p:cNvPr id="10" name="TextBox 9">
            <a:extLst>
              <a:ext uri="{FF2B5EF4-FFF2-40B4-BE49-F238E27FC236}">
                <a16:creationId xmlns:a16="http://schemas.microsoft.com/office/drawing/2014/main" id="{855CD8D7-CEB0-30EF-76AD-FB032C033181}"/>
              </a:ext>
            </a:extLst>
          </p:cNvPr>
          <p:cNvSpPr txBox="1"/>
          <p:nvPr userDrawn="1"/>
        </p:nvSpPr>
        <p:spPr>
          <a:xfrm>
            <a:off x="2479254" y="2602337"/>
            <a:ext cx="723131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Perceived Readiness chart and 2025 Favorable Ratings table from the DEOCS Survey Results PDF Report. You can hold the Windows + Shift + S keys to open the screenshot/snipping tool. Paste image over this text.</a:t>
            </a:r>
          </a:p>
        </p:txBody>
      </p:sp>
      <p:sp>
        <p:nvSpPr>
          <p:cNvPr id="3" name="Text Placeholder 6">
            <a:extLst>
              <a:ext uri="{FF2B5EF4-FFF2-40B4-BE49-F238E27FC236}">
                <a16:creationId xmlns:a16="http://schemas.microsoft.com/office/drawing/2014/main" id="{0CB44D8F-19EE-8F75-9665-3205A212AC47}"/>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5" name="Rectangle: Rounded Corners 4">
            <a:extLst>
              <a:ext uri="{FF2B5EF4-FFF2-40B4-BE49-F238E27FC236}">
                <a16:creationId xmlns:a16="http://schemas.microsoft.com/office/drawing/2014/main" id="{A2305DB8-E786-50E1-8C9A-E336377715EA}"/>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96210B0-568A-C2EA-449E-3DB410CE686C}"/>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A1FFDA7F-3210-E89A-07AC-74A39E32749E}"/>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Perceived Readiness </a:t>
            </a:r>
            <a:r>
              <a:rPr lang="en-US" sz="1600" b="0" i="0" u="none" strike="noStrike" baseline="0" dirty="0">
                <a:solidFill>
                  <a:schemeClr val="tx1"/>
                </a:solidFill>
                <a:latin typeface="Arial" panose="020B0604020202020204" pitchFamily="34" charset="0"/>
                <a:cs typeface="Arial" panose="020B0604020202020204" pitchFamily="34" charset="0"/>
              </a:rPr>
              <a:t>measures unit members’ perceptions of both their own and their unit’s preparedness to perform wartime/organizational duties. Readiness perceptions are associated with objective metrics and are important for human capital preservation and enhanced readiness of the force.</a:t>
            </a:r>
            <a:endParaRPr lang="en-US" sz="1600"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556257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DEOCS Participation">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D073532-6394-1A2F-9419-428C9626D1AC}"/>
              </a:ext>
            </a:extLst>
          </p:cNvPr>
          <p:cNvSpPr txBox="1"/>
          <p:nvPr userDrawn="1"/>
        </p:nvSpPr>
        <p:spPr>
          <a:xfrm>
            <a:off x="842269" y="206615"/>
            <a:ext cx="12299573"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Perceived Readiness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i="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31D1198A-A9EA-5160-E777-E10ADF22FD44}"/>
              </a:ext>
            </a:extLst>
          </p:cNvPr>
          <p:cNvSpPr txBox="1"/>
          <p:nvPr userDrawn="1"/>
        </p:nvSpPr>
        <p:spPr>
          <a:xfrm>
            <a:off x="1882610" y="2694733"/>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Perceived Readiness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8AE05003-54A1-FC96-B1EE-FD422AD9B72A}"/>
              </a:ext>
            </a:extLst>
          </p:cNvPr>
          <p:cNvSpPr>
            <a:spLocks noGrp="1"/>
          </p:cNvSpPr>
          <p:nvPr>
            <p:ph type="body" sz="quarter" idx="11"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76C8245E-FC7C-B247-3883-E1BA50DF1D1D}"/>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E671965-0EC6-3CC4-9DC9-C6EA01A254E9}"/>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606707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65_Content, Two Column w/ Icons_op2">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E3ACAB13-D18B-A124-5A50-5EA1A4845C96}"/>
              </a:ext>
            </a:extLst>
          </p:cNvPr>
          <p:cNvSpPr txBox="1"/>
          <p:nvPr userDrawn="1"/>
        </p:nvSpPr>
        <p:spPr>
          <a:xfrm>
            <a:off x="842269" y="206615"/>
            <a:ext cx="6095741"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Safe Storage for Lethal Means</a:t>
            </a:r>
          </a:p>
        </p:txBody>
      </p:sp>
      <p:sp>
        <p:nvSpPr>
          <p:cNvPr id="8" name="TextBox 7">
            <a:extLst>
              <a:ext uri="{FF2B5EF4-FFF2-40B4-BE49-F238E27FC236}">
                <a16:creationId xmlns:a16="http://schemas.microsoft.com/office/drawing/2014/main" id="{52B592D8-FA43-FCB3-FD3B-3731B73C5E7A}"/>
              </a:ext>
            </a:extLst>
          </p:cNvPr>
          <p:cNvSpPr txBox="1"/>
          <p:nvPr userDrawn="1"/>
        </p:nvSpPr>
        <p:spPr>
          <a:xfrm>
            <a:off x="1878688" y="2762092"/>
            <a:ext cx="8416255"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Safe Storage for Lethal Means and 2025 Favorable Ratings table from the DEOCS Survey Results PDF Report. You can hold the Windows + Shift + S keys to open the screenshot/snipping tool. Paste image over this text.</a:t>
            </a:r>
          </a:p>
        </p:txBody>
      </p:sp>
      <p:sp>
        <p:nvSpPr>
          <p:cNvPr id="3" name="Text Placeholder 6">
            <a:extLst>
              <a:ext uri="{FF2B5EF4-FFF2-40B4-BE49-F238E27FC236}">
                <a16:creationId xmlns:a16="http://schemas.microsoft.com/office/drawing/2014/main" id="{FCA7E40F-434F-FE3F-3C56-06CC67634652}"/>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5" name="Rectangle: Rounded Corners 4">
            <a:extLst>
              <a:ext uri="{FF2B5EF4-FFF2-40B4-BE49-F238E27FC236}">
                <a16:creationId xmlns:a16="http://schemas.microsoft.com/office/drawing/2014/main" id="{195A62D2-DC50-92C9-056C-2706EF303CB9}"/>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1A6A0D7-4B43-157A-5960-B39189CFE39B}"/>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id="{872A424B-ADC9-DED8-EA15-2C3C173764D5}"/>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Safe Storage for Lethal Means </a:t>
            </a:r>
            <a:r>
              <a:rPr lang="en-US" sz="1600" b="0" i="0" u="none" strike="noStrike" baseline="0" dirty="0">
                <a:solidFill>
                  <a:schemeClr val="tx1"/>
                </a:solidFill>
                <a:latin typeface="Arial" panose="020B0604020202020204" pitchFamily="34" charset="0"/>
                <a:cs typeface="Arial" panose="020B0604020202020204" pitchFamily="34" charset="0"/>
              </a:rPr>
              <a:t>measures whether one would keep a firearm safely stored (i.e., unloaded or in a secure storage container/device) if they had one in their living space. Keeping lethal means safely stored is linked to a lower likelihood of suicide.</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555355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0_DEOCS Participation">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D073532-6394-1A2F-9419-428C9626D1AC}"/>
              </a:ext>
            </a:extLst>
          </p:cNvPr>
          <p:cNvSpPr txBox="1"/>
          <p:nvPr userDrawn="1"/>
        </p:nvSpPr>
        <p:spPr>
          <a:xfrm>
            <a:off x="834177" y="237392"/>
            <a:ext cx="11250204" cy="523220"/>
          </a:xfrm>
          <a:prstGeom prst="rect">
            <a:avLst/>
          </a:prstGeom>
          <a:noFill/>
        </p:spPr>
        <p:txBody>
          <a:bodyPr wrap="square" lIns="0" rtlCol="0">
            <a:spAutoFit/>
          </a:bodyPr>
          <a:lstStyle/>
          <a:p>
            <a:r>
              <a:rPr lang="en-US" sz="2800" b="1" dirty="0">
                <a:solidFill>
                  <a:srgbClr val="0C2554"/>
                </a:solidFill>
                <a:latin typeface="Arial" panose="020B0604020202020204" pitchFamily="34" charset="0"/>
                <a:cs typeface="Arial" panose="020B0604020202020204" pitchFamily="34" charset="0"/>
              </a:rPr>
              <a:t>Safe Storage for Lethal Means Ratings by Demographic</a:t>
            </a:r>
            <a:r>
              <a:rPr lang="en-US" sz="28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7D254B1E-E5A1-D776-3B58-112D7B6163D4}"/>
              </a:ext>
            </a:extLst>
          </p:cNvPr>
          <p:cNvSpPr txBox="1"/>
          <p:nvPr userDrawn="1"/>
        </p:nvSpPr>
        <p:spPr>
          <a:xfrm>
            <a:off x="1882610" y="2694733"/>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Safe Storage for Lethal Means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7DC3C61B-E31A-82C3-0957-2EDC3C48AEFD}"/>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579EAE25-A45F-EDA2-5CBA-B3B17474B74E}"/>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9CA4E8D-98DE-6616-B0E9-E5333EAE2549}"/>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3946813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77_Content, Two Column w/ Icons_op2">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238891B-D6B8-AA58-31BC-48B66C99D080}"/>
              </a:ext>
            </a:extLst>
          </p:cNvPr>
          <p:cNvSpPr txBox="1"/>
          <p:nvPr userDrawn="1"/>
        </p:nvSpPr>
        <p:spPr>
          <a:xfrm>
            <a:off x="842269" y="246674"/>
            <a:ext cx="6489115"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Transformational Leadership –</a:t>
            </a:r>
          </a:p>
        </p:txBody>
      </p:sp>
      <p:sp>
        <p:nvSpPr>
          <p:cNvPr id="8" name="TextBox 7">
            <a:extLst>
              <a:ext uri="{FF2B5EF4-FFF2-40B4-BE49-F238E27FC236}">
                <a16:creationId xmlns:a16="http://schemas.microsoft.com/office/drawing/2014/main" id="{7E04C23A-42AB-C428-1CE5-8D159842A041}"/>
              </a:ext>
            </a:extLst>
          </p:cNvPr>
          <p:cNvSpPr txBox="1"/>
          <p:nvPr userDrawn="1"/>
        </p:nvSpPr>
        <p:spPr>
          <a:xfrm>
            <a:off x="2173056" y="2741788"/>
            <a:ext cx="784370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a:t>
            </a:r>
            <a:r>
              <a:rPr lang="en-US" sz="1800" dirty="0">
                <a:solidFill>
                  <a:schemeClr val="tx1">
                    <a:lumMod val="50000"/>
                    <a:lumOff val="50000"/>
                  </a:schemeClr>
                </a:solidFill>
                <a:latin typeface="Arial" panose="020B0604020202020204" pitchFamily="34" charset="0"/>
                <a:cs typeface="Arial" panose="020B0604020202020204" pitchFamily="34" charset="0"/>
              </a:rPr>
              <a:t>the overall Transformational Leadership – Ratings for Unit/Organization Leader </a:t>
            </a:r>
            <a:r>
              <a:rPr lang="en-US" dirty="0">
                <a:solidFill>
                  <a:schemeClr val="tx1">
                    <a:lumMod val="50000"/>
                    <a:lumOff val="50000"/>
                  </a:schemeClr>
                </a:solidFill>
                <a:latin typeface="Arial" panose="020B0604020202020204" pitchFamily="34" charset="0"/>
                <a:cs typeface="Arial" panose="020B0604020202020204" pitchFamily="34" charset="0"/>
              </a:rPr>
              <a:t>chart and 2025 Favorable Ratings table from the DEOCS Survey Results PDF Report. You can hold the Windows + Shift + S keys to open the screenshot/snipping tool. Paste image over this text.</a:t>
            </a:r>
          </a:p>
        </p:txBody>
      </p:sp>
      <p:sp>
        <p:nvSpPr>
          <p:cNvPr id="5" name="TextBox 4">
            <a:extLst>
              <a:ext uri="{FF2B5EF4-FFF2-40B4-BE49-F238E27FC236}">
                <a16:creationId xmlns:a16="http://schemas.microsoft.com/office/drawing/2014/main" id="{C84E7F4A-3D6F-D244-E96E-BFCF96226731}"/>
              </a:ext>
            </a:extLst>
          </p:cNvPr>
          <p:cNvSpPr txBox="1"/>
          <p:nvPr userDrawn="1"/>
        </p:nvSpPr>
        <p:spPr>
          <a:xfrm>
            <a:off x="6867083" y="92492"/>
            <a:ext cx="3757374"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Unit/Organization Leader</a:t>
            </a:r>
            <a:endParaRPr lang="en-US" sz="2400" b="0" dirty="0">
              <a:solidFill>
                <a:srgbClr val="0C2554"/>
              </a:solidFill>
              <a:latin typeface="Arial" panose="020B0604020202020204" pitchFamily="34" charset="0"/>
              <a:cs typeface="Arial" panose="020B0604020202020204" pitchFamily="34" charset="0"/>
            </a:endParaRPr>
          </a:p>
        </p:txBody>
      </p:sp>
      <p:sp>
        <p:nvSpPr>
          <p:cNvPr id="2" name="Text Placeholder 6">
            <a:extLst>
              <a:ext uri="{FF2B5EF4-FFF2-40B4-BE49-F238E27FC236}">
                <a16:creationId xmlns:a16="http://schemas.microsoft.com/office/drawing/2014/main" id="{53B4617E-8B86-2A0F-7AA1-0D1E977A779F}"/>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6" name="Rectangle: Rounded Corners 5">
            <a:extLst>
              <a:ext uri="{FF2B5EF4-FFF2-40B4-BE49-F238E27FC236}">
                <a16:creationId xmlns:a16="http://schemas.microsoft.com/office/drawing/2014/main" id="{9A814EB1-08D4-EC18-D1E1-11416030DD81}"/>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987044F5-2AA4-7246-423F-089C4BBD1D6E}"/>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C06D1BE5-6474-6206-14AA-3A36E0AE2338}"/>
              </a:ext>
            </a:extLst>
          </p:cNvPr>
          <p:cNvSpPr/>
          <p:nvPr userDrawn="1"/>
        </p:nvSpPr>
        <p:spPr>
          <a:xfrm>
            <a:off x="355653" y="1096883"/>
            <a:ext cx="11462327" cy="1063689"/>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Transformational Leadership </a:t>
            </a:r>
            <a:r>
              <a:rPr lang="en-US" sz="1600" b="0" i="0" u="none" strike="noStrike" baseline="0" dirty="0">
                <a:solidFill>
                  <a:schemeClr val="tx1"/>
                </a:solidFill>
                <a:latin typeface="Arial" panose="020B0604020202020204" pitchFamily="34" charset="0"/>
                <a:cs typeface="Arial" panose="020B0604020202020204" pitchFamily="34" charset="0"/>
              </a:rPr>
              <a:t>measures the perception that leaders encourage, inspire, and motivate others to meet new challenges and accomplish tasks beyond what they feel is possible. Characteristics of a transformational leader include idealized influence or charisma, inspirational motivation, intellectual stimulation, and individualized consideration. Organizations with transformational leaders are linked to improved readiness and higher retention.</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807055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3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9CC28E7-EA1B-C695-2D50-476F478F81A7}"/>
              </a:ext>
            </a:extLst>
          </p:cNvPr>
          <p:cNvSpPr txBox="1"/>
          <p:nvPr userDrawn="1"/>
        </p:nvSpPr>
        <p:spPr>
          <a:xfrm>
            <a:off x="1793710" y="2694733"/>
            <a:ext cx="52539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a:t>
            </a:r>
            <a:r>
              <a:rPr lang="en-US" sz="1800">
                <a:solidFill>
                  <a:schemeClr val="tx1">
                    <a:lumMod val="50000"/>
                    <a:lumOff val="50000"/>
                  </a:schemeClr>
                </a:solidFill>
                <a:latin typeface="Arial" panose="020B0604020202020204" pitchFamily="34" charset="0"/>
                <a:cs typeface="Arial" panose="020B0604020202020204" pitchFamily="34" charset="0"/>
              </a:rPr>
              <a:t>the Transformational Leadership – Ratings for Unit/Organization Leader by Demographic Category</a:t>
            </a: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 chart from the DEOCS Survey Results PDF Report</a:t>
            </a:r>
            <a:r>
              <a:rPr lang="en-US">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8" name="Text Placeholder 6">
            <a:extLst>
              <a:ext uri="{FF2B5EF4-FFF2-40B4-BE49-F238E27FC236}">
                <a16:creationId xmlns:a16="http://schemas.microsoft.com/office/drawing/2014/main" id="{9758B82E-09F4-D8C3-67DE-F38C23B04384}"/>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68BDBF98-C7D6-86BA-9F52-A20E8D3511DF}"/>
              </a:ext>
            </a:extLst>
          </p:cNvPr>
          <p:cNvSpPr txBox="1"/>
          <p:nvPr userDrawn="1"/>
        </p:nvSpPr>
        <p:spPr>
          <a:xfrm>
            <a:off x="842269" y="237686"/>
            <a:ext cx="6375827"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Transformational Leadership –  </a:t>
            </a:r>
            <a:endParaRPr lang="en-US" sz="2700" b="1"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3739E86-B673-C882-A600-792FF31B82DA}"/>
              </a:ext>
            </a:extLst>
          </p:cNvPr>
          <p:cNvSpPr txBox="1"/>
          <p:nvPr userDrawn="1"/>
        </p:nvSpPr>
        <p:spPr>
          <a:xfrm>
            <a:off x="6867082" y="83504"/>
            <a:ext cx="5253954"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Unit/Organization Leader by Demographic Category</a:t>
            </a:r>
            <a:endParaRPr lang="en-US" sz="2400" b="0" dirty="0">
              <a:solidFill>
                <a:srgbClr val="0C2554"/>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4E341E49-3138-6BE1-DB46-BA7D3B5B5622}"/>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5DA91FD-591B-A1E7-14E5-5E9FB52D8557}"/>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23699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79_Content, Two Column w/ Icons_op2">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30E2D040-58A2-6414-0658-C06D2C03CA1C}"/>
              </a:ext>
            </a:extLst>
          </p:cNvPr>
          <p:cNvSpPr txBox="1"/>
          <p:nvPr userDrawn="1"/>
        </p:nvSpPr>
        <p:spPr>
          <a:xfrm>
            <a:off x="842269" y="210434"/>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Work-Life Balance</a:t>
            </a:r>
          </a:p>
        </p:txBody>
      </p:sp>
      <p:sp>
        <p:nvSpPr>
          <p:cNvPr id="10" name="TextBox 9">
            <a:extLst>
              <a:ext uri="{FF2B5EF4-FFF2-40B4-BE49-F238E27FC236}">
                <a16:creationId xmlns:a16="http://schemas.microsoft.com/office/drawing/2014/main" id="{67FE4E88-8900-F047-745A-320B49D77EFC}"/>
              </a:ext>
            </a:extLst>
          </p:cNvPr>
          <p:cNvSpPr txBox="1"/>
          <p:nvPr userDrawn="1"/>
        </p:nvSpPr>
        <p:spPr>
          <a:xfrm>
            <a:off x="2318581" y="2515212"/>
            <a:ext cx="75526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Work-Life Balance chart and 2025 Favorable Ratings table from the DEOCS Survey Results PDF Report. You can hold the Windows + Shift + S keys to open the screenshot/snipping tool. Paste image over this text.</a:t>
            </a:r>
          </a:p>
        </p:txBody>
      </p:sp>
      <p:sp>
        <p:nvSpPr>
          <p:cNvPr id="3" name="Text Placeholder 6">
            <a:extLst>
              <a:ext uri="{FF2B5EF4-FFF2-40B4-BE49-F238E27FC236}">
                <a16:creationId xmlns:a16="http://schemas.microsoft.com/office/drawing/2014/main" id="{903A5E05-0DBE-CBFE-9562-0D3B150B5BA1}"/>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5" name="Rectangle: Rounded Corners 4">
            <a:extLst>
              <a:ext uri="{FF2B5EF4-FFF2-40B4-BE49-F238E27FC236}">
                <a16:creationId xmlns:a16="http://schemas.microsoft.com/office/drawing/2014/main" id="{E5DF6E8D-98E3-A10A-B9BB-A263FF7A31F9}"/>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4C8AD62-96D6-DB5A-E5A6-D1810B6A4EB4}"/>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49C4180D-2636-57BF-62AE-EF66F6AE278D}"/>
              </a:ext>
            </a:extLst>
          </p:cNvPr>
          <p:cNvSpPr/>
          <p:nvPr userDrawn="1"/>
        </p:nvSpPr>
        <p:spPr>
          <a:xfrm>
            <a:off x="355653" y="1096884"/>
            <a:ext cx="11462327" cy="610536"/>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Work-Life Balance </a:t>
            </a:r>
            <a:r>
              <a:rPr lang="en-US" sz="1600" b="0" i="0" u="none" strike="noStrike" baseline="0" dirty="0">
                <a:solidFill>
                  <a:schemeClr val="tx1"/>
                </a:solidFill>
                <a:latin typeface="Arial" panose="020B0604020202020204" pitchFamily="34" charset="0"/>
                <a:cs typeface="Arial" panose="020B0604020202020204" pitchFamily="34" charset="0"/>
              </a:rPr>
              <a:t>measures one’s perception that the demands of their work and personal life are compatible. A work-life balance is linked to higher retention, improved readiness, and a lower likelihood of suicide.</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27668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Section Slide Dark Blue">
    <p:bg>
      <p:bgRef idx="1001">
        <a:schemeClr val="bg1"/>
      </p:bgRef>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DD705B3-09EB-3A49-1136-3E66A523C9AF}"/>
              </a:ext>
            </a:extLst>
          </p:cNvPr>
          <p:cNvSpPr txBox="1"/>
          <p:nvPr userDrawn="1"/>
        </p:nvSpPr>
        <p:spPr>
          <a:xfrm>
            <a:off x="876298" y="1860607"/>
            <a:ext cx="11148553" cy="830997"/>
          </a:xfrm>
          <a:prstGeom prst="rect">
            <a:avLst/>
          </a:prstGeom>
          <a:noFill/>
        </p:spPr>
        <p:txBody>
          <a:bodyPr wrap="square" rtlCol="0">
            <a:spAutoFit/>
          </a:bodyPr>
          <a:lstStyle/>
          <a:p>
            <a:r>
              <a:rPr lang="en-US" sz="4800" b="1" dirty="0">
                <a:solidFill>
                  <a:srgbClr val="0C2554"/>
                </a:solidFill>
              </a:rPr>
              <a:t>Readiness Threatening Factors</a:t>
            </a:r>
            <a:endParaRPr lang="en-US" sz="3200" b="0" dirty="0">
              <a:solidFill>
                <a:srgbClr val="0C2554"/>
              </a:solidFill>
            </a:endParaRPr>
          </a:p>
        </p:txBody>
      </p:sp>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93726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B206948E-4B34-E613-2A18-33F6A01EBCB4}"/>
              </a:ext>
            </a:extLst>
          </p:cNvPr>
          <p:cNvSpPr txBox="1"/>
          <p:nvPr userDrawn="1"/>
        </p:nvSpPr>
        <p:spPr>
          <a:xfrm>
            <a:off x="869411" y="2998173"/>
            <a:ext cx="10246976" cy="1569660"/>
          </a:xfrm>
          <a:prstGeom prst="rect">
            <a:avLst/>
          </a:prstGeom>
          <a:noFill/>
        </p:spPr>
        <p:txBody>
          <a:bodyPr wrap="square" rtlCol="0">
            <a:spAutoFit/>
          </a:bodyPr>
          <a:lstStyle/>
          <a:p>
            <a:pPr algn="l"/>
            <a:r>
              <a:rPr lang="en-US" sz="2400" b="0" i="0" u="none" strike="noStrike" baseline="0" dirty="0">
                <a:solidFill>
                  <a:srgbClr val="0C2554"/>
                </a:solidFill>
                <a:latin typeface="Arial" panose="020B0604020202020204" pitchFamily="34" charset="0"/>
                <a:cs typeface="Arial" panose="020B0604020202020204" pitchFamily="34" charset="0"/>
              </a:rPr>
              <a:t>Readiness Threatening Factors are attitudes, beliefs, and behaviors associated with negative outcomes for organizations or units. Higher unfavorable ratings on readiness threatening factors are linked to a higher likelihood of negative outcomes.</a:t>
            </a:r>
            <a:endParaRPr lang="en-US" sz="2400" i="0" dirty="0">
              <a:solidFill>
                <a:srgbClr val="0C2554"/>
              </a:solidFill>
              <a:latin typeface="Arial" panose="020B0604020202020204" pitchFamily="34" charset="0"/>
              <a:cs typeface="Arial" panose="020B0604020202020204" pitchFamily="34" charset="0"/>
            </a:endParaRPr>
          </a:p>
        </p:txBody>
      </p:sp>
      <p:sp>
        <p:nvSpPr>
          <p:cNvPr id="5" name="Rectangle: Rounded Corners 4">
            <a:extLst>
              <a:ext uri="{FF2B5EF4-FFF2-40B4-BE49-F238E27FC236}">
                <a16:creationId xmlns:a16="http://schemas.microsoft.com/office/drawing/2014/main" id="{F8EFC77B-48C6-64A1-39FC-A507C7BC9415}"/>
              </a:ext>
            </a:extLst>
          </p:cNvPr>
          <p:cNvSpPr/>
          <p:nvPr userDrawn="1"/>
        </p:nvSpPr>
        <p:spPr>
          <a:xfrm>
            <a:off x="955964" y="1774068"/>
            <a:ext cx="93726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36C4B068-327E-22B9-F3D4-47D39DC447EC}"/>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589136693"/>
      </p:ext>
    </p:extLst>
  </p:cSld>
  <p:clrMapOvr>
    <a:overrideClrMapping bg1="lt1" tx1="dk1" bg2="lt2" tx2="dk2" accent1="accent1" accent2="accent2" accent3="accent3" accent4="accent4" accent5="accent5" accent6="accent6" hlink="hlink" folHlink="folHlink"/>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3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CAE02D8-25C7-07E0-0790-BBD22987BEA2}"/>
              </a:ext>
            </a:extLst>
          </p:cNvPr>
          <p:cNvSpPr txBox="1"/>
          <p:nvPr userDrawn="1"/>
        </p:nvSpPr>
        <p:spPr>
          <a:xfrm>
            <a:off x="833956" y="206615"/>
            <a:ext cx="12533489"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Work-Life Balance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750" b="0" i="1"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40C19FF8-FAEB-6929-06C8-22FD461C2F50}"/>
              </a:ext>
            </a:extLst>
          </p:cNvPr>
          <p:cNvSpPr txBox="1"/>
          <p:nvPr userDrawn="1"/>
        </p:nvSpPr>
        <p:spPr>
          <a:xfrm>
            <a:off x="1883445" y="2694733"/>
            <a:ext cx="47713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Work-Life Balance Ratings by Demographic Category chart from the DEOCS Survey Results PDF Report.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2" name="Text Placeholder 6">
            <a:extLst>
              <a:ext uri="{FF2B5EF4-FFF2-40B4-BE49-F238E27FC236}">
                <a16:creationId xmlns:a16="http://schemas.microsoft.com/office/drawing/2014/main" id="{47C320B7-4758-6525-BFA9-D630F3299418}"/>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22BAEDCD-3F36-FADA-0AD6-3A1EB408F394}"/>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8DB91646-895A-90C2-2F88-4CC5CBDF0866}"/>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750023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69_Content, Two Column w/ Icons_op2">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4C52C763-0B7B-8E48-CC95-DD77A0CEE16C}"/>
              </a:ext>
            </a:extLst>
          </p:cNvPr>
          <p:cNvSpPr txBox="1"/>
          <p:nvPr userDrawn="1"/>
        </p:nvSpPr>
        <p:spPr>
          <a:xfrm>
            <a:off x="842269"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Binge Drinking</a:t>
            </a:r>
          </a:p>
        </p:txBody>
      </p:sp>
      <p:sp>
        <p:nvSpPr>
          <p:cNvPr id="8" name="TextBox 7">
            <a:extLst>
              <a:ext uri="{FF2B5EF4-FFF2-40B4-BE49-F238E27FC236}">
                <a16:creationId xmlns:a16="http://schemas.microsoft.com/office/drawing/2014/main" id="{8F6A59A1-68C6-315D-406D-F6148E3A5F0D}"/>
              </a:ext>
            </a:extLst>
          </p:cNvPr>
          <p:cNvSpPr txBox="1"/>
          <p:nvPr userDrawn="1"/>
        </p:nvSpPr>
        <p:spPr>
          <a:xfrm>
            <a:off x="2480345" y="2642151"/>
            <a:ext cx="737603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Binge Drinking chart and 2025 Unfavorable Ratings table from the DEOCS Survey Results PDF Report. You can hold the Windows + Shift + S keys to open the screenshot/snipping tool. Paste image over this text.</a:t>
            </a:r>
          </a:p>
        </p:txBody>
      </p:sp>
      <p:sp>
        <p:nvSpPr>
          <p:cNvPr id="3" name="Text Placeholder 6">
            <a:extLst>
              <a:ext uri="{FF2B5EF4-FFF2-40B4-BE49-F238E27FC236}">
                <a16:creationId xmlns:a16="http://schemas.microsoft.com/office/drawing/2014/main" id="{C2F24BA1-506C-5E26-9945-EB532C59AD08}"/>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5" name="Rectangle: Rounded Corners 4">
            <a:extLst>
              <a:ext uri="{FF2B5EF4-FFF2-40B4-BE49-F238E27FC236}">
                <a16:creationId xmlns:a16="http://schemas.microsoft.com/office/drawing/2014/main" id="{D7D155D8-C8E5-553C-A923-E8F3E093EEAC}"/>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30AB17F-A008-BB95-F5F0-5A905D2CC915}"/>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D0CEBD1D-1853-A23D-6945-61C7F8453D64}"/>
              </a:ext>
            </a:extLst>
          </p:cNvPr>
          <p:cNvSpPr/>
          <p:nvPr userDrawn="1"/>
        </p:nvSpPr>
        <p:spPr>
          <a:xfrm>
            <a:off x="355653" y="1096884"/>
            <a:ext cx="11462327" cy="864414"/>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Binge Drinking </a:t>
            </a:r>
            <a:r>
              <a:rPr lang="en-US" sz="1600" b="0" i="0" u="none" strike="noStrike" baseline="0" dirty="0">
                <a:solidFill>
                  <a:schemeClr val="tx1"/>
                </a:solidFill>
                <a:latin typeface="Arial" panose="020B0604020202020204" pitchFamily="34" charset="0"/>
                <a:cs typeface="Arial" panose="020B0604020202020204" pitchFamily="34" charset="0"/>
              </a:rPr>
              <a:t>measures how often, during the last three months, one consumed 5 or more drinks on one occasion. This pattern of drinking alcohol within 2 hours brings blood alcohol concentration (BAC) to 0.08 percent or higher for typical adults. Frequent binge drinking is linked to a higher likelihood of sexual harassment, sexual assault, and suicide.</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196691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4_DEOCS Participation">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6886662-85BB-6ED1-1A5E-43B54C0EB6A7}"/>
              </a:ext>
            </a:extLst>
          </p:cNvPr>
          <p:cNvSpPr txBox="1"/>
          <p:nvPr userDrawn="1"/>
        </p:nvSpPr>
        <p:spPr>
          <a:xfrm>
            <a:off x="842269"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Binge Drinking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FAE057A-F631-C363-945F-D8FCAAC5490A}"/>
              </a:ext>
            </a:extLst>
          </p:cNvPr>
          <p:cNvSpPr txBox="1"/>
          <p:nvPr userDrawn="1"/>
        </p:nvSpPr>
        <p:spPr>
          <a:xfrm>
            <a:off x="1711205" y="2833233"/>
            <a:ext cx="492760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Copy the </a:t>
            </a: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Binge Drinking Ratings by Demographic Category chart from </a:t>
            </a:r>
            <a:r>
              <a:rPr lang="en-US">
                <a:solidFill>
                  <a:schemeClr val="tx1">
                    <a:lumMod val="50000"/>
                    <a:lumOff val="50000"/>
                  </a:schemeClr>
                </a:solidFill>
                <a:latin typeface="Arial" panose="020B0604020202020204" pitchFamily="34" charset="0"/>
                <a:cs typeface="Arial" panose="020B0604020202020204" pitchFamily="34" charset="0"/>
              </a:rPr>
              <a:t>the DEOCS Survey Results PDF Report. You can hold the Windows + Shift + S keys to open the screenshot/snipping tool. Paste image over this text.</a:t>
            </a:r>
          </a:p>
        </p:txBody>
      </p:sp>
      <p:sp>
        <p:nvSpPr>
          <p:cNvPr id="4" name="Text Placeholder 6">
            <a:extLst>
              <a:ext uri="{FF2B5EF4-FFF2-40B4-BE49-F238E27FC236}">
                <a16:creationId xmlns:a16="http://schemas.microsoft.com/office/drawing/2014/main" id="{94A5E70D-A78D-1394-1889-69B2F285AB16}"/>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AC32F745-9292-B3F6-4AF2-97B248BB072D}"/>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09156B5-2401-23E9-6E7E-004E2EBC4CE3}"/>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17898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80_Content, Two Column w/ Icons_op2">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238891B-D6B8-AA58-31BC-48B66C99D080}"/>
              </a:ext>
            </a:extLst>
          </p:cNvPr>
          <p:cNvSpPr txBox="1"/>
          <p:nvPr userDrawn="1"/>
        </p:nvSpPr>
        <p:spPr>
          <a:xfrm>
            <a:off x="842269" y="226444"/>
            <a:ext cx="5040642"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Passive Leadership – </a:t>
            </a:r>
            <a:endParaRPr lang="en-US" sz="3100" b="1" dirty="0">
              <a:solidFill>
                <a:srgbClr val="0C2554"/>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7E04C23A-42AB-C428-1CE5-8D159842A041}"/>
              </a:ext>
            </a:extLst>
          </p:cNvPr>
          <p:cNvSpPr txBox="1"/>
          <p:nvPr userDrawn="1"/>
        </p:nvSpPr>
        <p:spPr>
          <a:xfrm>
            <a:off x="2173056" y="2642151"/>
            <a:ext cx="784370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a:t>
            </a:r>
            <a:r>
              <a:rPr lang="en-US" sz="1800" dirty="0">
                <a:solidFill>
                  <a:schemeClr val="tx1">
                    <a:lumMod val="50000"/>
                    <a:lumOff val="50000"/>
                  </a:schemeClr>
                </a:solidFill>
                <a:latin typeface="Arial" panose="020B0604020202020204" pitchFamily="34" charset="0"/>
                <a:cs typeface="Arial" panose="020B0604020202020204" pitchFamily="34" charset="0"/>
              </a:rPr>
              <a:t>the overall Passive Leadership – Ratings for Unit/Organization Leader </a:t>
            </a:r>
            <a:r>
              <a:rPr lang="en-US" dirty="0">
                <a:solidFill>
                  <a:schemeClr val="tx1">
                    <a:lumMod val="50000"/>
                    <a:lumOff val="50000"/>
                  </a:schemeClr>
                </a:solidFill>
                <a:latin typeface="Arial" panose="020B0604020202020204" pitchFamily="34" charset="0"/>
                <a:cs typeface="Arial" panose="020B0604020202020204" pitchFamily="34" charset="0"/>
              </a:rPr>
              <a:t>chart and 2025 Unfavorable Ratings table from the DEOCS Survey Results PDF Report. You can hold the Windows + Shift + S keys to open the screenshot/snipping tool. Paste image over this text.</a:t>
            </a:r>
          </a:p>
        </p:txBody>
      </p:sp>
      <p:sp>
        <p:nvSpPr>
          <p:cNvPr id="3" name="TextBox 2">
            <a:extLst>
              <a:ext uri="{FF2B5EF4-FFF2-40B4-BE49-F238E27FC236}">
                <a16:creationId xmlns:a16="http://schemas.microsoft.com/office/drawing/2014/main" id="{06C260DE-0B2A-A3A7-9CEF-3B9E41B10EAB}"/>
              </a:ext>
            </a:extLst>
          </p:cNvPr>
          <p:cNvSpPr txBox="1"/>
          <p:nvPr userDrawn="1"/>
        </p:nvSpPr>
        <p:spPr>
          <a:xfrm>
            <a:off x="5092333" y="83504"/>
            <a:ext cx="4101455"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Unit/Organization Leader</a:t>
            </a:r>
            <a:endParaRPr lang="en-US" sz="2400" b="0" dirty="0">
              <a:solidFill>
                <a:srgbClr val="0C2554"/>
              </a:solidFill>
              <a:latin typeface="Arial" panose="020B0604020202020204" pitchFamily="34" charset="0"/>
              <a:cs typeface="Arial" panose="020B0604020202020204" pitchFamily="34" charset="0"/>
            </a:endParaRPr>
          </a:p>
        </p:txBody>
      </p:sp>
      <p:sp>
        <p:nvSpPr>
          <p:cNvPr id="2" name="Text Placeholder 6">
            <a:extLst>
              <a:ext uri="{FF2B5EF4-FFF2-40B4-BE49-F238E27FC236}">
                <a16:creationId xmlns:a16="http://schemas.microsoft.com/office/drawing/2014/main" id="{3662A39E-97C5-25E1-02B4-55F09A932582}"/>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6" name="Rectangle: Rounded Corners 5">
            <a:extLst>
              <a:ext uri="{FF2B5EF4-FFF2-40B4-BE49-F238E27FC236}">
                <a16:creationId xmlns:a16="http://schemas.microsoft.com/office/drawing/2014/main" id="{BABAB46A-6A54-C29F-2587-0E682C3D2225}"/>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F6F02CF1-94B2-9AF3-903D-353B26F25844}"/>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3A1C62D3-A81F-5023-E51B-1499575C0930}"/>
              </a:ext>
            </a:extLst>
          </p:cNvPr>
          <p:cNvSpPr/>
          <p:nvPr userDrawn="1"/>
        </p:nvSpPr>
        <p:spPr>
          <a:xfrm>
            <a:off x="355653" y="1096884"/>
            <a:ext cx="11462327" cy="864414"/>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Passive Leadership </a:t>
            </a:r>
            <a:r>
              <a:rPr lang="en-US" sz="1600" b="0" i="0" u="none" strike="noStrike" baseline="0" dirty="0">
                <a:solidFill>
                  <a:schemeClr val="tx1"/>
                </a:solidFill>
                <a:latin typeface="Arial" panose="020B0604020202020204" pitchFamily="34" charset="0"/>
                <a:cs typeface="Arial" panose="020B0604020202020204" pitchFamily="34" charset="0"/>
              </a:rPr>
              <a:t>measures the perception that leaders avoid decisions, do not respond to problems, fail to follow up, hesitate to act, and are absent when needed. This is also known as laissez-faire leadership. Organizations with passive leaders are linked to lower levels of readiness and retention, as well as a higher likelihood of sexual harassment.</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977216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6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A9CC28E7-EA1B-C695-2D50-476F478F81A7}"/>
              </a:ext>
            </a:extLst>
          </p:cNvPr>
          <p:cNvSpPr txBox="1"/>
          <p:nvPr userDrawn="1"/>
        </p:nvSpPr>
        <p:spPr>
          <a:xfrm>
            <a:off x="1644854" y="2694733"/>
            <a:ext cx="52539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a:t>
            </a:r>
            <a:r>
              <a:rPr lang="en-US" sz="1800">
                <a:solidFill>
                  <a:schemeClr val="tx1">
                    <a:lumMod val="50000"/>
                    <a:lumOff val="50000"/>
                  </a:schemeClr>
                </a:solidFill>
                <a:latin typeface="Arial" panose="020B0604020202020204" pitchFamily="34" charset="0"/>
                <a:cs typeface="Arial" panose="020B0604020202020204" pitchFamily="34" charset="0"/>
              </a:rPr>
              <a:t>the Passive Leadership – Ratings for Unit/Organization Leader by Demographic Category</a:t>
            </a: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 chart from the DEOCS Survey Results PDF Report</a:t>
            </a:r>
            <a:r>
              <a:rPr lang="en-US">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8" name="Text Placeholder 6">
            <a:extLst>
              <a:ext uri="{FF2B5EF4-FFF2-40B4-BE49-F238E27FC236}">
                <a16:creationId xmlns:a16="http://schemas.microsoft.com/office/drawing/2014/main" id="{9758B82E-09F4-D8C3-67DE-F38C23B04384}"/>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5" name="TextBox 4">
            <a:extLst>
              <a:ext uri="{FF2B5EF4-FFF2-40B4-BE49-F238E27FC236}">
                <a16:creationId xmlns:a16="http://schemas.microsoft.com/office/drawing/2014/main" id="{C249A94A-5A42-46F2-EF14-8ECE8758328C}"/>
              </a:ext>
            </a:extLst>
          </p:cNvPr>
          <p:cNvSpPr txBox="1"/>
          <p:nvPr userDrawn="1"/>
        </p:nvSpPr>
        <p:spPr>
          <a:xfrm>
            <a:off x="5092333" y="83504"/>
            <a:ext cx="5532124"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Unit/Organization Leader by Demographic Category</a:t>
            </a:r>
            <a:endParaRPr lang="en-US" sz="2400" b="0"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F6254721-4F7A-F9B8-FE6B-1CFFC383D332}"/>
              </a:ext>
            </a:extLst>
          </p:cNvPr>
          <p:cNvSpPr txBox="1"/>
          <p:nvPr userDrawn="1"/>
        </p:nvSpPr>
        <p:spPr>
          <a:xfrm>
            <a:off x="842269" y="226444"/>
            <a:ext cx="4733144"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Passive Leadership –</a:t>
            </a:r>
            <a:r>
              <a:rPr lang="en-US" sz="3200" b="1" dirty="0">
                <a:solidFill>
                  <a:schemeClr val="bg1"/>
                </a:solidFill>
                <a:latin typeface="Arial" panose="020B0604020202020204" pitchFamily="34" charset="0"/>
                <a:cs typeface="Arial" panose="020B0604020202020204" pitchFamily="34" charset="0"/>
              </a:rPr>
              <a:t> </a:t>
            </a:r>
            <a:endParaRPr lang="en-US" sz="3100" b="1" dirty="0">
              <a:solidFill>
                <a:schemeClr val="bg1"/>
              </a:solidFill>
              <a:latin typeface="Arial" panose="020B0604020202020204" pitchFamily="34" charset="0"/>
              <a:cs typeface="Arial" panose="020B0604020202020204" pitchFamily="34" charset="0"/>
            </a:endParaRPr>
          </a:p>
        </p:txBody>
      </p:sp>
      <p:sp>
        <p:nvSpPr>
          <p:cNvPr id="3" name="Rectangle: Rounded Corners 2">
            <a:extLst>
              <a:ext uri="{FF2B5EF4-FFF2-40B4-BE49-F238E27FC236}">
                <a16:creationId xmlns:a16="http://schemas.microsoft.com/office/drawing/2014/main" id="{CC92625F-8C22-3564-2585-D65734EDCAA6}"/>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414924B-F3C1-61E9-D209-AA30D29186DA}"/>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73317934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72_Content, Two Column w/ Icons_op2">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67A7BD7-642C-2ACD-976B-5A5112202537}"/>
              </a:ext>
            </a:extLst>
          </p:cNvPr>
          <p:cNvSpPr txBox="1"/>
          <p:nvPr userDrawn="1"/>
        </p:nvSpPr>
        <p:spPr>
          <a:xfrm>
            <a:off x="842269"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Racially Harassing Behaviors</a:t>
            </a:r>
          </a:p>
        </p:txBody>
      </p:sp>
      <p:sp>
        <p:nvSpPr>
          <p:cNvPr id="8" name="TextBox 7">
            <a:extLst>
              <a:ext uri="{FF2B5EF4-FFF2-40B4-BE49-F238E27FC236}">
                <a16:creationId xmlns:a16="http://schemas.microsoft.com/office/drawing/2014/main" id="{892057AB-89F1-4F12-F89F-8757534470EC}"/>
              </a:ext>
            </a:extLst>
          </p:cNvPr>
          <p:cNvSpPr txBox="1"/>
          <p:nvPr userDrawn="1"/>
        </p:nvSpPr>
        <p:spPr>
          <a:xfrm>
            <a:off x="2041140" y="2859535"/>
            <a:ext cx="810753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Racially Harassing Behaviors chart and 2025 Unfavorable Ratings table from the DEOCS Survey Results PDF Report. You can hold the Windows + Shift + S keys to open the screenshot/snipping tool. Paste image over this text.</a:t>
            </a:r>
          </a:p>
        </p:txBody>
      </p:sp>
      <p:sp>
        <p:nvSpPr>
          <p:cNvPr id="2" name="Text Placeholder 6">
            <a:extLst>
              <a:ext uri="{FF2B5EF4-FFF2-40B4-BE49-F238E27FC236}">
                <a16:creationId xmlns:a16="http://schemas.microsoft.com/office/drawing/2014/main" id="{07A747FC-A87F-DFD8-0E63-1AB21AB4BBCE}"/>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5" name="Rectangle: Rounded Corners 4">
            <a:extLst>
              <a:ext uri="{FF2B5EF4-FFF2-40B4-BE49-F238E27FC236}">
                <a16:creationId xmlns:a16="http://schemas.microsoft.com/office/drawing/2014/main" id="{894F3E52-741D-AB47-25C4-E0EDCA70B903}"/>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772A048-75CF-0BD3-BB01-BF90F58352F6}"/>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B7016270-55D3-FDA5-0D85-640309E32436}"/>
              </a:ext>
            </a:extLst>
          </p:cNvPr>
          <p:cNvSpPr/>
          <p:nvPr userDrawn="1"/>
        </p:nvSpPr>
        <p:spPr>
          <a:xfrm>
            <a:off x="355653" y="1096883"/>
            <a:ext cx="11462327" cy="1299184"/>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Racially Harassing Behaviors </a:t>
            </a:r>
            <a:r>
              <a:rPr lang="en-US" sz="1600" b="0" i="0" u="none" strike="noStrike" baseline="0" dirty="0">
                <a:solidFill>
                  <a:schemeClr val="tx1"/>
                </a:solidFill>
                <a:latin typeface="Arial" panose="020B0604020202020204" pitchFamily="34" charset="0"/>
                <a:cs typeface="Arial" panose="020B0604020202020204" pitchFamily="34" charset="0"/>
              </a:rPr>
              <a:t>measures the experience or witnessing of offensive behaviors based on race or ethnicity that occurred over the past three months. These behaviors create a workplace that is intimidating, hostile, offensive, or unreasonably intrusive. The presence of racially harassing behaviors in organizations is linked to a higher likelihood of racial/ethnic harassment and discrimination, sexual harassment, and suicide, as well as lower levels of readiness and retention.</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9083350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7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6DB3E7-F12F-1BB5-3127-02E6398AA23E}"/>
              </a:ext>
            </a:extLst>
          </p:cNvPr>
          <p:cNvSpPr txBox="1"/>
          <p:nvPr userDrawn="1"/>
        </p:nvSpPr>
        <p:spPr>
          <a:xfrm>
            <a:off x="842269" y="237392"/>
            <a:ext cx="11131728" cy="523220"/>
          </a:xfrm>
          <a:prstGeom prst="rect">
            <a:avLst/>
          </a:prstGeom>
          <a:noFill/>
        </p:spPr>
        <p:txBody>
          <a:bodyPr wrap="square" lIns="0" rtlCol="0">
            <a:spAutoFit/>
          </a:bodyPr>
          <a:lstStyle/>
          <a:p>
            <a:r>
              <a:rPr lang="en-US" sz="2800" b="1" dirty="0">
                <a:solidFill>
                  <a:srgbClr val="0C2554"/>
                </a:solidFill>
                <a:latin typeface="Arial" panose="020B0604020202020204" pitchFamily="34" charset="0"/>
                <a:cs typeface="Arial" panose="020B0604020202020204" pitchFamily="34" charset="0"/>
              </a:rPr>
              <a:t>Racially Harassing Behaviors Ratings by Demographic</a:t>
            </a:r>
            <a:r>
              <a:rPr lang="en-US" sz="28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highlight>
                <a:srgbClr val="FFFF00"/>
              </a:highlight>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E73672A7-A23D-FD8C-737E-F76B7FE1528F}"/>
              </a:ext>
            </a:extLst>
          </p:cNvPr>
          <p:cNvSpPr txBox="1"/>
          <p:nvPr userDrawn="1"/>
        </p:nvSpPr>
        <p:spPr>
          <a:xfrm>
            <a:off x="1775507" y="2833233"/>
            <a:ext cx="529036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Racially Harassing Behaviors Ratings by Demographic Category chart from the DEOCS Survey Results PDF Report</a:t>
            </a:r>
            <a:r>
              <a:rPr lang="en-US">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6" name="Text Placeholder 6">
            <a:extLst>
              <a:ext uri="{FF2B5EF4-FFF2-40B4-BE49-F238E27FC236}">
                <a16:creationId xmlns:a16="http://schemas.microsoft.com/office/drawing/2014/main" id="{79B35B06-AC4B-CA74-571D-E364B34462E7}"/>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D256F114-4BD7-8285-20C9-C0F8F1D4979F}"/>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8198F60-BC24-D420-ADA4-5A4C3E278472}"/>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540309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73_Content, Two Column w/ Icons_op2">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267A7BD7-642C-2ACD-976B-5A5112202537}"/>
              </a:ext>
            </a:extLst>
          </p:cNvPr>
          <p:cNvSpPr txBox="1"/>
          <p:nvPr userDrawn="1"/>
        </p:nvSpPr>
        <p:spPr>
          <a:xfrm>
            <a:off x="842269"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Separation Plans</a:t>
            </a:r>
          </a:p>
        </p:txBody>
      </p:sp>
      <p:sp>
        <p:nvSpPr>
          <p:cNvPr id="8" name="TextBox 7">
            <a:extLst>
              <a:ext uri="{FF2B5EF4-FFF2-40B4-BE49-F238E27FC236}">
                <a16:creationId xmlns:a16="http://schemas.microsoft.com/office/drawing/2014/main" id="{892057AB-89F1-4F12-F89F-8757534470EC}"/>
              </a:ext>
            </a:extLst>
          </p:cNvPr>
          <p:cNvSpPr txBox="1"/>
          <p:nvPr userDrawn="1"/>
        </p:nvSpPr>
        <p:spPr>
          <a:xfrm>
            <a:off x="2041140" y="2549780"/>
            <a:ext cx="8107538"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Separation Plans chart and 2025 Unfavorable Ratings table from the DEOCS Survey Results PDF Report. You can hold the Windows + Shift + S keys to open the screenshot/snipping tool. Paste image over this text.</a:t>
            </a:r>
          </a:p>
        </p:txBody>
      </p:sp>
      <p:sp>
        <p:nvSpPr>
          <p:cNvPr id="2" name="Text Placeholder 6">
            <a:extLst>
              <a:ext uri="{FF2B5EF4-FFF2-40B4-BE49-F238E27FC236}">
                <a16:creationId xmlns:a16="http://schemas.microsoft.com/office/drawing/2014/main" id="{07A747FC-A87F-DFD8-0E63-1AB21AB4BBCE}"/>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5" name="Rectangle: Rounded Corners 4">
            <a:extLst>
              <a:ext uri="{FF2B5EF4-FFF2-40B4-BE49-F238E27FC236}">
                <a16:creationId xmlns:a16="http://schemas.microsoft.com/office/drawing/2014/main" id="{537EF3CC-65EB-6AB0-6343-3598E29910CF}"/>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6EF9D48-FA54-04F9-B66B-63DDC935D7CB}"/>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id="{AD0593EA-032D-33E1-F33A-233BF375C958}"/>
              </a:ext>
            </a:extLst>
          </p:cNvPr>
          <p:cNvSpPr/>
          <p:nvPr userDrawn="1"/>
        </p:nvSpPr>
        <p:spPr>
          <a:xfrm>
            <a:off x="355653" y="1096884"/>
            <a:ext cx="11462327" cy="610535"/>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Separation Plans </a:t>
            </a:r>
            <a:r>
              <a:rPr lang="en-US" sz="1600" b="0" i="0" u="none" strike="noStrike" baseline="0" dirty="0">
                <a:solidFill>
                  <a:schemeClr val="tx1"/>
                </a:solidFill>
                <a:latin typeface="Arial" panose="020B0604020202020204" pitchFamily="34" charset="0"/>
                <a:cs typeface="Arial" panose="020B0604020202020204" pitchFamily="34" charset="0"/>
              </a:rPr>
              <a:t>measures the retention intentions of unit/organizational personnel to remain on or leave military/federal service. These intentions are associated with actual personnel turnover, which can directly impact unit readiness over time. </a:t>
            </a:r>
            <a:endParaRPr lang="en-US" sz="1600" i="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27221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8_DEOCS Participation">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56DB3E7-F12F-1BB5-3127-02E6398AA23E}"/>
              </a:ext>
            </a:extLst>
          </p:cNvPr>
          <p:cNvSpPr txBox="1"/>
          <p:nvPr userDrawn="1"/>
        </p:nvSpPr>
        <p:spPr>
          <a:xfrm>
            <a:off x="842269" y="237392"/>
            <a:ext cx="11131728" cy="523220"/>
          </a:xfrm>
          <a:prstGeom prst="rect">
            <a:avLst/>
          </a:prstGeom>
          <a:noFill/>
        </p:spPr>
        <p:txBody>
          <a:bodyPr wrap="square" lIns="0" rtlCol="0">
            <a:spAutoFit/>
          </a:bodyPr>
          <a:lstStyle/>
          <a:p>
            <a:r>
              <a:rPr lang="en-US" sz="2800" b="1" dirty="0">
                <a:solidFill>
                  <a:srgbClr val="0C2554"/>
                </a:solidFill>
                <a:latin typeface="Arial" panose="020B0604020202020204" pitchFamily="34" charset="0"/>
                <a:cs typeface="Arial" panose="020B0604020202020204" pitchFamily="34" charset="0"/>
              </a:rPr>
              <a:t>Separation Plans Ratings by Demographic</a:t>
            </a:r>
            <a:r>
              <a:rPr lang="en-US" sz="28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highlight>
                <a:srgbClr val="FFFF00"/>
              </a:highlight>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E73672A7-A23D-FD8C-737E-F76B7FE1528F}"/>
              </a:ext>
            </a:extLst>
          </p:cNvPr>
          <p:cNvSpPr txBox="1"/>
          <p:nvPr userDrawn="1"/>
        </p:nvSpPr>
        <p:spPr>
          <a:xfrm>
            <a:off x="1775507" y="2833233"/>
            <a:ext cx="5290362"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lumMod val="50000"/>
                    <a:lumOff val="50000"/>
                  </a:schemeClr>
                </a:solidFill>
                <a:latin typeface="Arial" panose="020B0604020202020204" pitchFamily="34" charset="0"/>
                <a:ea typeface="+mn-ea"/>
                <a:cs typeface="Arial" panose="020B0604020202020204" pitchFamily="34" charset="0"/>
              </a:rPr>
              <a:t>Copy the Separation Plans Ratings by Demographic Category chart from the DEOCS Survey Results PDF Report</a:t>
            </a:r>
            <a:r>
              <a:rPr lang="en-US" dirty="0">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6" name="Text Placeholder 6">
            <a:extLst>
              <a:ext uri="{FF2B5EF4-FFF2-40B4-BE49-F238E27FC236}">
                <a16:creationId xmlns:a16="http://schemas.microsoft.com/office/drawing/2014/main" id="{79B35B06-AC4B-CA74-571D-E364B34462E7}"/>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E0B4284D-B840-A9E7-30B9-E19E8D3742F9}"/>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6EDA3807-22FB-23A6-6E2C-5913D48BB0EA}"/>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133411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74_Content, Two Column w/ Icons_op2">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EA7012CC-3BDF-A8B3-F76C-BEC5963583A1}"/>
              </a:ext>
            </a:extLst>
          </p:cNvPr>
          <p:cNvSpPr txBox="1"/>
          <p:nvPr userDrawn="1"/>
        </p:nvSpPr>
        <p:spPr>
          <a:xfrm>
            <a:off x="842269"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Sexually Harassing Behaviors</a:t>
            </a:r>
          </a:p>
        </p:txBody>
      </p:sp>
      <p:sp>
        <p:nvSpPr>
          <p:cNvPr id="14" name="TextBox 13">
            <a:extLst>
              <a:ext uri="{FF2B5EF4-FFF2-40B4-BE49-F238E27FC236}">
                <a16:creationId xmlns:a16="http://schemas.microsoft.com/office/drawing/2014/main" id="{7B636A84-BE08-E962-8F05-3DC167872348}"/>
              </a:ext>
            </a:extLst>
          </p:cNvPr>
          <p:cNvSpPr txBox="1"/>
          <p:nvPr userDrawn="1"/>
        </p:nvSpPr>
        <p:spPr>
          <a:xfrm>
            <a:off x="2024115" y="2748630"/>
            <a:ext cx="8141587"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Sexually Harassing Behaviors chart and 2025 Unfavorable Ratings table from the DEOCS Survey Results PDF Report. You can hold the Windows + Shift + S keys to open the screenshot/snipping tool. Paste image over this text.</a:t>
            </a:r>
          </a:p>
        </p:txBody>
      </p:sp>
      <p:sp>
        <p:nvSpPr>
          <p:cNvPr id="3" name="Text Placeholder 6">
            <a:extLst>
              <a:ext uri="{FF2B5EF4-FFF2-40B4-BE49-F238E27FC236}">
                <a16:creationId xmlns:a16="http://schemas.microsoft.com/office/drawing/2014/main" id="{05F7B73D-1C25-487D-B060-6BF3911A1DBF}"/>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5" name="Rectangle: Rounded Corners 4">
            <a:extLst>
              <a:ext uri="{FF2B5EF4-FFF2-40B4-BE49-F238E27FC236}">
                <a16:creationId xmlns:a16="http://schemas.microsoft.com/office/drawing/2014/main" id="{6368012B-F0D8-3F11-4B97-35FB449D65FF}"/>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C23B06D-D64A-62E4-6061-E23D2D543C7C}"/>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id="{54581704-EA98-72FE-1E8A-09C57A9CA868}"/>
              </a:ext>
            </a:extLst>
          </p:cNvPr>
          <p:cNvSpPr/>
          <p:nvPr userDrawn="1"/>
        </p:nvSpPr>
        <p:spPr>
          <a:xfrm>
            <a:off x="355653" y="1096884"/>
            <a:ext cx="11462327" cy="1071781"/>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Sexually Harassing Behaviors </a:t>
            </a:r>
            <a:r>
              <a:rPr lang="en-US" sz="1600" b="0" i="0" u="none" strike="noStrike" baseline="0" dirty="0">
                <a:solidFill>
                  <a:schemeClr val="tx1"/>
                </a:solidFill>
                <a:latin typeface="Arial" panose="020B0604020202020204" pitchFamily="34" charset="0"/>
                <a:cs typeface="Arial" panose="020B0604020202020204" pitchFamily="34" charset="0"/>
              </a:rPr>
              <a:t>are unwelcome sexual advances and offensive comments or gestures of a sexual nature that occurred over the past three months. The presence of sexually harassing behaviors in organizations is linked to a higher likelihood of sexual harassment, racial/ethnic harassment and discrimination, sexual assault, suicide, as well as lower levels of readiness and retention.</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68648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1_Section Slide Dark Blu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092BB60-5C0B-FB00-6A9A-7EFE354CBD54}"/>
              </a:ext>
            </a:extLst>
          </p:cNvPr>
          <p:cNvSpPr/>
          <p:nvPr userDrawn="1"/>
        </p:nvSpPr>
        <p:spPr>
          <a:xfrm>
            <a:off x="955964" y="2733278"/>
            <a:ext cx="98298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6A29554-56AC-4F3B-F6DD-4EBBAD99595F}"/>
              </a:ext>
            </a:extLst>
          </p:cNvPr>
          <p:cNvSpPr txBox="1"/>
          <p:nvPr userDrawn="1"/>
        </p:nvSpPr>
        <p:spPr>
          <a:xfrm>
            <a:off x="876298" y="1860607"/>
            <a:ext cx="10600703" cy="830997"/>
          </a:xfrm>
          <a:prstGeom prst="rect">
            <a:avLst/>
          </a:prstGeom>
          <a:noFill/>
        </p:spPr>
        <p:txBody>
          <a:bodyPr wrap="square" rtlCol="0">
            <a:spAutoFit/>
          </a:bodyPr>
          <a:lstStyle/>
          <a:p>
            <a:r>
              <a:rPr lang="en-US" sz="4800" b="1" dirty="0">
                <a:solidFill>
                  <a:srgbClr val="0C2554"/>
                </a:solidFill>
              </a:rPr>
              <a:t>Our Written Comments  |  </a:t>
            </a:r>
            <a:r>
              <a:rPr lang="en-US" sz="4800" b="0" dirty="0">
                <a:solidFill>
                  <a:srgbClr val="0C2554"/>
                </a:solidFill>
              </a:rPr>
              <a:t>Themes</a:t>
            </a:r>
          </a:p>
        </p:txBody>
      </p:sp>
      <p:sp>
        <p:nvSpPr>
          <p:cNvPr id="4" name="Rectangle: Rounded Corners 3">
            <a:extLst>
              <a:ext uri="{FF2B5EF4-FFF2-40B4-BE49-F238E27FC236}">
                <a16:creationId xmlns:a16="http://schemas.microsoft.com/office/drawing/2014/main" id="{C1453DDA-B1FA-C1E4-3E84-FBA575FF869A}"/>
              </a:ext>
            </a:extLst>
          </p:cNvPr>
          <p:cNvSpPr/>
          <p:nvPr userDrawn="1"/>
        </p:nvSpPr>
        <p:spPr>
          <a:xfrm>
            <a:off x="955964" y="1774068"/>
            <a:ext cx="98298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48EFAFDE-E723-B2ED-44BF-7F51F2582624}"/>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107079258"/>
      </p:ext>
    </p:extLst>
  </p:cSld>
  <p:clrMapOvr>
    <a:overrideClrMapping bg1="lt1" tx1="dk1" bg2="lt2" tx2="dk2" accent1="accent1" accent2="accent2" accent3="accent3" accent4="accent4" accent5="accent5" accent6="accent6" hlink="hlink" folHlink="folHlink"/>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9_DEOCS Participation">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87DAA498-8249-4DE4-08B1-3D2B80E2847C}"/>
              </a:ext>
            </a:extLst>
          </p:cNvPr>
          <p:cNvSpPr txBox="1"/>
          <p:nvPr userDrawn="1"/>
        </p:nvSpPr>
        <p:spPr>
          <a:xfrm>
            <a:off x="842269" y="237392"/>
            <a:ext cx="11476252" cy="523220"/>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1" dirty="0">
                <a:solidFill>
                  <a:srgbClr val="0C2554"/>
                </a:solidFill>
                <a:latin typeface="Arial" panose="020B0604020202020204" pitchFamily="34" charset="0"/>
                <a:cs typeface="Arial" panose="020B0604020202020204" pitchFamily="34" charset="0"/>
              </a:rPr>
              <a:t>Sexually Harassing Behaviors Ratings by Demographic</a:t>
            </a:r>
            <a:r>
              <a:rPr lang="en-US" sz="28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highlight>
                <a:srgbClr val="FFFF00"/>
              </a:highlight>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077AFB30-C64B-EB96-2DA3-871E9265FD32}"/>
              </a:ext>
            </a:extLst>
          </p:cNvPr>
          <p:cNvSpPr txBox="1"/>
          <p:nvPr userDrawn="1"/>
        </p:nvSpPr>
        <p:spPr>
          <a:xfrm>
            <a:off x="1841501" y="2850843"/>
            <a:ext cx="5410200"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Sexually Harassing Behaviors Ratings by Demographic Category chart from the DEOCS Survey Results PDF Report</a:t>
            </a:r>
            <a:r>
              <a:rPr lang="en-US">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10" name="Text Placeholder 6">
            <a:extLst>
              <a:ext uri="{FF2B5EF4-FFF2-40B4-BE49-F238E27FC236}">
                <a16:creationId xmlns:a16="http://schemas.microsoft.com/office/drawing/2014/main" id="{D149DC2C-C66D-EA60-9ED1-4E7AF051E68A}"/>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D61A88AF-643B-1205-50C0-C30375F041A6}"/>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0418B9E-943E-3EF7-857E-33B9421285EC}"/>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883129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75_Content, Two Column w/ Icons_op2">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238891B-D6B8-AA58-31BC-48B66C99D080}"/>
              </a:ext>
            </a:extLst>
          </p:cNvPr>
          <p:cNvSpPr txBox="1"/>
          <p:nvPr userDrawn="1"/>
        </p:nvSpPr>
        <p:spPr>
          <a:xfrm>
            <a:off x="842269" y="205370"/>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Stress</a:t>
            </a:r>
          </a:p>
        </p:txBody>
      </p:sp>
      <p:sp>
        <p:nvSpPr>
          <p:cNvPr id="8" name="TextBox 7">
            <a:extLst>
              <a:ext uri="{FF2B5EF4-FFF2-40B4-BE49-F238E27FC236}">
                <a16:creationId xmlns:a16="http://schemas.microsoft.com/office/drawing/2014/main" id="{7E04C23A-42AB-C428-1CE5-8D159842A041}"/>
              </a:ext>
            </a:extLst>
          </p:cNvPr>
          <p:cNvSpPr txBox="1"/>
          <p:nvPr userDrawn="1"/>
        </p:nvSpPr>
        <p:spPr>
          <a:xfrm>
            <a:off x="2173056" y="2810109"/>
            <a:ext cx="7843706"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Stress chart and 2025 Unfavorable Ratings table from the DEOCS Survey Results PDF Report. You can hold the Windows + Shift + S keys to open the screenshot/snipping tool. Paste image over this text.</a:t>
            </a:r>
          </a:p>
        </p:txBody>
      </p:sp>
      <p:sp>
        <p:nvSpPr>
          <p:cNvPr id="3" name="Text Placeholder 6">
            <a:extLst>
              <a:ext uri="{FF2B5EF4-FFF2-40B4-BE49-F238E27FC236}">
                <a16:creationId xmlns:a16="http://schemas.microsoft.com/office/drawing/2014/main" id="{62184948-9C53-8A39-79B2-7D523DDAD8D5}"/>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5" name="Rectangle: Rounded Corners 4">
            <a:extLst>
              <a:ext uri="{FF2B5EF4-FFF2-40B4-BE49-F238E27FC236}">
                <a16:creationId xmlns:a16="http://schemas.microsoft.com/office/drawing/2014/main" id="{4648D4B9-614C-5802-DD61-F59F82CD3560}"/>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822C140-3EAD-6BE1-F7BC-2A93CA9699D3}"/>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850141A5-3CFE-38B9-2896-E8F51B80D810}"/>
              </a:ext>
            </a:extLst>
          </p:cNvPr>
          <p:cNvSpPr/>
          <p:nvPr userDrawn="1"/>
        </p:nvSpPr>
        <p:spPr>
          <a:xfrm>
            <a:off x="355653" y="1096884"/>
            <a:ext cx="11462327" cy="86868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Stress </a:t>
            </a:r>
            <a:r>
              <a:rPr lang="en-US" sz="1600" b="0" i="0" u="none" strike="noStrike" baseline="0" dirty="0">
                <a:solidFill>
                  <a:schemeClr val="tx1"/>
                </a:solidFill>
                <a:latin typeface="Arial" panose="020B0604020202020204" pitchFamily="34" charset="0"/>
                <a:cs typeface="Arial" panose="020B0604020202020204" pitchFamily="34" charset="0"/>
              </a:rPr>
              <a:t>measures</a:t>
            </a:r>
            <a:r>
              <a:rPr lang="en-US" sz="1600" b="0" i="1" u="none" strike="noStrike" baseline="0" dirty="0">
                <a:solidFill>
                  <a:schemeClr val="tx1"/>
                </a:solidFill>
                <a:latin typeface="Arial" panose="020B0604020202020204" pitchFamily="34" charset="0"/>
                <a:cs typeface="Arial" panose="020B0604020202020204" pitchFamily="34" charset="0"/>
              </a:rPr>
              <a:t> </a:t>
            </a:r>
            <a:r>
              <a:rPr lang="en-US" sz="1600" b="0" i="0" u="none" strike="noStrike" baseline="0" dirty="0">
                <a:solidFill>
                  <a:schemeClr val="tx1"/>
                </a:solidFill>
                <a:latin typeface="Arial" panose="020B0604020202020204" pitchFamily="34" charset="0"/>
                <a:cs typeface="Arial" panose="020B0604020202020204" pitchFamily="34" charset="0"/>
              </a:rPr>
              <a:t>the feeling of emotional strain or pressure. Stressed individuals may feel unable to predict or influence valued and prominent aspects of their lives. Higher levels of stress are linked to a higher likelihood of suicide, as well as lower levels of readiness and retention.</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4403994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20_DEOCS Participation">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9E113D3-8E9F-A0B0-31F1-04A447B11F19}"/>
              </a:ext>
            </a:extLst>
          </p:cNvPr>
          <p:cNvSpPr txBox="1"/>
          <p:nvPr userDrawn="1"/>
        </p:nvSpPr>
        <p:spPr>
          <a:xfrm>
            <a:off x="842269" y="206615"/>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Stress Ratings by Demographic Category</a:t>
            </a:r>
            <a:endParaRPr lang="en-US" sz="2800" b="0" dirty="0">
              <a:solidFill>
                <a:srgbClr val="0C255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9CC28E7-EA1B-C695-2D50-476F478F81A7}"/>
              </a:ext>
            </a:extLst>
          </p:cNvPr>
          <p:cNvSpPr txBox="1"/>
          <p:nvPr userDrawn="1"/>
        </p:nvSpPr>
        <p:spPr>
          <a:xfrm>
            <a:off x="1793710" y="2833233"/>
            <a:ext cx="5253955"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Stress Ratings by Demographic Category chart from the DEOCS Survey Results PDF Report</a:t>
            </a:r>
            <a:r>
              <a:rPr lang="en-US">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8" name="Text Placeholder 6">
            <a:extLst>
              <a:ext uri="{FF2B5EF4-FFF2-40B4-BE49-F238E27FC236}">
                <a16:creationId xmlns:a16="http://schemas.microsoft.com/office/drawing/2014/main" id="{9758B82E-09F4-D8C3-67DE-F38C23B04384}"/>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C476AACC-C5B9-4F4B-2BFD-9F5842416753}"/>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637C5BF-C461-C1DB-816D-D2B3A58CCCB7}"/>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3946088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91_Content, Two Column w/ Icons_op2">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AD26841-485C-26E0-CF4E-66BFF8794B88}"/>
              </a:ext>
            </a:extLst>
          </p:cNvPr>
          <p:cNvSpPr txBox="1"/>
          <p:nvPr userDrawn="1"/>
        </p:nvSpPr>
        <p:spPr>
          <a:xfrm>
            <a:off x="6858375" y="196928"/>
            <a:ext cx="5333625"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a:solidFill>
                  <a:schemeClr val="bg1"/>
                </a:solidFill>
                <a:latin typeface="Arial" panose="020B0604020202020204" pitchFamily="34" charset="0"/>
                <a:cs typeface="Arial" panose="020B0604020202020204" pitchFamily="34" charset="0"/>
              </a:rPr>
              <a:t>Ratings for Unit/Organizational Leader by Demographic Category</a:t>
            </a:r>
            <a:endParaRPr lang="en-US" sz="2400" b="0">
              <a:solidFill>
                <a:schemeClr val="bg1"/>
              </a:solidFill>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30E2D040-58A2-6414-0658-C06D2C03CA1C}"/>
              </a:ext>
            </a:extLst>
          </p:cNvPr>
          <p:cNvSpPr txBox="1"/>
          <p:nvPr userDrawn="1"/>
        </p:nvSpPr>
        <p:spPr>
          <a:xfrm>
            <a:off x="842269" y="240474"/>
            <a:ext cx="4627947"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Toxic Leadership – </a:t>
            </a:r>
            <a:endParaRPr lang="en-US" sz="2700" b="1" dirty="0">
              <a:solidFill>
                <a:srgbClr val="0C2554"/>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67FE4E88-8900-F047-745A-320B49D77EFC}"/>
              </a:ext>
            </a:extLst>
          </p:cNvPr>
          <p:cNvSpPr txBox="1"/>
          <p:nvPr userDrawn="1"/>
        </p:nvSpPr>
        <p:spPr>
          <a:xfrm>
            <a:off x="2318581" y="2737742"/>
            <a:ext cx="7552655"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Toxic Leadership – Ratings for All Immediate Supervisors chart and 2025 Unfavorable Ratings table from the DEOCS Survey Results PDF Report. You can hold the Windows + Shift + S keys to open the screenshot/snipping tool. Paste image over this text.</a:t>
            </a:r>
          </a:p>
        </p:txBody>
      </p:sp>
      <p:sp>
        <p:nvSpPr>
          <p:cNvPr id="4" name="TextBox 3">
            <a:extLst>
              <a:ext uri="{FF2B5EF4-FFF2-40B4-BE49-F238E27FC236}">
                <a16:creationId xmlns:a16="http://schemas.microsoft.com/office/drawing/2014/main" id="{BB986B6D-3FEA-E2B8-EE3A-FB52056A82FE}"/>
              </a:ext>
            </a:extLst>
          </p:cNvPr>
          <p:cNvSpPr txBox="1"/>
          <p:nvPr userDrawn="1"/>
        </p:nvSpPr>
        <p:spPr>
          <a:xfrm>
            <a:off x="4609008" y="73151"/>
            <a:ext cx="3638009" cy="830997"/>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400" b="1" dirty="0">
                <a:solidFill>
                  <a:srgbClr val="0C2554"/>
                </a:solidFill>
                <a:latin typeface="Arial" panose="020B0604020202020204" pitchFamily="34" charset="0"/>
                <a:cs typeface="Arial" panose="020B0604020202020204" pitchFamily="34" charset="0"/>
              </a:rPr>
              <a:t>Ratings for All Immediate Supervisors</a:t>
            </a:r>
            <a:endParaRPr lang="en-US" sz="2400" b="0" dirty="0">
              <a:solidFill>
                <a:srgbClr val="0C2554"/>
              </a:solidFill>
              <a:latin typeface="Arial" panose="020B0604020202020204" pitchFamily="34" charset="0"/>
              <a:cs typeface="Arial" panose="020B0604020202020204" pitchFamily="34" charset="0"/>
            </a:endParaRPr>
          </a:p>
        </p:txBody>
      </p:sp>
      <p:sp>
        <p:nvSpPr>
          <p:cNvPr id="2" name="Text Placeholder 6">
            <a:extLst>
              <a:ext uri="{FF2B5EF4-FFF2-40B4-BE49-F238E27FC236}">
                <a16:creationId xmlns:a16="http://schemas.microsoft.com/office/drawing/2014/main" id="{FC1C5215-9193-4DCD-814F-9B60A82984E3}"/>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6" name="Rectangle: Rounded Corners 5">
            <a:extLst>
              <a:ext uri="{FF2B5EF4-FFF2-40B4-BE49-F238E27FC236}">
                <a16:creationId xmlns:a16="http://schemas.microsoft.com/office/drawing/2014/main" id="{1547E904-1D2B-BA12-5153-4470802FCC1D}"/>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0501E20-E906-EF26-34D5-F32B701022A8}"/>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Rounded Corners 14">
            <a:extLst>
              <a:ext uri="{FF2B5EF4-FFF2-40B4-BE49-F238E27FC236}">
                <a16:creationId xmlns:a16="http://schemas.microsoft.com/office/drawing/2014/main" id="{50E963DA-867F-FBB0-BBA7-104C632EAB1B}"/>
              </a:ext>
            </a:extLst>
          </p:cNvPr>
          <p:cNvSpPr/>
          <p:nvPr userDrawn="1"/>
        </p:nvSpPr>
        <p:spPr>
          <a:xfrm>
            <a:off x="355653" y="1096884"/>
            <a:ext cx="11462327" cy="1055597"/>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1600" b="0" i="1" u="none" strike="noStrike" baseline="0" dirty="0">
                <a:solidFill>
                  <a:schemeClr val="tx1"/>
                </a:solidFill>
                <a:latin typeface="Arial" panose="020B0604020202020204" pitchFamily="34" charset="0"/>
                <a:cs typeface="Arial" panose="020B0604020202020204" pitchFamily="34" charset="0"/>
              </a:rPr>
              <a:t>Toxic Leadership </a:t>
            </a:r>
            <a:r>
              <a:rPr lang="en-US" sz="1600" b="0" i="0" u="none" strike="noStrike" baseline="0" dirty="0">
                <a:solidFill>
                  <a:schemeClr val="tx1"/>
                </a:solidFill>
                <a:latin typeface="Arial" panose="020B0604020202020204" pitchFamily="34" charset="0"/>
                <a:cs typeface="Arial" panose="020B0604020202020204" pitchFamily="34" charset="0"/>
              </a:rPr>
              <a:t>measures the perception that leaders disregard input, ridicule others, and have self-promoting tendencies. </a:t>
            </a:r>
            <a:r>
              <a:rPr lang="en-US" sz="1600" b="0" i="1" u="none" strike="noStrike" baseline="0" dirty="0">
                <a:solidFill>
                  <a:schemeClr val="tx1"/>
                </a:solidFill>
                <a:latin typeface="Arial" panose="020B0604020202020204" pitchFamily="34" charset="0"/>
                <a:cs typeface="Arial" panose="020B0604020202020204" pitchFamily="34" charset="0"/>
              </a:rPr>
              <a:t>Toxic Leadership</a:t>
            </a:r>
            <a:r>
              <a:rPr lang="en-US" sz="1600" b="0" i="0" u="none" strike="noStrike" baseline="0" dirty="0">
                <a:solidFill>
                  <a:schemeClr val="tx1"/>
                </a:solidFill>
                <a:latin typeface="Arial" panose="020B0604020202020204" pitchFamily="34" charset="0"/>
                <a:cs typeface="Arial" panose="020B0604020202020204" pitchFamily="34" charset="0"/>
              </a:rPr>
              <a:t> also includes behaviors that are demeaning, isolating, and/or coercive. These types of leaders are also prone to acts of aggression. Organizations with toxic leaders are linked to higher likelihood of sexual assault and suicide, as well as lower levels of retention and readiness.</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4222045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76_Content, Two Column w/ Icons_op2">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238891B-D6B8-AA58-31BC-48B66C99D080}"/>
              </a:ext>
            </a:extLst>
          </p:cNvPr>
          <p:cNvSpPr txBox="1"/>
          <p:nvPr userDrawn="1"/>
        </p:nvSpPr>
        <p:spPr>
          <a:xfrm>
            <a:off x="842269" y="205436"/>
            <a:ext cx="11131728" cy="584775"/>
          </a:xfrm>
          <a:prstGeom prst="rect">
            <a:avLst/>
          </a:prstGeom>
          <a:noFill/>
        </p:spPr>
        <p:txBody>
          <a:bodyPr wrap="square" lIns="0" rtlCol="0">
            <a:spAutoFit/>
          </a:bodyPr>
          <a:lstStyle/>
          <a:p>
            <a:r>
              <a:rPr lang="en-US" sz="3200" b="1" dirty="0">
                <a:solidFill>
                  <a:srgbClr val="0C2554"/>
                </a:solidFill>
                <a:latin typeface="Arial" panose="020B0604020202020204" pitchFamily="34" charset="0"/>
                <a:cs typeface="Arial" panose="020B0604020202020204" pitchFamily="34" charset="0"/>
              </a:rPr>
              <a:t>Workplace Hostility</a:t>
            </a:r>
          </a:p>
        </p:txBody>
      </p:sp>
      <p:sp>
        <p:nvSpPr>
          <p:cNvPr id="8" name="TextBox 7">
            <a:extLst>
              <a:ext uri="{FF2B5EF4-FFF2-40B4-BE49-F238E27FC236}">
                <a16:creationId xmlns:a16="http://schemas.microsoft.com/office/drawing/2014/main" id="{7E04C23A-42AB-C428-1CE5-8D159842A041}"/>
              </a:ext>
            </a:extLst>
          </p:cNvPr>
          <p:cNvSpPr txBox="1"/>
          <p:nvPr userDrawn="1"/>
        </p:nvSpPr>
        <p:spPr>
          <a:xfrm>
            <a:off x="2173056" y="2828835"/>
            <a:ext cx="7843706"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Copy the overall Workplace Hostility chart and 2025 Unfavorable Ratings table from the DEOCS Survey Results PDF Report. You can hold the Windows + Shift + S keys to open the screenshot/snipping tool. Paste image over this text.</a:t>
            </a:r>
          </a:p>
        </p:txBody>
      </p:sp>
      <p:sp>
        <p:nvSpPr>
          <p:cNvPr id="3" name="Text Placeholder 6">
            <a:extLst>
              <a:ext uri="{FF2B5EF4-FFF2-40B4-BE49-F238E27FC236}">
                <a16:creationId xmlns:a16="http://schemas.microsoft.com/office/drawing/2014/main" id="{DA60D9C5-EC0C-7C25-5A8F-EF34BB3CDB42}"/>
              </a:ext>
            </a:extLst>
          </p:cNvPr>
          <p:cNvSpPr>
            <a:spLocks noGrp="1"/>
          </p:cNvSpPr>
          <p:nvPr>
            <p:ph type="body" sz="quarter" idx="10" hasCustomPrompt="1"/>
          </p:nvPr>
        </p:nvSpPr>
        <p:spPr>
          <a:xfrm>
            <a:off x="842269" y="4523333"/>
            <a:ext cx="10507463" cy="1409813"/>
          </a:xfrm>
          <a:prstGeom prst="rect">
            <a:avLst/>
          </a:prstGeom>
        </p:spPr>
        <p:txBody>
          <a:bodyPr/>
          <a:lstStyle>
            <a:lvl1pPr marL="0" indent="0">
              <a:lnSpc>
                <a:spcPct val="100000"/>
              </a:lnSpc>
              <a:spcBef>
                <a:spcPts val="400"/>
              </a:spcBef>
              <a:buFont typeface="Arial" panose="020B0604020202020204" pitchFamily="34" charset="0"/>
              <a:buNone/>
              <a:defRPr sz="2000"/>
            </a:lvl1pPr>
          </a:lstStyle>
          <a:p>
            <a:pPr marL="342900" marR="0" lvl="0" indent="-342900" algn="l" defTabSz="914400" rtl="0" eaLnBrk="1" fontAlgn="base" latinLnBrk="0" hangingPunct="1">
              <a:lnSpc>
                <a:spcPct val="107000"/>
              </a:lnSpc>
              <a:spcBef>
                <a:spcPts val="0"/>
              </a:spcBef>
              <a:spcAft>
                <a:spcPts val="0"/>
              </a:spcAft>
              <a:buClr>
                <a:srgbClr val="0C2554"/>
              </a:buClr>
              <a:buSzPts val="1000"/>
              <a:buFont typeface="Symbol" panose="05050102010706020507" pitchFamily="18" charset="2"/>
              <a:buChar char=""/>
              <a:tabLst>
                <a:tab pos="457200" algn="l"/>
              </a:tabLst>
              <a:defRPr/>
            </a:pPr>
            <a:r>
              <a:rPr lang="en-US" sz="2400"/>
              <a:t>Click to add notes/comments.</a:t>
            </a:r>
          </a:p>
          <a:p>
            <a:pPr lvl="0"/>
            <a:endParaRPr lang="en-US"/>
          </a:p>
        </p:txBody>
      </p:sp>
      <p:sp>
        <p:nvSpPr>
          <p:cNvPr id="5" name="Rectangle: Rounded Corners 4">
            <a:extLst>
              <a:ext uri="{FF2B5EF4-FFF2-40B4-BE49-F238E27FC236}">
                <a16:creationId xmlns:a16="http://schemas.microsoft.com/office/drawing/2014/main" id="{8ADBC498-461A-96B8-25FC-1813F7B46EB0}"/>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CB6D7CE-920C-85C5-3F39-1E2FC8EADDD7}"/>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Rounded Corners 12">
            <a:extLst>
              <a:ext uri="{FF2B5EF4-FFF2-40B4-BE49-F238E27FC236}">
                <a16:creationId xmlns:a16="http://schemas.microsoft.com/office/drawing/2014/main" id="{386EA64B-8E69-C90D-0A03-90C798E12BE7}"/>
              </a:ext>
            </a:extLst>
          </p:cNvPr>
          <p:cNvSpPr/>
          <p:nvPr userDrawn="1"/>
        </p:nvSpPr>
        <p:spPr>
          <a:xfrm>
            <a:off x="355653" y="1096884"/>
            <a:ext cx="11462327" cy="1104150"/>
          </a:xfrm>
          <a:prstGeom prst="roundRect">
            <a:avLst/>
          </a:prstGeom>
          <a:noFill/>
          <a:ln w="19050">
            <a:solidFill>
              <a:srgbClr val="0C255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0" i="1" u="none" strike="noStrike" baseline="0" dirty="0">
                <a:solidFill>
                  <a:schemeClr val="tx1"/>
                </a:solidFill>
                <a:latin typeface="Arial" panose="020B0604020202020204" pitchFamily="34" charset="0"/>
                <a:cs typeface="Arial" panose="020B0604020202020204" pitchFamily="34" charset="0"/>
              </a:rPr>
              <a:t>Workplace Hostility </a:t>
            </a:r>
            <a:r>
              <a:rPr lang="en-US" sz="1600" b="0" i="0" u="none" strike="noStrike" baseline="0" dirty="0">
                <a:solidFill>
                  <a:schemeClr val="tx1"/>
                </a:solidFill>
                <a:latin typeface="Arial" panose="020B0604020202020204" pitchFamily="34" charset="0"/>
                <a:cs typeface="Arial" panose="020B0604020202020204" pitchFamily="34" charset="0"/>
              </a:rPr>
              <a:t>measures</a:t>
            </a:r>
            <a:r>
              <a:rPr lang="en-US" sz="1600" b="0" i="1" u="none" strike="noStrike" baseline="0" dirty="0">
                <a:solidFill>
                  <a:schemeClr val="tx1"/>
                </a:solidFill>
                <a:latin typeface="Arial" panose="020B0604020202020204" pitchFamily="34" charset="0"/>
                <a:cs typeface="Arial" panose="020B0604020202020204" pitchFamily="34" charset="0"/>
              </a:rPr>
              <a:t> </a:t>
            </a:r>
            <a:r>
              <a:rPr lang="en-US" sz="1600" b="0" i="0" u="none" strike="noStrike" baseline="0" dirty="0">
                <a:solidFill>
                  <a:schemeClr val="tx1"/>
                </a:solidFill>
                <a:latin typeface="Arial" panose="020B0604020202020204" pitchFamily="34" charset="0"/>
                <a:cs typeface="Arial" panose="020B0604020202020204" pitchFamily="34" charset="0"/>
              </a:rPr>
              <a:t>the degree to which individuals in the workplace acted in a hostile manner towards others. It includes behaviors such as insults, sarcasm, or gestures to humiliate a member as well as perception of others interfering with one’s work performance. Frequent workplace hostility is linked to lower levels of readiness and retention, as well as a higher likelihood of sexual harassment, sexual assault, and racial/ethnic harassment and discrimination.</a:t>
            </a:r>
            <a:endParaRPr lang="en-US" sz="1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73674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2_DEOCS Participation">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09E113D3-8E9F-A0B0-31F1-04A447B11F19}"/>
              </a:ext>
            </a:extLst>
          </p:cNvPr>
          <p:cNvSpPr txBox="1"/>
          <p:nvPr userDrawn="1"/>
        </p:nvSpPr>
        <p:spPr>
          <a:xfrm>
            <a:off x="842269" y="206615"/>
            <a:ext cx="11131728" cy="584775"/>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3200" b="1" dirty="0">
                <a:solidFill>
                  <a:srgbClr val="0C2554"/>
                </a:solidFill>
                <a:latin typeface="Arial" panose="020B0604020202020204" pitchFamily="34" charset="0"/>
                <a:cs typeface="Arial" panose="020B0604020202020204" pitchFamily="34" charset="0"/>
              </a:rPr>
              <a:t>Workplace Hostility Ratings by Demographic</a:t>
            </a:r>
            <a:r>
              <a:rPr lang="en-US" sz="3200" b="1" baseline="0" dirty="0">
                <a:solidFill>
                  <a:srgbClr val="0C2554"/>
                </a:solidFill>
                <a:latin typeface="Arial" panose="020B0604020202020204" pitchFamily="34" charset="0"/>
                <a:cs typeface="Arial" panose="020B0604020202020204" pitchFamily="34" charset="0"/>
              </a:rPr>
              <a:t> Category</a:t>
            </a:r>
            <a:endParaRPr lang="en-US" sz="2800" b="0" dirty="0">
              <a:solidFill>
                <a:srgbClr val="0C2554"/>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9CC28E7-EA1B-C695-2D50-476F478F81A7}"/>
              </a:ext>
            </a:extLst>
          </p:cNvPr>
          <p:cNvSpPr txBox="1"/>
          <p:nvPr userDrawn="1"/>
        </p:nvSpPr>
        <p:spPr>
          <a:xfrm>
            <a:off x="1793710" y="2833233"/>
            <a:ext cx="5253955" cy="175432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lumMod val="50000"/>
                    <a:lumOff val="50000"/>
                  </a:schemeClr>
                </a:solidFill>
                <a:latin typeface="Arial" panose="020B0604020202020204" pitchFamily="34" charset="0"/>
                <a:ea typeface="+mn-ea"/>
                <a:cs typeface="Arial" panose="020B0604020202020204" pitchFamily="34" charset="0"/>
              </a:rPr>
              <a:t>Copy the Workplace Hostility Ratings by Demographic Category chart from the DEOCS Survey Results PDF Report</a:t>
            </a:r>
            <a:r>
              <a:rPr lang="en-US" dirty="0">
                <a:solidFill>
                  <a:schemeClr val="tx1">
                    <a:lumMod val="50000"/>
                    <a:lumOff val="50000"/>
                  </a:schemeClr>
                </a:solidFill>
                <a:latin typeface="Arial" panose="020B0604020202020204" pitchFamily="34" charset="0"/>
                <a:cs typeface="Arial" panose="020B0604020202020204" pitchFamily="34" charset="0"/>
              </a:rPr>
              <a:t>. 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dirty="0">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8" name="Text Placeholder 6">
            <a:extLst>
              <a:ext uri="{FF2B5EF4-FFF2-40B4-BE49-F238E27FC236}">
                <a16:creationId xmlns:a16="http://schemas.microsoft.com/office/drawing/2014/main" id="{9758B82E-09F4-D8C3-67DE-F38C23B04384}"/>
              </a:ext>
            </a:extLst>
          </p:cNvPr>
          <p:cNvSpPr>
            <a:spLocks noGrp="1"/>
          </p:cNvSpPr>
          <p:nvPr>
            <p:ph type="body" sz="quarter" idx="10" hasCustomPrompt="1"/>
          </p:nvPr>
        </p:nvSpPr>
        <p:spPr>
          <a:xfrm>
            <a:off x="8537943" y="1488304"/>
            <a:ext cx="2811789" cy="4444184"/>
          </a:xfrm>
          <a:prstGeom prst="rect">
            <a:avLst/>
          </a:prstGeom>
        </p:spPr>
        <p:txBody>
          <a:bodyPr/>
          <a:lstStyle>
            <a:lvl1pPr marL="228600" indent="-228600">
              <a:lnSpc>
                <a:spcPct val="100000"/>
              </a:lnSpc>
              <a:spcBef>
                <a:spcPts val="400"/>
              </a:spcBef>
              <a:buFont typeface="Arial" panose="020B0604020202020204" pitchFamily="34" charset="0"/>
              <a:buChar char="•"/>
              <a:defRPr sz="2000"/>
            </a:lvl1pPr>
          </a:lstStyle>
          <a:p>
            <a:pPr lvl="0"/>
            <a:r>
              <a:rPr lang="en-US"/>
              <a:t>Click to add notes/comments.</a:t>
            </a:r>
          </a:p>
        </p:txBody>
      </p:sp>
      <p:sp>
        <p:nvSpPr>
          <p:cNvPr id="3" name="Rectangle: Rounded Corners 2">
            <a:extLst>
              <a:ext uri="{FF2B5EF4-FFF2-40B4-BE49-F238E27FC236}">
                <a16:creationId xmlns:a16="http://schemas.microsoft.com/office/drawing/2014/main" id="{91112397-6482-5890-E120-665B5B623E37}"/>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3AE6721-C1F4-ECC9-7A3F-5BA3FEF2B3E4}"/>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39836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53_Content, Two Column w/ Icons_op2">
    <p:spTree>
      <p:nvGrpSpPr>
        <p:cNvPr id="1" name=""/>
        <p:cNvGrpSpPr/>
        <p:nvPr/>
      </p:nvGrpSpPr>
      <p:grpSpPr>
        <a:xfrm>
          <a:off x="0" y="0"/>
          <a:ext cx="0" cy="0"/>
          <a:chOff x="0" y="0"/>
          <a:chExt cx="0" cy="0"/>
        </a:xfrm>
      </p:grpSpPr>
      <p:sp>
        <p:nvSpPr>
          <p:cNvPr id="10" name="TextBox 9">
            <a:extLst>
              <a:ext uri="{FF2B5EF4-FFF2-40B4-BE49-F238E27FC236}">
                <a16:creationId xmlns:a16="http://schemas.microsoft.com/office/drawing/2014/main" id="{79B1B69A-DA9A-C65A-4A2E-BDCE19AA6441}"/>
              </a:ext>
            </a:extLst>
          </p:cNvPr>
          <p:cNvSpPr txBox="1"/>
          <p:nvPr userDrawn="1"/>
        </p:nvSpPr>
        <p:spPr>
          <a:xfrm>
            <a:off x="761200" y="206615"/>
            <a:ext cx="913718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Local Resources &amp; Points of Contact</a:t>
            </a:r>
            <a:endParaRPr lang="en-US" sz="2000" b="0" dirty="0">
              <a:solidFill>
                <a:srgbClr val="0C2554"/>
              </a:solidFill>
              <a:latin typeface="Arial" panose="020B0604020202020204" pitchFamily="34" charset="0"/>
              <a:cs typeface="Arial" panose="020B0604020202020204" pitchFamily="34" charset="0"/>
            </a:endParaRPr>
          </a:p>
        </p:txBody>
      </p:sp>
      <p:sp>
        <p:nvSpPr>
          <p:cNvPr id="12" name="Text Placeholder 6">
            <a:extLst>
              <a:ext uri="{FF2B5EF4-FFF2-40B4-BE49-F238E27FC236}">
                <a16:creationId xmlns:a16="http://schemas.microsoft.com/office/drawing/2014/main" id="{1550F3F9-6D68-0EBB-84E0-8AD9CA366A7E}"/>
              </a:ext>
            </a:extLst>
          </p:cNvPr>
          <p:cNvSpPr>
            <a:spLocks noGrp="1"/>
          </p:cNvSpPr>
          <p:nvPr>
            <p:ph type="body" sz="quarter" idx="10" hasCustomPrompt="1"/>
          </p:nvPr>
        </p:nvSpPr>
        <p:spPr>
          <a:xfrm>
            <a:off x="842268" y="1488304"/>
            <a:ext cx="10507464" cy="4444842"/>
          </a:xfrm>
          <a:prstGeom prst="rect">
            <a:avLst/>
          </a:prstGeom>
        </p:spPr>
        <p:txBody>
          <a:bodyPr/>
          <a:lstStyle>
            <a:lvl1pPr marL="228600" indent="-228600">
              <a:buFont typeface="Arial" panose="020B0604020202020204" pitchFamily="34" charset="0"/>
              <a:buChar char="•"/>
              <a:defRPr sz="2000" b="0"/>
            </a:lvl1pPr>
          </a:lstStyle>
          <a:p>
            <a:pPr lvl="0"/>
            <a:r>
              <a:rPr lang="en-US"/>
              <a:t>Title – POC name/rank, email, phone number</a:t>
            </a:r>
          </a:p>
        </p:txBody>
      </p:sp>
      <p:sp>
        <p:nvSpPr>
          <p:cNvPr id="3" name="Rectangle: Rounded Corners 2">
            <a:extLst>
              <a:ext uri="{FF2B5EF4-FFF2-40B4-BE49-F238E27FC236}">
                <a16:creationId xmlns:a16="http://schemas.microsoft.com/office/drawing/2014/main" id="{3D0E407A-642E-7FAB-F722-AEED92123E2B}"/>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917C8CFD-6CB8-3C58-B78B-248D41599D8B}"/>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00667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8_Content, Two Column w/ Icons_op2">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598A1C9-E720-4AC7-DA10-DE2FD059C5B2}"/>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855AE172-5EF2-BE0D-1309-DB9626D79722}"/>
              </a:ext>
            </a:extLst>
          </p:cNvPr>
          <p:cNvGrpSpPr/>
          <p:nvPr userDrawn="1"/>
        </p:nvGrpSpPr>
        <p:grpSpPr>
          <a:xfrm>
            <a:off x="842268" y="5787672"/>
            <a:ext cx="5203915" cy="351261"/>
            <a:chOff x="-139483" y="5989415"/>
            <a:chExt cx="5203915" cy="520263"/>
          </a:xfrm>
          <a:solidFill>
            <a:schemeClr val="accent2"/>
          </a:solidFill>
        </p:grpSpPr>
        <p:sp>
          <p:nvSpPr>
            <p:cNvPr id="7" name="Rectangle 1">
              <a:extLst>
                <a:ext uri="{FF2B5EF4-FFF2-40B4-BE49-F238E27FC236}">
                  <a16:creationId xmlns:a16="http://schemas.microsoft.com/office/drawing/2014/main" id="{EE50EF7A-31C0-207A-A1F8-8B04119AB960}"/>
                </a:ext>
              </a:extLst>
            </p:cNvPr>
            <p:cNvSpPr/>
            <p:nvPr userDrawn="1"/>
          </p:nvSpPr>
          <p:spPr>
            <a:xfrm rot="16200000">
              <a:off x="2010639" y="3839293"/>
              <a:ext cx="520263" cy="4820508"/>
            </a:xfrm>
            <a:custGeom>
              <a:avLst/>
              <a:gdLst>
                <a:gd name="connsiteX0" fmla="*/ 0 w 504497"/>
                <a:gd name="connsiteY0" fmla="*/ 0 h 3689131"/>
                <a:gd name="connsiteX1" fmla="*/ 504497 w 504497"/>
                <a:gd name="connsiteY1" fmla="*/ 0 h 3689131"/>
                <a:gd name="connsiteX2" fmla="*/ 504497 w 504497"/>
                <a:gd name="connsiteY2" fmla="*/ 3689131 h 3689131"/>
                <a:gd name="connsiteX3" fmla="*/ 0 w 504497"/>
                <a:gd name="connsiteY3" fmla="*/ 3689131 h 3689131"/>
                <a:gd name="connsiteX4" fmla="*/ 0 w 504497"/>
                <a:gd name="connsiteY4" fmla="*/ 0 h 3689131"/>
                <a:gd name="connsiteX0" fmla="*/ 0 w 520263"/>
                <a:gd name="connsiteY0" fmla="*/ 0 h 3689131"/>
                <a:gd name="connsiteX1" fmla="*/ 504497 w 520263"/>
                <a:gd name="connsiteY1" fmla="*/ 0 h 3689131"/>
                <a:gd name="connsiteX2" fmla="*/ 520263 w 520263"/>
                <a:gd name="connsiteY2" fmla="*/ 3294993 h 3689131"/>
                <a:gd name="connsiteX3" fmla="*/ 0 w 520263"/>
                <a:gd name="connsiteY3" fmla="*/ 3689131 h 3689131"/>
                <a:gd name="connsiteX4" fmla="*/ 0 w 520263"/>
                <a:gd name="connsiteY4" fmla="*/ 0 h 36891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0263" h="3689131">
                  <a:moveTo>
                    <a:pt x="0" y="0"/>
                  </a:moveTo>
                  <a:lnTo>
                    <a:pt x="504497" y="0"/>
                  </a:lnTo>
                  <a:cubicBezTo>
                    <a:pt x="509752" y="1098331"/>
                    <a:pt x="515008" y="2196662"/>
                    <a:pt x="520263" y="3294993"/>
                  </a:cubicBezTo>
                  <a:lnTo>
                    <a:pt x="0" y="3689131"/>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sp>
          <p:nvSpPr>
            <p:cNvPr id="8" name="Rectangle 2">
              <a:extLst>
                <a:ext uri="{FF2B5EF4-FFF2-40B4-BE49-F238E27FC236}">
                  <a16:creationId xmlns:a16="http://schemas.microsoft.com/office/drawing/2014/main" id="{422EFAC4-FB00-E558-2A03-03D49118F32A}"/>
                </a:ext>
              </a:extLst>
            </p:cNvPr>
            <p:cNvSpPr/>
            <p:nvPr userDrawn="1"/>
          </p:nvSpPr>
          <p:spPr>
            <a:xfrm rot="16200000">
              <a:off x="4403724" y="5847250"/>
              <a:ext cx="513015" cy="808400"/>
            </a:xfrm>
            <a:custGeom>
              <a:avLst/>
              <a:gdLst>
                <a:gd name="connsiteX0" fmla="*/ 0 w 530198"/>
                <a:gd name="connsiteY0" fmla="*/ 0 h 222837"/>
                <a:gd name="connsiteX1" fmla="*/ 530198 w 530198"/>
                <a:gd name="connsiteY1" fmla="*/ 0 h 222837"/>
                <a:gd name="connsiteX2" fmla="*/ 530198 w 530198"/>
                <a:gd name="connsiteY2" fmla="*/ 222837 h 222837"/>
                <a:gd name="connsiteX3" fmla="*/ 0 w 530198"/>
                <a:gd name="connsiteY3" fmla="*/ 222837 h 222837"/>
                <a:gd name="connsiteX4" fmla="*/ 0 w 530198"/>
                <a:gd name="connsiteY4" fmla="*/ 0 h 222837"/>
                <a:gd name="connsiteX0" fmla="*/ 0 w 545566"/>
                <a:gd name="connsiteY0" fmla="*/ 399570 h 622407"/>
                <a:gd name="connsiteX1" fmla="*/ 545566 w 545566"/>
                <a:gd name="connsiteY1" fmla="*/ 0 h 622407"/>
                <a:gd name="connsiteX2" fmla="*/ 530198 w 545566"/>
                <a:gd name="connsiteY2" fmla="*/ 622407 h 622407"/>
                <a:gd name="connsiteX3" fmla="*/ 0 w 545566"/>
                <a:gd name="connsiteY3" fmla="*/ 622407 h 622407"/>
                <a:gd name="connsiteX4" fmla="*/ 0 w 545566"/>
                <a:gd name="connsiteY4" fmla="*/ 399570 h 622407"/>
                <a:gd name="connsiteX0" fmla="*/ 0 w 530198"/>
                <a:gd name="connsiteY0" fmla="*/ 384202 h 607039"/>
                <a:gd name="connsiteX1" fmla="*/ 522514 w 530198"/>
                <a:gd name="connsiteY1" fmla="*/ 0 h 607039"/>
                <a:gd name="connsiteX2" fmla="*/ 530198 w 530198"/>
                <a:gd name="connsiteY2" fmla="*/ 607039 h 607039"/>
                <a:gd name="connsiteX3" fmla="*/ 0 w 530198"/>
                <a:gd name="connsiteY3" fmla="*/ 607039 h 607039"/>
                <a:gd name="connsiteX4" fmla="*/ 0 w 530198"/>
                <a:gd name="connsiteY4" fmla="*/ 384202 h 607039"/>
                <a:gd name="connsiteX0" fmla="*/ 0 w 530198"/>
                <a:gd name="connsiteY0" fmla="*/ 393727 h 616564"/>
                <a:gd name="connsiteX1" fmla="*/ 525689 w 530198"/>
                <a:gd name="connsiteY1" fmla="*/ 0 h 616564"/>
                <a:gd name="connsiteX2" fmla="*/ 530198 w 530198"/>
                <a:gd name="connsiteY2" fmla="*/ 616564 h 616564"/>
                <a:gd name="connsiteX3" fmla="*/ 0 w 530198"/>
                <a:gd name="connsiteY3" fmla="*/ 616564 h 616564"/>
                <a:gd name="connsiteX4" fmla="*/ 0 w 530198"/>
                <a:gd name="connsiteY4" fmla="*/ 393727 h 616564"/>
                <a:gd name="connsiteX0" fmla="*/ 0 w 526237"/>
                <a:gd name="connsiteY0" fmla="*/ 393727 h 616564"/>
                <a:gd name="connsiteX1" fmla="*/ 525689 w 526237"/>
                <a:gd name="connsiteY1" fmla="*/ 0 h 616564"/>
                <a:gd name="connsiteX2" fmla="*/ 523424 w 526237"/>
                <a:gd name="connsiteY2" fmla="*/ 230484 h 616564"/>
                <a:gd name="connsiteX3" fmla="*/ 0 w 526237"/>
                <a:gd name="connsiteY3" fmla="*/ 616564 h 616564"/>
                <a:gd name="connsiteX4" fmla="*/ 0 w 526237"/>
                <a:gd name="connsiteY4" fmla="*/ 393727 h 616564"/>
                <a:gd name="connsiteX0" fmla="*/ 0 w 526811"/>
                <a:gd name="connsiteY0" fmla="*/ 393727 h 616564"/>
                <a:gd name="connsiteX1" fmla="*/ 525689 w 526811"/>
                <a:gd name="connsiteY1" fmla="*/ 0 h 616564"/>
                <a:gd name="connsiteX2" fmla="*/ 526811 w 526811"/>
                <a:gd name="connsiteY2" fmla="*/ 230484 h 616564"/>
                <a:gd name="connsiteX3" fmla="*/ 0 w 526811"/>
                <a:gd name="connsiteY3" fmla="*/ 616564 h 616564"/>
                <a:gd name="connsiteX4" fmla="*/ 0 w 526811"/>
                <a:gd name="connsiteY4" fmla="*/ 393727 h 6165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26811" h="616564">
                  <a:moveTo>
                    <a:pt x="0" y="393727"/>
                  </a:moveTo>
                  <a:lnTo>
                    <a:pt x="525689" y="0"/>
                  </a:lnTo>
                  <a:cubicBezTo>
                    <a:pt x="528250" y="202346"/>
                    <a:pt x="524250" y="28138"/>
                    <a:pt x="526811" y="230484"/>
                  </a:cubicBezTo>
                  <a:lnTo>
                    <a:pt x="0" y="616564"/>
                  </a:lnTo>
                  <a:lnTo>
                    <a:pt x="0" y="393727"/>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grpSp>
      <p:sp>
        <p:nvSpPr>
          <p:cNvPr id="9" name="Text Placeholder 15">
            <a:extLst>
              <a:ext uri="{FF2B5EF4-FFF2-40B4-BE49-F238E27FC236}">
                <a16:creationId xmlns:a16="http://schemas.microsoft.com/office/drawing/2014/main" id="{A82FE828-0BCB-5E4D-7323-8F10839FE445}"/>
              </a:ext>
            </a:extLst>
          </p:cNvPr>
          <p:cNvSpPr>
            <a:spLocks noGrp="1"/>
          </p:cNvSpPr>
          <p:nvPr>
            <p:ph type="body" sz="quarter" idx="12" hasCustomPrompt="1"/>
          </p:nvPr>
        </p:nvSpPr>
        <p:spPr>
          <a:xfrm>
            <a:off x="2588207" y="5802950"/>
            <a:ext cx="2194560" cy="338328"/>
          </a:xfrm>
          <a:prstGeom prst="rect">
            <a:avLst/>
          </a:prstGeom>
        </p:spPr>
        <p:txBody>
          <a:bodyPr anchor="b" anchorCtr="0">
            <a:normAutofit/>
          </a:bodyPr>
          <a:lstStyle>
            <a:lvl1pPr marL="0" indent="0">
              <a:buFont typeface="Wingdings" panose="05000000000000000000" pitchFamily="2" charset="2"/>
              <a:buNone/>
              <a:defRPr sz="1600" b="0">
                <a:solidFill>
                  <a:schemeClr val="bg1"/>
                </a:solidFill>
              </a:defRPr>
            </a:lvl1pPr>
          </a:lstStyle>
          <a:p>
            <a:pPr lvl="0"/>
            <a:r>
              <a:rPr lang="en-US"/>
              <a:t>Click to enter dates.</a:t>
            </a:r>
          </a:p>
        </p:txBody>
      </p:sp>
      <p:sp>
        <p:nvSpPr>
          <p:cNvPr id="14" name="TextBox 13">
            <a:extLst>
              <a:ext uri="{FF2B5EF4-FFF2-40B4-BE49-F238E27FC236}">
                <a16:creationId xmlns:a16="http://schemas.microsoft.com/office/drawing/2014/main" id="{358AB3C8-A2F3-FDBC-E228-88FF264D568F}"/>
              </a:ext>
            </a:extLst>
          </p:cNvPr>
          <p:cNvSpPr txBox="1"/>
          <p:nvPr userDrawn="1"/>
        </p:nvSpPr>
        <p:spPr>
          <a:xfrm>
            <a:off x="761200" y="311795"/>
            <a:ext cx="9137180" cy="584775"/>
          </a:xfrm>
          <a:prstGeom prst="rect">
            <a:avLst/>
          </a:prstGeom>
          <a:noFill/>
        </p:spPr>
        <p:txBody>
          <a:bodyPr wrap="square" rtlCol="0">
            <a:spAutoFit/>
          </a:bodyPr>
          <a:lstStyle/>
          <a:p>
            <a:r>
              <a:rPr lang="en-US" sz="3200" b="1">
                <a:solidFill>
                  <a:schemeClr val="accent2"/>
                </a:solidFill>
                <a:latin typeface="Arial" panose="020B0604020202020204" pitchFamily="34" charset="0"/>
                <a:cs typeface="Arial" panose="020B0604020202020204" pitchFamily="34" charset="0"/>
              </a:rPr>
              <a:t>Our DEOCS Participation</a:t>
            </a:r>
          </a:p>
        </p:txBody>
      </p:sp>
      <p:sp>
        <p:nvSpPr>
          <p:cNvPr id="19" name="TextBox 18">
            <a:extLst>
              <a:ext uri="{FF2B5EF4-FFF2-40B4-BE49-F238E27FC236}">
                <a16:creationId xmlns:a16="http://schemas.microsoft.com/office/drawing/2014/main" id="{22A7B470-3BE8-898E-19E0-0DF0344F113B}"/>
              </a:ext>
            </a:extLst>
          </p:cNvPr>
          <p:cNvSpPr txBox="1"/>
          <p:nvPr userDrawn="1"/>
        </p:nvSpPr>
        <p:spPr>
          <a:xfrm>
            <a:off x="2445190" y="2828835"/>
            <a:ext cx="7301619"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dirty="0">
                <a:solidFill>
                  <a:schemeClr val="tx1">
                    <a:lumMod val="50000"/>
                    <a:lumOff val="50000"/>
                  </a:schemeClr>
                </a:solidFill>
                <a:latin typeface="Arial" panose="020B0604020202020204" pitchFamily="34" charset="0"/>
                <a:ea typeface="+mn-ea"/>
                <a:cs typeface="Arial" panose="020B0604020202020204" pitchFamily="34" charset="0"/>
              </a:rPr>
              <a:t>Copy the Response Rate chart and table from the DEOCS Survey Results PDF Report. </a:t>
            </a:r>
            <a:r>
              <a:rPr lang="en-US" dirty="0">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Paste image over this text. Consider including historical rates if available.</a:t>
            </a:r>
          </a:p>
        </p:txBody>
      </p:sp>
      <p:sp>
        <p:nvSpPr>
          <p:cNvPr id="11" name="TextBox 10">
            <a:extLst>
              <a:ext uri="{FF2B5EF4-FFF2-40B4-BE49-F238E27FC236}">
                <a16:creationId xmlns:a16="http://schemas.microsoft.com/office/drawing/2014/main" id="{DC644F27-E3EF-42EC-36F2-2FFD4D273116}"/>
              </a:ext>
            </a:extLst>
          </p:cNvPr>
          <p:cNvSpPr txBox="1"/>
          <p:nvPr userDrawn="1"/>
        </p:nvSpPr>
        <p:spPr>
          <a:xfrm>
            <a:off x="847247" y="5802950"/>
            <a:ext cx="1920240" cy="33832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kern="1200">
                <a:solidFill>
                  <a:schemeClr val="bg1"/>
                </a:solidFill>
                <a:latin typeface="Arial" panose="020B0604020202020204" pitchFamily="34" charset="0"/>
                <a:ea typeface="+mn-ea"/>
                <a:cs typeface="Arial" panose="020B0604020202020204" pitchFamily="34" charset="0"/>
              </a:rPr>
              <a:t>Survey start/end:</a:t>
            </a:r>
            <a:endParaRPr lang="en-US" sz="1600" b="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78589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1_Content, Two Column w/ Icons_op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778B24-9FA8-6140-CCA5-4E3A6BC718FF}"/>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89C89F00-7A13-00F8-A7CF-6382BC08B927}"/>
              </a:ext>
            </a:extLst>
          </p:cNvPr>
          <p:cNvSpPr txBox="1"/>
          <p:nvPr userDrawn="1"/>
        </p:nvSpPr>
        <p:spPr>
          <a:xfrm>
            <a:off x="761200" y="311795"/>
            <a:ext cx="9137180" cy="584775"/>
          </a:xfrm>
          <a:prstGeom prst="rect">
            <a:avLst/>
          </a:prstGeom>
          <a:noFill/>
        </p:spPr>
        <p:txBody>
          <a:bodyPr wrap="square" rtlCol="0">
            <a:spAutoFit/>
          </a:bodyPr>
          <a:lstStyle/>
          <a:p>
            <a:r>
              <a:rPr lang="en-US" sz="3200" b="1">
                <a:solidFill>
                  <a:schemeClr val="accent2"/>
                </a:solidFill>
                <a:latin typeface="Arial" panose="020B0604020202020204" pitchFamily="34" charset="0"/>
                <a:cs typeface="Arial" panose="020B0604020202020204" pitchFamily="34" charset="0"/>
              </a:rPr>
              <a:t>The Process</a:t>
            </a:r>
          </a:p>
        </p:txBody>
      </p:sp>
      <p:pic>
        <p:nvPicPr>
          <p:cNvPr id="12" name="Picture 11">
            <a:extLst>
              <a:ext uri="{FF2B5EF4-FFF2-40B4-BE49-F238E27FC236}">
                <a16:creationId xmlns:a16="http://schemas.microsoft.com/office/drawing/2014/main" id="{53165804-96A7-DF51-96AC-DAA97E353701}"/>
              </a:ext>
            </a:extLst>
          </p:cNvPr>
          <p:cNvPicPr>
            <a:picLocks noChangeAspect="1"/>
          </p:cNvPicPr>
          <p:nvPr userDrawn="1"/>
        </p:nvPicPr>
        <p:blipFill>
          <a:blip r:embed="rId2"/>
          <a:srcRect t="1125" r="97" b="15073"/>
          <a:stretch>
            <a:fillRect/>
          </a:stretch>
        </p:blipFill>
        <p:spPr>
          <a:xfrm>
            <a:off x="2826817" y="1114123"/>
            <a:ext cx="6538365" cy="4968235"/>
          </a:xfrm>
          <a:prstGeom prst="rect">
            <a:avLst/>
          </a:prstGeom>
        </p:spPr>
      </p:pic>
    </p:spTree>
    <p:extLst>
      <p:ext uri="{BB962C8B-B14F-4D97-AF65-F5344CB8AC3E}">
        <p14:creationId xmlns:p14="http://schemas.microsoft.com/office/powerpoint/2010/main" val="344367392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5_Content Slide | Image, Graphic, Tab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5581BF-16CB-34FD-9D02-79414A80A7F1}"/>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FBA41B4-9076-D243-8698-2EE94E672492}"/>
              </a:ext>
            </a:extLst>
          </p:cNvPr>
          <p:cNvSpPr>
            <a:spLocks noGrp="1"/>
          </p:cNvSpPr>
          <p:nvPr>
            <p:ph type="body" sz="quarter" idx="10" hasCustomPrompt="1"/>
          </p:nvPr>
        </p:nvSpPr>
        <p:spPr>
          <a:xfrm>
            <a:off x="1384071" y="1264888"/>
            <a:ext cx="5816821" cy="521302"/>
          </a:xfrm>
          <a:prstGeom prst="rect">
            <a:avLst/>
          </a:prstGeom>
        </p:spPr>
        <p:txBody>
          <a:bodyPr anchor="ctr"/>
          <a:lstStyle>
            <a:lvl1pPr marL="0" indent="0">
              <a:buNone/>
              <a:defRPr sz="2000" i="0"/>
            </a:lvl1pPr>
          </a:lstStyle>
          <a:p>
            <a:pPr lvl="0"/>
            <a:r>
              <a:rPr lang="en-US"/>
              <a:t>Strength area #1</a:t>
            </a:r>
          </a:p>
        </p:txBody>
      </p:sp>
      <p:sp>
        <p:nvSpPr>
          <p:cNvPr id="22" name="TextBox 21">
            <a:extLst>
              <a:ext uri="{FF2B5EF4-FFF2-40B4-BE49-F238E27FC236}">
                <a16:creationId xmlns:a16="http://schemas.microsoft.com/office/drawing/2014/main" id="{0CDBAD59-B421-FD62-223D-DD84464D1497}"/>
              </a:ext>
            </a:extLst>
          </p:cNvPr>
          <p:cNvSpPr txBox="1"/>
          <p:nvPr userDrawn="1"/>
        </p:nvSpPr>
        <p:spPr>
          <a:xfrm>
            <a:off x="761200" y="311795"/>
            <a:ext cx="9137180" cy="584775"/>
          </a:xfrm>
          <a:prstGeom prst="rect">
            <a:avLst/>
          </a:prstGeom>
          <a:noFill/>
        </p:spPr>
        <p:txBody>
          <a:bodyPr wrap="square" rtlCol="0">
            <a:spAutoFit/>
          </a:bodyPr>
          <a:lstStyle/>
          <a:p>
            <a:r>
              <a:rPr lang="en-US" sz="3200" b="1">
                <a:solidFill>
                  <a:schemeClr val="accent2"/>
                </a:solidFill>
                <a:latin typeface="Arial" panose="020B0604020202020204" pitchFamily="34" charset="0"/>
                <a:cs typeface="Arial" panose="020B0604020202020204" pitchFamily="34" charset="0"/>
              </a:rPr>
              <a:t>Our Strengths</a:t>
            </a:r>
          </a:p>
        </p:txBody>
      </p:sp>
      <p:sp>
        <p:nvSpPr>
          <p:cNvPr id="4" name="Text Placeholder 3">
            <a:extLst>
              <a:ext uri="{FF2B5EF4-FFF2-40B4-BE49-F238E27FC236}">
                <a16:creationId xmlns:a16="http://schemas.microsoft.com/office/drawing/2014/main" id="{EE8691F7-5339-CEAE-5A87-24EFE73C89CA}"/>
              </a:ext>
            </a:extLst>
          </p:cNvPr>
          <p:cNvSpPr>
            <a:spLocks noGrp="1"/>
          </p:cNvSpPr>
          <p:nvPr>
            <p:ph type="body" sz="quarter" idx="17" hasCustomPrompt="1"/>
          </p:nvPr>
        </p:nvSpPr>
        <p:spPr>
          <a:xfrm>
            <a:off x="837946" y="1268204"/>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1</a:t>
            </a:r>
          </a:p>
        </p:txBody>
      </p:sp>
      <p:sp>
        <p:nvSpPr>
          <p:cNvPr id="21" name="Text Placeholder 3">
            <a:extLst>
              <a:ext uri="{FF2B5EF4-FFF2-40B4-BE49-F238E27FC236}">
                <a16:creationId xmlns:a16="http://schemas.microsoft.com/office/drawing/2014/main" id="{D10B06E4-A3E0-BE30-3DE0-9E2155ABBC92}"/>
              </a:ext>
            </a:extLst>
          </p:cNvPr>
          <p:cNvSpPr>
            <a:spLocks noGrp="1"/>
          </p:cNvSpPr>
          <p:nvPr>
            <p:ph type="body" sz="quarter" idx="18" hasCustomPrompt="1"/>
          </p:nvPr>
        </p:nvSpPr>
        <p:spPr>
          <a:xfrm>
            <a:off x="837946" y="5416955"/>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5</a:t>
            </a:r>
          </a:p>
        </p:txBody>
      </p:sp>
      <p:sp>
        <p:nvSpPr>
          <p:cNvPr id="23" name="Text Placeholder 3">
            <a:extLst>
              <a:ext uri="{FF2B5EF4-FFF2-40B4-BE49-F238E27FC236}">
                <a16:creationId xmlns:a16="http://schemas.microsoft.com/office/drawing/2014/main" id="{C3C4E134-D6EB-1F3B-94B8-CC4DCC2C8184}"/>
              </a:ext>
            </a:extLst>
          </p:cNvPr>
          <p:cNvSpPr>
            <a:spLocks noGrp="1"/>
          </p:cNvSpPr>
          <p:nvPr>
            <p:ph type="body" sz="quarter" idx="19" hasCustomPrompt="1"/>
          </p:nvPr>
        </p:nvSpPr>
        <p:spPr>
          <a:xfrm>
            <a:off x="837946" y="3342579"/>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3</a:t>
            </a:r>
          </a:p>
        </p:txBody>
      </p:sp>
      <p:sp>
        <p:nvSpPr>
          <p:cNvPr id="25" name="Text Placeholder 3">
            <a:extLst>
              <a:ext uri="{FF2B5EF4-FFF2-40B4-BE49-F238E27FC236}">
                <a16:creationId xmlns:a16="http://schemas.microsoft.com/office/drawing/2014/main" id="{50B48244-8990-EDCD-9776-9E27C457AD84}"/>
              </a:ext>
            </a:extLst>
          </p:cNvPr>
          <p:cNvSpPr>
            <a:spLocks noGrp="1"/>
          </p:cNvSpPr>
          <p:nvPr>
            <p:ph type="body" sz="quarter" idx="20" hasCustomPrompt="1"/>
          </p:nvPr>
        </p:nvSpPr>
        <p:spPr>
          <a:xfrm>
            <a:off x="837946" y="2305391"/>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2</a:t>
            </a:r>
          </a:p>
        </p:txBody>
      </p:sp>
      <p:sp>
        <p:nvSpPr>
          <p:cNvPr id="26" name="Text Placeholder 3">
            <a:extLst>
              <a:ext uri="{FF2B5EF4-FFF2-40B4-BE49-F238E27FC236}">
                <a16:creationId xmlns:a16="http://schemas.microsoft.com/office/drawing/2014/main" id="{F2757474-8666-9555-5A3B-140886D04A21}"/>
              </a:ext>
            </a:extLst>
          </p:cNvPr>
          <p:cNvSpPr>
            <a:spLocks noGrp="1"/>
          </p:cNvSpPr>
          <p:nvPr>
            <p:ph type="body" sz="quarter" idx="21" hasCustomPrompt="1"/>
          </p:nvPr>
        </p:nvSpPr>
        <p:spPr>
          <a:xfrm>
            <a:off x="837946" y="4379767"/>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4</a:t>
            </a:r>
          </a:p>
        </p:txBody>
      </p:sp>
      <p:sp>
        <p:nvSpPr>
          <p:cNvPr id="27" name="Text Placeholder 2">
            <a:extLst>
              <a:ext uri="{FF2B5EF4-FFF2-40B4-BE49-F238E27FC236}">
                <a16:creationId xmlns:a16="http://schemas.microsoft.com/office/drawing/2014/main" id="{070CE503-AFF9-4C37-D2AF-AF6B5F9418E7}"/>
              </a:ext>
            </a:extLst>
          </p:cNvPr>
          <p:cNvSpPr>
            <a:spLocks noGrp="1"/>
          </p:cNvSpPr>
          <p:nvPr>
            <p:ph type="body" sz="quarter" idx="22" hasCustomPrompt="1"/>
          </p:nvPr>
        </p:nvSpPr>
        <p:spPr>
          <a:xfrm>
            <a:off x="1384071" y="2305391"/>
            <a:ext cx="5816821" cy="521302"/>
          </a:xfrm>
          <a:prstGeom prst="rect">
            <a:avLst/>
          </a:prstGeom>
        </p:spPr>
        <p:txBody>
          <a:bodyPr anchor="ctr"/>
          <a:lstStyle>
            <a:lvl1pPr marL="0" indent="0">
              <a:buNone/>
              <a:defRPr sz="2000" i="0"/>
            </a:lvl1pPr>
          </a:lstStyle>
          <a:p>
            <a:pPr lvl="0"/>
            <a:r>
              <a:rPr lang="en-US"/>
              <a:t>Strength area #2</a:t>
            </a:r>
          </a:p>
        </p:txBody>
      </p:sp>
      <p:sp>
        <p:nvSpPr>
          <p:cNvPr id="28" name="Text Placeholder 2">
            <a:extLst>
              <a:ext uri="{FF2B5EF4-FFF2-40B4-BE49-F238E27FC236}">
                <a16:creationId xmlns:a16="http://schemas.microsoft.com/office/drawing/2014/main" id="{07D7BDC2-3D35-CA46-5A79-6877E37F8595}"/>
              </a:ext>
            </a:extLst>
          </p:cNvPr>
          <p:cNvSpPr>
            <a:spLocks noGrp="1"/>
          </p:cNvSpPr>
          <p:nvPr>
            <p:ph type="body" sz="quarter" idx="23" hasCustomPrompt="1"/>
          </p:nvPr>
        </p:nvSpPr>
        <p:spPr>
          <a:xfrm>
            <a:off x="1384071" y="3342579"/>
            <a:ext cx="5816821" cy="521302"/>
          </a:xfrm>
          <a:prstGeom prst="rect">
            <a:avLst/>
          </a:prstGeom>
        </p:spPr>
        <p:txBody>
          <a:bodyPr anchor="ctr"/>
          <a:lstStyle>
            <a:lvl1pPr marL="0" indent="0">
              <a:buNone/>
              <a:defRPr sz="2000" i="0"/>
            </a:lvl1pPr>
          </a:lstStyle>
          <a:p>
            <a:pPr lvl="0"/>
            <a:r>
              <a:rPr lang="en-US"/>
              <a:t>Strength area #3</a:t>
            </a:r>
          </a:p>
        </p:txBody>
      </p:sp>
      <p:sp>
        <p:nvSpPr>
          <p:cNvPr id="29" name="Text Placeholder 2">
            <a:extLst>
              <a:ext uri="{FF2B5EF4-FFF2-40B4-BE49-F238E27FC236}">
                <a16:creationId xmlns:a16="http://schemas.microsoft.com/office/drawing/2014/main" id="{A8F1690A-3D69-F335-5F73-3AF1AA9EEAB5}"/>
              </a:ext>
            </a:extLst>
          </p:cNvPr>
          <p:cNvSpPr>
            <a:spLocks noGrp="1"/>
          </p:cNvSpPr>
          <p:nvPr>
            <p:ph type="body" sz="quarter" idx="24" hasCustomPrompt="1"/>
          </p:nvPr>
        </p:nvSpPr>
        <p:spPr>
          <a:xfrm>
            <a:off x="1384071" y="4376451"/>
            <a:ext cx="5816821" cy="521302"/>
          </a:xfrm>
          <a:prstGeom prst="rect">
            <a:avLst/>
          </a:prstGeom>
        </p:spPr>
        <p:txBody>
          <a:bodyPr anchor="ctr"/>
          <a:lstStyle>
            <a:lvl1pPr marL="0" indent="0">
              <a:buNone/>
              <a:defRPr sz="2000" i="0"/>
            </a:lvl1pPr>
          </a:lstStyle>
          <a:p>
            <a:pPr lvl="0"/>
            <a:r>
              <a:rPr lang="en-US"/>
              <a:t>Strength area #4</a:t>
            </a:r>
          </a:p>
        </p:txBody>
      </p:sp>
      <p:sp>
        <p:nvSpPr>
          <p:cNvPr id="30" name="Text Placeholder 2">
            <a:extLst>
              <a:ext uri="{FF2B5EF4-FFF2-40B4-BE49-F238E27FC236}">
                <a16:creationId xmlns:a16="http://schemas.microsoft.com/office/drawing/2014/main" id="{DD1845CF-3306-F4B0-4D98-4D66DC6B1FE1}"/>
              </a:ext>
            </a:extLst>
          </p:cNvPr>
          <p:cNvSpPr>
            <a:spLocks noGrp="1"/>
          </p:cNvSpPr>
          <p:nvPr>
            <p:ph type="body" sz="quarter" idx="25" hasCustomPrompt="1"/>
          </p:nvPr>
        </p:nvSpPr>
        <p:spPr>
          <a:xfrm>
            <a:off x="1384070" y="5410323"/>
            <a:ext cx="5816821" cy="521302"/>
          </a:xfrm>
          <a:prstGeom prst="rect">
            <a:avLst/>
          </a:prstGeom>
        </p:spPr>
        <p:txBody>
          <a:bodyPr anchor="ctr"/>
          <a:lstStyle>
            <a:lvl1pPr marL="0" indent="0">
              <a:buNone/>
              <a:defRPr sz="2000" i="0"/>
            </a:lvl1pPr>
          </a:lstStyle>
          <a:p>
            <a:pPr lvl="0"/>
            <a:r>
              <a:rPr lang="en-US"/>
              <a:t>Strength area #5</a:t>
            </a:r>
          </a:p>
        </p:txBody>
      </p:sp>
      <p:sp>
        <p:nvSpPr>
          <p:cNvPr id="15" name="Text Placeholder 6">
            <a:extLst>
              <a:ext uri="{FF2B5EF4-FFF2-40B4-BE49-F238E27FC236}">
                <a16:creationId xmlns:a16="http://schemas.microsoft.com/office/drawing/2014/main" id="{25FCCABF-E7B6-EBBD-1E7A-509E8F75067B}"/>
              </a:ext>
            </a:extLst>
          </p:cNvPr>
          <p:cNvSpPr>
            <a:spLocks noGrp="1"/>
          </p:cNvSpPr>
          <p:nvPr>
            <p:ph type="body" sz="quarter" idx="27" hasCustomPrompt="1"/>
          </p:nvPr>
        </p:nvSpPr>
        <p:spPr>
          <a:xfrm>
            <a:off x="7531101" y="1264888"/>
            <a:ext cx="3793232" cy="4667600"/>
          </a:xfrm>
          <a:prstGeom prst="rect">
            <a:avLst/>
          </a:prstGeom>
        </p:spPr>
        <p:txBody>
          <a:bodyPr/>
          <a:lstStyle>
            <a:lvl1pPr marL="228600" indent="-228600">
              <a:buFont typeface="Arial" panose="020B0604020202020204" pitchFamily="34" charset="0"/>
              <a:buChar char="•"/>
              <a:defRPr sz="2000"/>
            </a:lvl1pPr>
          </a:lstStyle>
          <a:p>
            <a:pPr lvl="0"/>
            <a:r>
              <a:rPr lang="en-US"/>
              <a:t>Click to add notes/comments.</a:t>
            </a:r>
          </a:p>
        </p:txBody>
      </p:sp>
    </p:spTree>
    <p:extLst>
      <p:ext uri="{BB962C8B-B14F-4D97-AF65-F5344CB8AC3E}">
        <p14:creationId xmlns:p14="http://schemas.microsoft.com/office/powerpoint/2010/main" val="329119942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2_Section Slide Dark 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CAAC750-A42F-EFEF-0BC6-CF9B1EBD32E7}"/>
              </a:ext>
            </a:extLst>
          </p:cNvPr>
          <p:cNvSpPr/>
          <p:nvPr userDrawn="1"/>
        </p:nvSpPr>
        <p:spPr>
          <a:xfrm>
            <a:off x="955964" y="2733278"/>
            <a:ext cx="98298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7942706-C794-7D6D-CF8A-C90B8117502B}"/>
              </a:ext>
            </a:extLst>
          </p:cNvPr>
          <p:cNvSpPr txBox="1"/>
          <p:nvPr userDrawn="1"/>
        </p:nvSpPr>
        <p:spPr>
          <a:xfrm>
            <a:off x="876299" y="1860607"/>
            <a:ext cx="10865622" cy="830997"/>
          </a:xfrm>
          <a:prstGeom prst="rect">
            <a:avLst/>
          </a:prstGeom>
          <a:noFill/>
        </p:spPr>
        <p:txBody>
          <a:bodyPr wrap="square" rtlCol="0">
            <a:spAutoFit/>
          </a:bodyPr>
          <a:lstStyle/>
          <a:p>
            <a:r>
              <a:rPr lang="en-US" sz="4800" b="1" dirty="0">
                <a:solidFill>
                  <a:srgbClr val="0C2554"/>
                </a:solidFill>
              </a:rPr>
              <a:t>Custom Closed-Ended Questions</a:t>
            </a:r>
          </a:p>
        </p:txBody>
      </p:sp>
      <p:sp>
        <p:nvSpPr>
          <p:cNvPr id="17" name="TextBox 16">
            <a:extLst>
              <a:ext uri="{FF2B5EF4-FFF2-40B4-BE49-F238E27FC236}">
                <a16:creationId xmlns:a16="http://schemas.microsoft.com/office/drawing/2014/main" id="{919BE8C6-1154-2AD3-B93F-8578B932CD6D}"/>
              </a:ext>
            </a:extLst>
          </p:cNvPr>
          <p:cNvSpPr txBox="1"/>
          <p:nvPr userDrawn="1"/>
        </p:nvSpPr>
        <p:spPr>
          <a:xfrm>
            <a:off x="875370" y="2996625"/>
            <a:ext cx="10865621" cy="461665"/>
          </a:xfrm>
          <a:prstGeom prst="rect">
            <a:avLst/>
          </a:prstGeom>
          <a:noFill/>
        </p:spPr>
        <p:txBody>
          <a:bodyPr wrap="square" rtlCol="0">
            <a:spAutoFit/>
          </a:bodyPr>
          <a:lstStyle/>
          <a:p>
            <a:r>
              <a:rPr lang="en-US" sz="2400" b="0" i="0" dirty="0">
                <a:solidFill>
                  <a:srgbClr val="0C2554"/>
                </a:solidFill>
                <a:latin typeface="Arial" panose="020B0604020202020204" pitchFamily="34" charset="0"/>
                <a:cs typeface="Arial" panose="020B0604020202020204" pitchFamily="34" charset="0"/>
              </a:rPr>
              <a:t>Results of closed-ended questions selected by unit/organizational leadership</a:t>
            </a:r>
          </a:p>
        </p:txBody>
      </p:sp>
      <p:sp>
        <p:nvSpPr>
          <p:cNvPr id="4" name="Rectangle: Rounded Corners 3">
            <a:extLst>
              <a:ext uri="{FF2B5EF4-FFF2-40B4-BE49-F238E27FC236}">
                <a16:creationId xmlns:a16="http://schemas.microsoft.com/office/drawing/2014/main" id="{A545681B-5D9F-2937-C9D1-E5C407AD5A60}"/>
              </a:ext>
            </a:extLst>
          </p:cNvPr>
          <p:cNvSpPr/>
          <p:nvPr userDrawn="1"/>
        </p:nvSpPr>
        <p:spPr>
          <a:xfrm>
            <a:off x="955964" y="1774068"/>
            <a:ext cx="98298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38E2C533-6704-694D-5C13-2DEB2014DA05}"/>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1944560843"/>
      </p:ext>
    </p:extLst>
  </p:cSld>
  <p:clrMapOvr>
    <a:overrideClrMapping bg1="lt1" tx1="dk1" bg2="lt2" tx2="dk2" accent1="accent1" accent2="accent2" accent3="accent3" accent4="accent4" accent5="accent5" accent6="accent6" hlink="hlink" folHlink="folHlink"/>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3_Content Slide | Image, Graphic, Table">
    <p:spTree>
      <p:nvGrpSpPr>
        <p:cNvPr id="1" name=""/>
        <p:cNvGrpSpPr/>
        <p:nvPr/>
      </p:nvGrpSpPr>
      <p:grpSpPr>
        <a:xfrm>
          <a:off x="0" y="0"/>
          <a:ext cx="0" cy="0"/>
          <a:chOff x="0" y="0"/>
          <a:chExt cx="0" cy="0"/>
        </a:xfrm>
      </p:grpSpPr>
      <p:sp>
        <p:nvSpPr>
          <p:cNvPr id="17" name="Text Placeholder 2">
            <a:extLst>
              <a:ext uri="{FF2B5EF4-FFF2-40B4-BE49-F238E27FC236}">
                <a16:creationId xmlns:a16="http://schemas.microsoft.com/office/drawing/2014/main" id="{519EF43D-2E37-2E72-DB7D-04DE41D1BEB9}"/>
              </a:ext>
            </a:extLst>
          </p:cNvPr>
          <p:cNvSpPr>
            <a:spLocks noGrp="1"/>
          </p:cNvSpPr>
          <p:nvPr>
            <p:ph type="body" sz="quarter" idx="26" hasCustomPrompt="1"/>
          </p:nvPr>
        </p:nvSpPr>
        <p:spPr>
          <a:xfrm>
            <a:off x="1384070" y="1264888"/>
            <a:ext cx="5816821" cy="521302"/>
          </a:xfrm>
          <a:prstGeom prst="rect">
            <a:avLst/>
          </a:prstGeom>
        </p:spPr>
        <p:txBody>
          <a:bodyPr anchor="ctr"/>
          <a:lstStyle>
            <a:lvl1pPr marL="0" indent="0">
              <a:buNone/>
              <a:defRPr sz="2000" i="0"/>
            </a:lvl1pPr>
          </a:lstStyle>
          <a:p>
            <a:pPr lvl="0"/>
            <a:r>
              <a:rPr lang="en-US"/>
              <a:t>Challenge area #1</a:t>
            </a:r>
          </a:p>
        </p:txBody>
      </p:sp>
      <p:sp>
        <p:nvSpPr>
          <p:cNvPr id="8" name="Rectangle 7">
            <a:extLst>
              <a:ext uri="{FF2B5EF4-FFF2-40B4-BE49-F238E27FC236}">
                <a16:creationId xmlns:a16="http://schemas.microsoft.com/office/drawing/2014/main" id="{025581BF-16CB-34FD-9D02-79414A80A7F1}"/>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0CDBAD59-B421-FD62-223D-DD84464D1497}"/>
              </a:ext>
            </a:extLst>
          </p:cNvPr>
          <p:cNvSpPr txBox="1"/>
          <p:nvPr userDrawn="1"/>
        </p:nvSpPr>
        <p:spPr>
          <a:xfrm>
            <a:off x="761200" y="311795"/>
            <a:ext cx="9137180" cy="584775"/>
          </a:xfrm>
          <a:prstGeom prst="rect">
            <a:avLst/>
          </a:prstGeom>
          <a:noFill/>
        </p:spPr>
        <p:txBody>
          <a:bodyPr wrap="square" rtlCol="0">
            <a:spAutoFit/>
          </a:bodyPr>
          <a:lstStyle/>
          <a:p>
            <a:r>
              <a:rPr lang="en-US" sz="3200" b="1">
                <a:solidFill>
                  <a:schemeClr val="accent2"/>
                </a:solidFill>
                <a:latin typeface="Arial" panose="020B0604020202020204" pitchFamily="34" charset="0"/>
                <a:cs typeface="Arial" panose="020B0604020202020204" pitchFamily="34" charset="0"/>
              </a:rPr>
              <a:t>Our Challenges &amp; Areas for Growth</a:t>
            </a:r>
          </a:p>
        </p:txBody>
      </p:sp>
      <p:sp>
        <p:nvSpPr>
          <p:cNvPr id="4" name="Text Placeholder 3">
            <a:extLst>
              <a:ext uri="{FF2B5EF4-FFF2-40B4-BE49-F238E27FC236}">
                <a16:creationId xmlns:a16="http://schemas.microsoft.com/office/drawing/2014/main" id="{EE8691F7-5339-CEAE-5A87-24EFE73C89CA}"/>
              </a:ext>
            </a:extLst>
          </p:cNvPr>
          <p:cNvSpPr>
            <a:spLocks noGrp="1"/>
          </p:cNvSpPr>
          <p:nvPr>
            <p:ph type="body" sz="quarter" idx="17" hasCustomPrompt="1"/>
          </p:nvPr>
        </p:nvSpPr>
        <p:spPr>
          <a:xfrm>
            <a:off x="837946" y="1268204"/>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1</a:t>
            </a:r>
          </a:p>
        </p:txBody>
      </p:sp>
      <p:sp>
        <p:nvSpPr>
          <p:cNvPr id="21" name="Text Placeholder 3">
            <a:extLst>
              <a:ext uri="{FF2B5EF4-FFF2-40B4-BE49-F238E27FC236}">
                <a16:creationId xmlns:a16="http://schemas.microsoft.com/office/drawing/2014/main" id="{D10B06E4-A3E0-BE30-3DE0-9E2155ABBC92}"/>
              </a:ext>
            </a:extLst>
          </p:cNvPr>
          <p:cNvSpPr>
            <a:spLocks noGrp="1"/>
          </p:cNvSpPr>
          <p:nvPr>
            <p:ph type="body" sz="quarter" idx="18" hasCustomPrompt="1"/>
          </p:nvPr>
        </p:nvSpPr>
        <p:spPr>
          <a:xfrm>
            <a:off x="837946" y="5416955"/>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i="0">
                <a:solidFill>
                  <a:schemeClr val="bg1"/>
                </a:solidFill>
              </a:defRPr>
            </a:lvl1pPr>
          </a:lstStyle>
          <a:p>
            <a:pPr lvl="0"/>
            <a:r>
              <a:rPr lang="en-US"/>
              <a:t>5</a:t>
            </a:r>
          </a:p>
        </p:txBody>
      </p:sp>
      <p:sp>
        <p:nvSpPr>
          <p:cNvPr id="23" name="Text Placeholder 3">
            <a:extLst>
              <a:ext uri="{FF2B5EF4-FFF2-40B4-BE49-F238E27FC236}">
                <a16:creationId xmlns:a16="http://schemas.microsoft.com/office/drawing/2014/main" id="{C3C4E134-D6EB-1F3B-94B8-CC4DCC2C8184}"/>
              </a:ext>
            </a:extLst>
          </p:cNvPr>
          <p:cNvSpPr>
            <a:spLocks noGrp="1"/>
          </p:cNvSpPr>
          <p:nvPr>
            <p:ph type="body" sz="quarter" idx="19" hasCustomPrompt="1"/>
          </p:nvPr>
        </p:nvSpPr>
        <p:spPr>
          <a:xfrm>
            <a:off x="837946" y="3342579"/>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3</a:t>
            </a:r>
          </a:p>
        </p:txBody>
      </p:sp>
      <p:sp>
        <p:nvSpPr>
          <p:cNvPr id="25" name="Text Placeholder 3">
            <a:extLst>
              <a:ext uri="{FF2B5EF4-FFF2-40B4-BE49-F238E27FC236}">
                <a16:creationId xmlns:a16="http://schemas.microsoft.com/office/drawing/2014/main" id="{50B48244-8990-EDCD-9776-9E27C457AD84}"/>
              </a:ext>
            </a:extLst>
          </p:cNvPr>
          <p:cNvSpPr>
            <a:spLocks noGrp="1"/>
          </p:cNvSpPr>
          <p:nvPr>
            <p:ph type="body" sz="quarter" idx="20" hasCustomPrompt="1"/>
          </p:nvPr>
        </p:nvSpPr>
        <p:spPr>
          <a:xfrm>
            <a:off x="837946" y="2305391"/>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2</a:t>
            </a:r>
          </a:p>
        </p:txBody>
      </p:sp>
      <p:sp>
        <p:nvSpPr>
          <p:cNvPr id="26" name="Text Placeholder 3">
            <a:extLst>
              <a:ext uri="{FF2B5EF4-FFF2-40B4-BE49-F238E27FC236}">
                <a16:creationId xmlns:a16="http://schemas.microsoft.com/office/drawing/2014/main" id="{F2757474-8666-9555-5A3B-140886D04A21}"/>
              </a:ext>
            </a:extLst>
          </p:cNvPr>
          <p:cNvSpPr>
            <a:spLocks noGrp="1"/>
          </p:cNvSpPr>
          <p:nvPr>
            <p:ph type="body" sz="quarter" idx="21" hasCustomPrompt="1"/>
          </p:nvPr>
        </p:nvSpPr>
        <p:spPr>
          <a:xfrm>
            <a:off x="837946" y="4379767"/>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4</a:t>
            </a:r>
          </a:p>
        </p:txBody>
      </p:sp>
      <p:sp>
        <p:nvSpPr>
          <p:cNvPr id="27" name="Text Placeholder 2">
            <a:extLst>
              <a:ext uri="{FF2B5EF4-FFF2-40B4-BE49-F238E27FC236}">
                <a16:creationId xmlns:a16="http://schemas.microsoft.com/office/drawing/2014/main" id="{070CE503-AFF9-4C37-D2AF-AF6B5F9418E7}"/>
              </a:ext>
            </a:extLst>
          </p:cNvPr>
          <p:cNvSpPr>
            <a:spLocks noGrp="1"/>
          </p:cNvSpPr>
          <p:nvPr>
            <p:ph type="body" sz="quarter" idx="22" hasCustomPrompt="1"/>
          </p:nvPr>
        </p:nvSpPr>
        <p:spPr>
          <a:xfrm>
            <a:off x="1384070" y="2302075"/>
            <a:ext cx="5816821" cy="521302"/>
          </a:xfrm>
          <a:prstGeom prst="rect">
            <a:avLst/>
          </a:prstGeom>
        </p:spPr>
        <p:txBody>
          <a:bodyPr anchor="ctr"/>
          <a:lstStyle>
            <a:lvl1pPr marL="0" indent="0">
              <a:buNone/>
              <a:defRPr sz="2000" i="0"/>
            </a:lvl1pPr>
          </a:lstStyle>
          <a:p>
            <a:pPr lvl="0"/>
            <a:r>
              <a:rPr lang="en-US"/>
              <a:t>Challenge area #2</a:t>
            </a:r>
          </a:p>
        </p:txBody>
      </p:sp>
      <p:sp>
        <p:nvSpPr>
          <p:cNvPr id="28" name="Text Placeholder 2">
            <a:extLst>
              <a:ext uri="{FF2B5EF4-FFF2-40B4-BE49-F238E27FC236}">
                <a16:creationId xmlns:a16="http://schemas.microsoft.com/office/drawing/2014/main" id="{07D7BDC2-3D35-CA46-5A79-6877E37F8595}"/>
              </a:ext>
            </a:extLst>
          </p:cNvPr>
          <p:cNvSpPr>
            <a:spLocks noGrp="1"/>
          </p:cNvSpPr>
          <p:nvPr>
            <p:ph type="body" sz="quarter" idx="23" hasCustomPrompt="1"/>
          </p:nvPr>
        </p:nvSpPr>
        <p:spPr>
          <a:xfrm>
            <a:off x="1384071" y="3342579"/>
            <a:ext cx="5816821" cy="521302"/>
          </a:xfrm>
          <a:prstGeom prst="rect">
            <a:avLst/>
          </a:prstGeom>
        </p:spPr>
        <p:txBody>
          <a:bodyPr anchor="ctr"/>
          <a:lstStyle>
            <a:lvl1pPr marL="0" indent="0">
              <a:buNone/>
              <a:defRPr sz="2000" i="0"/>
            </a:lvl1pPr>
          </a:lstStyle>
          <a:p>
            <a:pPr lvl="0"/>
            <a:r>
              <a:rPr lang="en-US"/>
              <a:t>Challenge area #3</a:t>
            </a:r>
          </a:p>
        </p:txBody>
      </p:sp>
      <p:sp>
        <p:nvSpPr>
          <p:cNvPr id="29" name="Text Placeholder 2">
            <a:extLst>
              <a:ext uri="{FF2B5EF4-FFF2-40B4-BE49-F238E27FC236}">
                <a16:creationId xmlns:a16="http://schemas.microsoft.com/office/drawing/2014/main" id="{A8F1690A-3D69-F335-5F73-3AF1AA9EEAB5}"/>
              </a:ext>
            </a:extLst>
          </p:cNvPr>
          <p:cNvSpPr>
            <a:spLocks noGrp="1"/>
          </p:cNvSpPr>
          <p:nvPr>
            <p:ph type="body" sz="quarter" idx="24" hasCustomPrompt="1"/>
          </p:nvPr>
        </p:nvSpPr>
        <p:spPr>
          <a:xfrm>
            <a:off x="1384071" y="4376451"/>
            <a:ext cx="5816821" cy="521302"/>
          </a:xfrm>
          <a:prstGeom prst="rect">
            <a:avLst/>
          </a:prstGeom>
        </p:spPr>
        <p:txBody>
          <a:bodyPr anchor="ctr"/>
          <a:lstStyle>
            <a:lvl1pPr marL="0" indent="0">
              <a:buNone/>
              <a:defRPr sz="2000" i="0"/>
            </a:lvl1pPr>
          </a:lstStyle>
          <a:p>
            <a:pPr lvl="0"/>
            <a:r>
              <a:rPr lang="en-US"/>
              <a:t>Challenge area #4</a:t>
            </a:r>
          </a:p>
        </p:txBody>
      </p:sp>
      <p:sp>
        <p:nvSpPr>
          <p:cNvPr id="30" name="Text Placeholder 2">
            <a:extLst>
              <a:ext uri="{FF2B5EF4-FFF2-40B4-BE49-F238E27FC236}">
                <a16:creationId xmlns:a16="http://schemas.microsoft.com/office/drawing/2014/main" id="{DD1845CF-3306-F4B0-4D98-4D66DC6B1FE1}"/>
              </a:ext>
            </a:extLst>
          </p:cNvPr>
          <p:cNvSpPr>
            <a:spLocks noGrp="1"/>
          </p:cNvSpPr>
          <p:nvPr>
            <p:ph type="body" sz="quarter" idx="25" hasCustomPrompt="1"/>
          </p:nvPr>
        </p:nvSpPr>
        <p:spPr>
          <a:xfrm>
            <a:off x="1384070" y="5410323"/>
            <a:ext cx="5816821" cy="521302"/>
          </a:xfrm>
          <a:prstGeom prst="rect">
            <a:avLst/>
          </a:prstGeom>
        </p:spPr>
        <p:txBody>
          <a:bodyPr anchor="ctr"/>
          <a:lstStyle>
            <a:lvl1pPr marL="0" indent="0">
              <a:buNone/>
              <a:defRPr sz="2000" i="0"/>
            </a:lvl1pPr>
          </a:lstStyle>
          <a:p>
            <a:pPr lvl="0"/>
            <a:r>
              <a:rPr lang="en-US"/>
              <a:t>Challenge area #5</a:t>
            </a:r>
          </a:p>
        </p:txBody>
      </p:sp>
      <p:sp>
        <p:nvSpPr>
          <p:cNvPr id="15" name="Text Placeholder 6">
            <a:extLst>
              <a:ext uri="{FF2B5EF4-FFF2-40B4-BE49-F238E27FC236}">
                <a16:creationId xmlns:a16="http://schemas.microsoft.com/office/drawing/2014/main" id="{70354F69-291C-A50E-563B-AF4A0D65A19F}"/>
              </a:ext>
            </a:extLst>
          </p:cNvPr>
          <p:cNvSpPr>
            <a:spLocks noGrp="1"/>
          </p:cNvSpPr>
          <p:nvPr>
            <p:ph type="body" sz="quarter" idx="27" hasCustomPrompt="1"/>
          </p:nvPr>
        </p:nvSpPr>
        <p:spPr>
          <a:xfrm>
            <a:off x="7531101" y="1264888"/>
            <a:ext cx="3793232" cy="4667600"/>
          </a:xfrm>
          <a:prstGeom prst="rect">
            <a:avLst/>
          </a:prstGeom>
        </p:spPr>
        <p:txBody>
          <a:bodyPr/>
          <a:lstStyle>
            <a:lvl1pPr marL="228600" indent="-228600">
              <a:buFont typeface="Arial" panose="020B0604020202020204" pitchFamily="34" charset="0"/>
              <a:buChar char="•"/>
              <a:defRPr sz="2000"/>
            </a:lvl1pPr>
          </a:lstStyle>
          <a:p>
            <a:pPr lvl="0"/>
            <a:r>
              <a:rPr lang="en-US"/>
              <a:t>Click to add notes/comments.</a:t>
            </a:r>
          </a:p>
        </p:txBody>
      </p:sp>
    </p:spTree>
    <p:extLst>
      <p:ext uri="{BB962C8B-B14F-4D97-AF65-F5344CB8AC3E}">
        <p14:creationId xmlns:p14="http://schemas.microsoft.com/office/powerpoint/2010/main" val="35548873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22_Content Slide | Image, Graphic, Tabl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25581BF-16CB-34FD-9D02-79414A80A7F1}"/>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1FBA41B4-9076-D243-8698-2EE94E672492}"/>
              </a:ext>
            </a:extLst>
          </p:cNvPr>
          <p:cNvSpPr>
            <a:spLocks noGrp="1"/>
          </p:cNvSpPr>
          <p:nvPr>
            <p:ph type="body" sz="quarter" idx="10" hasCustomPrompt="1"/>
          </p:nvPr>
        </p:nvSpPr>
        <p:spPr>
          <a:xfrm>
            <a:off x="1384071" y="1264888"/>
            <a:ext cx="9969983" cy="521302"/>
          </a:xfrm>
          <a:prstGeom prst="rect">
            <a:avLst/>
          </a:prstGeom>
        </p:spPr>
        <p:txBody>
          <a:bodyPr anchor="ctr"/>
          <a:lstStyle>
            <a:lvl1pPr marL="0" indent="0">
              <a:buNone/>
              <a:defRPr sz="2000" i="0"/>
            </a:lvl1pPr>
          </a:lstStyle>
          <a:p>
            <a:pPr lvl="0"/>
            <a:r>
              <a:rPr lang="en-US"/>
              <a:t>Theme #1</a:t>
            </a:r>
          </a:p>
        </p:txBody>
      </p:sp>
      <p:sp>
        <p:nvSpPr>
          <p:cNvPr id="22" name="TextBox 21">
            <a:extLst>
              <a:ext uri="{FF2B5EF4-FFF2-40B4-BE49-F238E27FC236}">
                <a16:creationId xmlns:a16="http://schemas.microsoft.com/office/drawing/2014/main" id="{0CDBAD59-B421-FD62-223D-DD84464D1497}"/>
              </a:ext>
            </a:extLst>
          </p:cNvPr>
          <p:cNvSpPr txBox="1"/>
          <p:nvPr userDrawn="1"/>
        </p:nvSpPr>
        <p:spPr>
          <a:xfrm>
            <a:off x="761200" y="311795"/>
            <a:ext cx="9137180" cy="584775"/>
          </a:xfrm>
          <a:prstGeom prst="rect">
            <a:avLst/>
          </a:prstGeom>
          <a:noFill/>
        </p:spPr>
        <p:txBody>
          <a:bodyPr wrap="square" rtlCol="0">
            <a:spAutoFit/>
          </a:bodyPr>
          <a:lstStyle/>
          <a:p>
            <a:r>
              <a:rPr lang="en-US" sz="3200" b="1">
                <a:solidFill>
                  <a:schemeClr val="accent2"/>
                </a:solidFill>
                <a:latin typeface="Arial" panose="020B0604020202020204" pitchFamily="34" charset="0"/>
                <a:cs typeface="Arial" panose="020B0604020202020204" pitchFamily="34" charset="0"/>
              </a:rPr>
              <a:t>Our Written Comments (Themes)</a:t>
            </a:r>
            <a:endParaRPr lang="en-US" sz="2800" b="0">
              <a:solidFill>
                <a:schemeClr val="accent2"/>
              </a:solidFill>
              <a:latin typeface="Arial" panose="020B0604020202020204" pitchFamily="34" charset="0"/>
              <a:cs typeface="Arial" panose="020B0604020202020204" pitchFamily="34" charset="0"/>
            </a:endParaRPr>
          </a:p>
        </p:txBody>
      </p:sp>
      <p:sp>
        <p:nvSpPr>
          <p:cNvPr id="4" name="Text Placeholder 3">
            <a:extLst>
              <a:ext uri="{FF2B5EF4-FFF2-40B4-BE49-F238E27FC236}">
                <a16:creationId xmlns:a16="http://schemas.microsoft.com/office/drawing/2014/main" id="{EE8691F7-5339-CEAE-5A87-24EFE73C89CA}"/>
              </a:ext>
            </a:extLst>
          </p:cNvPr>
          <p:cNvSpPr>
            <a:spLocks noGrp="1"/>
          </p:cNvSpPr>
          <p:nvPr>
            <p:ph type="body" sz="quarter" idx="17" hasCustomPrompt="1"/>
          </p:nvPr>
        </p:nvSpPr>
        <p:spPr>
          <a:xfrm>
            <a:off x="837946" y="1268204"/>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1</a:t>
            </a:r>
          </a:p>
        </p:txBody>
      </p:sp>
      <p:sp>
        <p:nvSpPr>
          <p:cNvPr id="21" name="Text Placeholder 3">
            <a:extLst>
              <a:ext uri="{FF2B5EF4-FFF2-40B4-BE49-F238E27FC236}">
                <a16:creationId xmlns:a16="http://schemas.microsoft.com/office/drawing/2014/main" id="{D10B06E4-A3E0-BE30-3DE0-9E2155ABBC92}"/>
              </a:ext>
            </a:extLst>
          </p:cNvPr>
          <p:cNvSpPr>
            <a:spLocks noGrp="1"/>
          </p:cNvSpPr>
          <p:nvPr>
            <p:ph type="body" sz="quarter" idx="18" hasCustomPrompt="1"/>
          </p:nvPr>
        </p:nvSpPr>
        <p:spPr>
          <a:xfrm>
            <a:off x="837946" y="5416955"/>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5</a:t>
            </a:r>
          </a:p>
        </p:txBody>
      </p:sp>
      <p:sp>
        <p:nvSpPr>
          <p:cNvPr id="23" name="Text Placeholder 3">
            <a:extLst>
              <a:ext uri="{FF2B5EF4-FFF2-40B4-BE49-F238E27FC236}">
                <a16:creationId xmlns:a16="http://schemas.microsoft.com/office/drawing/2014/main" id="{C3C4E134-D6EB-1F3B-94B8-CC4DCC2C8184}"/>
              </a:ext>
            </a:extLst>
          </p:cNvPr>
          <p:cNvSpPr>
            <a:spLocks noGrp="1"/>
          </p:cNvSpPr>
          <p:nvPr>
            <p:ph type="body" sz="quarter" idx="19" hasCustomPrompt="1"/>
          </p:nvPr>
        </p:nvSpPr>
        <p:spPr>
          <a:xfrm>
            <a:off x="837946" y="3342579"/>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3</a:t>
            </a:r>
          </a:p>
        </p:txBody>
      </p:sp>
      <p:sp>
        <p:nvSpPr>
          <p:cNvPr id="25" name="Text Placeholder 3">
            <a:extLst>
              <a:ext uri="{FF2B5EF4-FFF2-40B4-BE49-F238E27FC236}">
                <a16:creationId xmlns:a16="http://schemas.microsoft.com/office/drawing/2014/main" id="{50B48244-8990-EDCD-9776-9E27C457AD84}"/>
              </a:ext>
            </a:extLst>
          </p:cNvPr>
          <p:cNvSpPr>
            <a:spLocks noGrp="1"/>
          </p:cNvSpPr>
          <p:nvPr>
            <p:ph type="body" sz="quarter" idx="20" hasCustomPrompt="1"/>
          </p:nvPr>
        </p:nvSpPr>
        <p:spPr>
          <a:xfrm>
            <a:off x="837946" y="2305391"/>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2</a:t>
            </a:r>
          </a:p>
        </p:txBody>
      </p:sp>
      <p:sp>
        <p:nvSpPr>
          <p:cNvPr id="26" name="Text Placeholder 3">
            <a:extLst>
              <a:ext uri="{FF2B5EF4-FFF2-40B4-BE49-F238E27FC236}">
                <a16:creationId xmlns:a16="http://schemas.microsoft.com/office/drawing/2014/main" id="{F2757474-8666-9555-5A3B-140886D04A21}"/>
              </a:ext>
            </a:extLst>
          </p:cNvPr>
          <p:cNvSpPr>
            <a:spLocks noGrp="1"/>
          </p:cNvSpPr>
          <p:nvPr>
            <p:ph type="body" sz="quarter" idx="21" hasCustomPrompt="1"/>
          </p:nvPr>
        </p:nvSpPr>
        <p:spPr>
          <a:xfrm>
            <a:off x="837946" y="4379767"/>
            <a:ext cx="513684" cy="514670"/>
          </a:xfrm>
          <a:prstGeom prst="flowChartConnector">
            <a:avLst/>
          </a:prstGeom>
          <a:solidFill>
            <a:srgbClr val="0C2554"/>
          </a:solidFill>
          <a:ln>
            <a:noFill/>
          </a:ln>
          <a:effectLst>
            <a:outerShdw blurRad="149987" dist="250190" dir="8460000" algn="ctr" rotWithShape="0">
              <a:schemeClr val="tx1">
                <a:alpha val="28000"/>
              </a:schemeClr>
            </a:outerShdw>
          </a:effectLst>
          <a:scene3d>
            <a:camera prst="orthographicFront"/>
            <a:lightRig rig="threePt" dir="t">
              <a:rot lat="0" lon="0" rev="1500000"/>
            </a:lightRig>
          </a:scene3d>
          <a:sp3d extrusionH="165100" contourW="12700">
            <a:bevelT w="88900" h="88900"/>
            <a:extrusionClr>
              <a:schemeClr val="tx1"/>
            </a:extrusionClr>
            <a:contourClr>
              <a:schemeClr val="bg1"/>
            </a:contourClr>
          </a:sp3d>
        </p:spPr>
        <p:txBody>
          <a:bodyPr tIns="18288" bIns="73152" anchor="t"/>
          <a:lstStyle>
            <a:lvl1pPr marL="0" indent="0" algn="ctr">
              <a:buNone/>
              <a:defRPr>
                <a:solidFill>
                  <a:schemeClr val="bg1"/>
                </a:solidFill>
              </a:defRPr>
            </a:lvl1pPr>
          </a:lstStyle>
          <a:p>
            <a:pPr lvl="0"/>
            <a:r>
              <a:rPr lang="en-US"/>
              <a:t>4</a:t>
            </a:r>
          </a:p>
        </p:txBody>
      </p:sp>
      <p:sp>
        <p:nvSpPr>
          <p:cNvPr id="27" name="Text Placeholder 2">
            <a:extLst>
              <a:ext uri="{FF2B5EF4-FFF2-40B4-BE49-F238E27FC236}">
                <a16:creationId xmlns:a16="http://schemas.microsoft.com/office/drawing/2014/main" id="{070CE503-AFF9-4C37-D2AF-AF6B5F9418E7}"/>
              </a:ext>
            </a:extLst>
          </p:cNvPr>
          <p:cNvSpPr>
            <a:spLocks noGrp="1"/>
          </p:cNvSpPr>
          <p:nvPr>
            <p:ph type="body" sz="quarter" idx="22" hasCustomPrompt="1"/>
          </p:nvPr>
        </p:nvSpPr>
        <p:spPr>
          <a:xfrm>
            <a:off x="1384071" y="2305391"/>
            <a:ext cx="9969983" cy="521302"/>
          </a:xfrm>
          <a:prstGeom prst="rect">
            <a:avLst/>
          </a:prstGeom>
        </p:spPr>
        <p:txBody>
          <a:bodyPr anchor="ctr"/>
          <a:lstStyle>
            <a:lvl1pPr marL="0" indent="0">
              <a:buNone/>
              <a:defRPr sz="2000" i="0"/>
            </a:lvl1pPr>
          </a:lstStyle>
          <a:p>
            <a:pPr lvl="0"/>
            <a:r>
              <a:rPr lang="en-US"/>
              <a:t>Theme #2</a:t>
            </a:r>
          </a:p>
        </p:txBody>
      </p:sp>
      <p:sp>
        <p:nvSpPr>
          <p:cNvPr id="28" name="Text Placeholder 2">
            <a:extLst>
              <a:ext uri="{FF2B5EF4-FFF2-40B4-BE49-F238E27FC236}">
                <a16:creationId xmlns:a16="http://schemas.microsoft.com/office/drawing/2014/main" id="{07D7BDC2-3D35-CA46-5A79-6877E37F8595}"/>
              </a:ext>
            </a:extLst>
          </p:cNvPr>
          <p:cNvSpPr>
            <a:spLocks noGrp="1"/>
          </p:cNvSpPr>
          <p:nvPr>
            <p:ph type="body" sz="quarter" idx="23" hasCustomPrompt="1"/>
          </p:nvPr>
        </p:nvSpPr>
        <p:spPr>
          <a:xfrm>
            <a:off x="1384071" y="3342579"/>
            <a:ext cx="9969983" cy="521302"/>
          </a:xfrm>
          <a:prstGeom prst="rect">
            <a:avLst/>
          </a:prstGeom>
        </p:spPr>
        <p:txBody>
          <a:bodyPr anchor="ctr"/>
          <a:lstStyle>
            <a:lvl1pPr marL="0" indent="0">
              <a:buNone/>
              <a:defRPr sz="2000" i="0"/>
            </a:lvl1pPr>
          </a:lstStyle>
          <a:p>
            <a:pPr lvl="0"/>
            <a:r>
              <a:rPr lang="en-US"/>
              <a:t>Theme #3</a:t>
            </a:r>
          </a:p>
        </p:txBody>
      </p:sp>
      <p:sp>
        <p:nvSpPr>
          <p:cNvPr id="29" name="Text Placeholder 2">
            <a:extLst>
              <a:ext uri="{FF2B5EF4-FFF2-40B4-BE49-F238E27FC236}">
                <a16:creationId xmlns:a16="http://schemas.microsoft.com/office/drawing/2014/main" id="{A8F1690A-3D69-F335-5F73-3AF1AA9EEAB5}"/>
              </a:ext>
            </a:extLst>
          </p:cNvPr>
          <p:cNvSpPr>
            <a:spLocks noGrp="1"/>
          </p:cNvSpPr>
          <p:nvPr>
            <p:ph type="body" sz="quarter" idx="24" hasCustomPrompt="1"/>
          </p:nvPr>
        </p:nvSpPr>
        <p:spPr>
          <a:xfrm>
            <a:off x="1384071" y="4376451"/>
            <a:ext cx="9969983" cy="521302"/>
          </a:xfrm>
          <a:prstGeom prst="rect">
            <a:avLst/>
          </a:prstGeom>
        </p:spPr>
        <p:txBody>
          <a:bodyPr anchor="ctr"/>
          <a:lstStyle>
            <a:lvl1pPr marL="0" indent="0">
              <a:buNone/>
              <a:defRPr sz="2000" i="0"/>
            </a:lvl1pPr>
          </a:lstStyle>
          <a:p>
            <a:pPr lvl="0"/>
            <a:r>
              <a:rPr lang="en-US"/>
              <a:t>Theme #4</a:t>
            </a:r>
          </a:p>
        </p:txBody>
      </p:sp>
      <p:sp>
        <p:nvSpPr>
          <p:cNvPr id="30" name="Text Placeholder 2">
            <a:extLst>
              <a:ext uri="{FF2B5EF4-FFF2-40B4-BE49-F238E27FC236}">
                <a16:creationId xmlns:a16="http://schemas.microsoft.com/office/drawing/2014/main" id="{DD1845CF-3306-F4B0-4D98-4D66DC6B1FE1}"/>
              </a:ext>
            </a:extLst>
          </p:cNvPr>
          <p:cNvSpPr>
            <a:spLocks noGrp="1"/>
          </p:cNvSpPr>
          <p:nvPr>
            <p:ph type="body" sz="quarter" idx="25" hasCustomPrompt="1"/>
          </p:nvPr>
        </p:nvSpPr>
        <p:spPr>
          <a:xfrm>
            <a:off x="1384070" y="5416955"/>
            <a:ext cx="9969984" cy="521302"/>
          </a:xfrm>
          <a:prstGeom prst="rect">
            <a:avLst/>
          </a:prstGeom>
        </p:spPr>
        <p:txBody>
          <a:bodyPr anchor="ctr"/>
          <a:lstStyle>
            <a:lvl1pPr marL="0" indent="0">
              <a:buNone/>
              <a:defRPr sz="2000" i="0"/>
            </a:lvl1pPr>
          </a:lstStyle>
          <a:p>
            <a:pPr lvl="0"/>
            <a:r>
              <a:rPr lang="en-US"/>
              <a:t>Theme #5</a:t>
            </a:r>
          </a:p>
        </p:txBody>
      </p:sp>
    </p:spTree>
    <p:extLst>
      <p:ext uri="{BB962C8B-B14F-4D97-AF65-F5344CB8AC3E}">
        <p14:creationId xmlns:p14="http://schemas.microsoft.com/office/powerpoint/2010/main" val="39769638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57_Content, Two Column w/ Icons_op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B17CC70-F646-C44D-7769-B8D1C7BA3B8E}"/>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BB069E2-C598-740F-343D-9D73DA2609C0}"/>
              </a:ext>
            </a:extLst>
          </p:cNvPr>
          <p:cNvSpPr txBox="1"/>
          <p:nvPr userDrawn="1"/>
        </p:nvSpPr>
        <p:spPr>
          <a:xfrm>
            <a:off x="761200" y="365126"/>
            <a:ext cx="10892918"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Service-Specific Question Results</a:t>
            </a:r>
          </a:p>
        </p:txBody>
      </p:sp>
      <p:sp>
        <p:nvSpPr>
          <p:cNvPr id="15" name="TextBox 14">
            <a:extLst>
              <a:ext uri="{FF2B5EF4-FFF2-40B4-BE49-F238E27FC236}">
                <a16:creationId xmlns:a16="http://schemas.microsoft.com/office/drawing/2014/main" id="{54A830C7-8132-D5E7-8ACC-F2AE2D194F3E}"/>
              </a:ext>
            </a:extLst>
          </p:cNvPr>
          <p:cNvSpPr txBox="1"/>
          <p:nvPr userDrawn="1"/>
        </p:nvSpPr>
        <p:spPr>
          <a:xfrm>
            <a:off x="761200" y="206615"/>
            <a:ext cx="913718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Service-Specific Question Results</a:t>
            </a:r>
          </a:p>
        </p:txBody>
      </p:sp>
      <p:sp>
        <p:nvSpPr>
          <p:cNvPr id="21" name="Text Placeholder 6">
            <a:extLst>
              <a:ext uri="{FF2B5EF4-FFF2-40B4-BE49-F238E27FC236}">
                <a16:creationId xmlns:a16="http://schemas.microsoft.com/office/drawing/2014/main" id="{F8049BE6-3B91-11F9-1F13-A02D802C44FC}"/>
              </a:ext>
            </a:extLst>
          </p:cNvPr>
          <p:cNvSpPr>
            <a:spLocks noGrp="1"/>
          </p:cNvSpPr>
          <p:nvPr>
            <p:ph type="body" sz="quarter" idx="10" hasCustomPrompt="1"/>
          </p:nvPr>
        </p:nvSpPr>
        <p:spPr>
          <a:xfrm>
            <a:off x="8016996" y="1488304"/>
            <a:ext cx="3332736" cy="4444184"/>
          </a:xfrm>
          <a:prstGeom prst="rect">
            <a:avLst/>
          </a:prstGeom>
        </p:spPr>
        <p:txBody>
          <a:bodyPr/>
          <a:lstStyle>
            <a:lvl1pPr marL="228600" indent="-228600">
              <a:buFont typeface="Arial" panose="020B0604020202020204" pitchFamily="34" charset="0"/>
              <a:buChar char="•"/>
              <a:defRPr sz="2000"/>
            </a:lvl1pPr>
          </a:lstStyle>
          <a:p>
            <a:pPr lvl="0"/>
            <a:r>
              <a:rPr lang="en-US"/>
              <a:t>Click to add notes/comments.</a:t>
            </a:r>
          </a:p>
        </p:txBody>
      </p:sp>
      <p:sp>
        <p:nvSpPr>
          <p:cNvPr id="13" name="TextBox 12">
            <a:extLst>
              <a:ext uri="{FF2B5EF4-FFF2-40B4-BE49-F238E27FC236}">
                <a16:creationId xmlns:a16="http://schemas.microsoft.com/office/drawing/2014/main" id="{D8E97AB0-7A04-4622-1F02-3FE006945888}"/>
              </a:ext>
            </a:extLst>
          </p:cNvPr>
          <p:cNvSpPr txBox="1"/>
          <p:nvPr userDrawn="1"/>
        </p:nvSpPr>
        <p:spPr>
          <a:xfrm>
            <a:off x="1630687" y="2833233"/>
            <a:ext cx="5529818"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Service-Specific Items chart from the DEOCS Survey Results PDF Report (if applicable). </a:t>
            </a:r>
            <a:r>
              <a:rPr lang="en-US">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5" name="Rectangle: Rounded Corners 4">
            <a:extLst>
              <a:ext uri="{FF2B5EF4-FFF2-40B4-BE49-F238E27FC236}">
                <a16:creationId xmlns:a16="http://schemas.microsoft.com/office/drawing/2014/main" id="{918F0D31-4C93-3C5F-8DA5-BFAF724FE6B5}"/>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461BD31-5387-602B-5204-6C84EE2640D7}"/>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804919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82_Content, Two Column w/ Icons_op2">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B17CC70-F646-C44D-7769-B8D1C7BA3B8E}"/>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7BB069E2-C598-740F-343D-9D73DA2609C0}"/>
              </a:ext>
            </a:extLst>
          </p:cNvPr>
          <p:cNvSpPr txBox="1"/>
          <p:nvPr userDrawn="1"/>
        </p:nvSpPr>
        <p:spPr>
          <a:xfrm>
            <a:off x="761200" y="365126"/>
            <a:ext cx="10892918" cy="584775"/>
          </a:xfrm>
          <a:prstGeom prst="rect">
            <a:avLst/>
          </a:prstGeom>
          <a:noFill/>
        </p:spPr>
        <p:txBody>
          <a:bodyPr wrap="square" rtlCol="0">
            <a:spAutoFit/>
          </a:bodyPr>
          <a:lstStyle/>
          <a:p>
            <a:r>
              <a:rPr lang="en-US" sz="3200" b="1">
                <a:solidFill>
                  <a:schemeClr val="bg1"/>
                </a:solidFill>
                <a:latin typeface="Arial" panose="020B0604020202020204" pitchFamily="34" charset="0"/>
                <a:cs typeface="Arial" panose="020B0604020202020204" pitchFamily="34" charset="0"/>
              </a:rPr>
              <a:t>Service-Specific Question Results</a:t>
            </a:r>
          </a:p>
        </p:txBody>
      </p:sp>
      <p:sp>
        <p:nvSpPr>
          <p:cNvPr id="15" name="TextBox 14">
            <a:extLst>
              <a:ext uri="{FF2B5EF4-FFF2-40B4-BE49-F238E27FC236}">
                <a16:creationId xmlns:a16="http://schemas.microsoft.com/office/drawing/2014/main" id="{54A830C7-8132-D5E7-8ACC-F2AE2D194F3E}"/>
              </a:ext>
            </a:extLst>
          </p:cNvPr>
          <p:cNvSpPr txBox="1"/>
          <p:nvPr userDrawn="1"/>
        </p:nvSpPr>
        <p:spPr>
          <a:xfrm>
            <a:off x="761200" y="206615"/>
            <a:ext cx="913718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Academy-Specific Question Results</a:t>
            </a:r>
          </a:p>
        </p:txBody>
      </p:sp>
      <p:sp>
        <p:nvSpPr>
          <p:cNvPr id="21" name="Text Placeholder 6">
            <a:extLst>
              <a:ext uri="{FF2B5EF4-FFF2-40B4-BE49-F238E27FC236}">
                <a16:creationId xmlns:a16="http://schemas.microsoft.com/office/drawing/2014/main" id="{A8DA0CBF-7092-E021-3BB3-4FE79F560B44}"/>
              </a:ext>
            </a:extLst>
          </p:cNvPr>
          <p:cNvSpPr>
            <a:spLocks noGrp="1"/>
          </p:cNvSpPr>
          <p:nvPr>
            <p:ph type="body" sz="quarter" idx="10" hasCustomPrompt="1"/>
          </p:nvPr>
        </p:nvSpPr>
        <p:spPr>
          <a:xfrm>
            <a:off x="8016996" y="1488304"/>
            <a:ext cx="3332736" cy="4444184"/>
          </a:xfrm>
          <a:prstGeom prst="rect">
            <a:avLst/>
          </a:prstGeom>
        </p:spPr>
        <p:txBody>
          <a:bodyPr/>
          <a:lstStyle>
            <a:lvl1pPr marL="228600" indent="-228600">
              <a:buFont typeface="Arial" panose="020B0604020202020204" pitchFamily="34" charset="0"/>
              <a:buChar char="•"/>
              <a:defRPr sz="2000"/>
            </a:lvl1pPr>
          </a:lstStyle>
          <a:p>
            <a:pPr lvl="0"/>
            <a:r>
              <a:rPr lang="en-US"/>
              <a:t>Click to add notes/comments.</a:t>
            </a:r>
          </a:p>
        </p:txBody>
      </p:sp>
      <p:sp>
        <p:nvSpPr>
          <p:cNvPr id="16" name="TextBox 15">
            <a:extLst>
              <a:ext uri="{FF2B5EF4-FFF2-40B4-BE49-F238E27FC236}">
                <a16:creationId xmlns:a16="http://schemas.microsoft.com/office/drawing/2014/main" id="{365513C8-6466-DA95-84A4-10D6E0D48761}"/>
              </a:ext>
            </a:extLst>
          </p:cNvPr>
          <p:cNvSpPr txBox="1"/>
          <p:nvPr userDrawn="1"/>
        </p:nvSpPr>
        <p:spPr>
          <a:xfrm>
            <a:off x="1511300" y="2971732"/>
            <a:ext cx="5793410"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Academy-Specific Items chart from the DEOCS Survey Results PDF Report (if applicable). </a:t>
            </a:r>
            <a:r>
              <a:rPr lang="en-US">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Paste image over this text.</a:t>
            </a:r>
          </a:p>
        </p:txBody>
      </p:sp>
      <p:sp>
        <p:nvSpPr>
          <p:cNvPr id="3" name="Rectangle: Rounded Corners 2">
            <a:extLst>
              <a:ext uri="{FF2B5EF4-FFF2-40B4-BE49-F238E27FC236}">
                <a16:creationId xmlns:a16="http://schemas.microsoft.com/office/drawing/2014/main" id="{33408E85-589F-481B-3AE9-2C3943C4F74E}"/>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DCC3E633-2080-D8BF-D578-4AA06CFE795C}"/>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1845903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56_Content, Two Column w/ Icons_op2">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9B66C6D0-AB08-D8FE-34C1-ED190812EF6A}"/>
              </a:ext>
            </a:extLst>
          </p:cNvPr>
          <p:cNvSpPr txBox="1"/>
          <p:nvPr userDrawn="1"/>
        </p:nvSpPr>
        <p:spPr>
          <a:xfrm>
            <a:off x="761200" y="206615"/>
            <a:ext cx="9137180" cy="584775"/>
          </a:xfrm>
          <a:prstGeom prst="rect">
            <a:avLst/>
          </a:prstGeom>
          <a:noFill/>
        </p:spPr>
        <p:txBody>
          <a:bodyPr wrap="square" rtlCol="0">
            <a:spAutoFit/>
          </a:bodyPr>
          <a:lstStyle/>
          <a:p>
            <a:r>
              <a:rPr lang="en-US" sz="3200" b="1" dirty="0">
                <a:solidFill>
                  <a:srgbClr val="0C2554"/>
                </a:solidFill>
                <a:latin typeface="Arial" panose="020B0604020202020204" pitchFamily="34" charset="0"/>
                <a:cs typeface="Arial" panose="020B0604020202020204" pitchFamily="34" charset="0"/>
              </a:rPr>
              <a:t>Custom Closed-Ended Question Results</a:t>
            </a:r>
          </a:p>
        </p:txBody>
      </p:sp>
      <p:sp>
        <p:nvSpPr>
          <p:cNvPr id="7" name="Text Placeholder 6">
            <a:extLst>
              <a:ext uri="{FF2B5EF4-FFF2-40B4-BE49-F238E27FC236}">
                <a16:creationId xmlns:a16="http://schemas.microsoft.com/office/drawing/2014/main" id="{7DCCA2FD-E8B1-D163-027C-EE630BFCD3B0}"/>
              </a:ext>
            </a:extLst>
          </p:cNvPr>
          <p:cNvSpPr>
            <a:spLocks noGrp="1"/>
          </p:cNvSpPr>
          <p:nvPr>
            <p:ph type="body" sz="quarter" idx="10" hasCustomPrompt="1"/>
          </p:nvPr>
        </p:nvSpPr>
        <p:spPr>
          <a:xfrm>
            <a:off x="8016996" y="1488304"/>
            <a:ext cx="3332736" cy="4444184"/>
          </a:xfrm>
          <a:prstGeom prst="rect">
            <a:avLst/>
          </a:prstGeom>
        </p:spPr>
        <p:txBody>
          <a:bodyPr/>
          <a:lstStyle>
            <a:lvl1pPr marL="228600" indent="-228600">
              <a:buFont typeface="Arial" panose="020B0604020202020204" pitchFamily="34" charset="0"/>
              <a:buChar char="•"/>
              <a:defRPr sz="2000"/>
            </a:lvl1pPr>
          </a:lstStyle>
          <a:p>
            <a:pPr lvl="0"/>
            <a:r>
              <a:rPr lang="en-US"/>
              <a:t>Click to add notes/comments.</a:t>
            </a:r>
          </a:p>
        </p:txBody>
      </p:sp>
      <p:sp>
        <p:nvSpPr>
          <p:cNvPr id="8" name="TextBox 7">
            <a:extLst>
              <a:ext uri="{FF2B5EF4-FFF2-40B4-BE49-F238E27FC236}">
                <a16:creationId xmlns:a16="http://schemas.microsoft.com/office/drawing/2014/main" id="{C12AEDC0-3608-E3AE-031C-31D35DE2874D}"/>
              </a:ext>
            </a:extLst>
          </p:cNvPr>
          <p:cNvSpPr txBox="1"/>
          <p:nvPr userDrawn="1"/>
        </p:nvSpPr>
        <p:spPr>
          <a:xfrm>
            <a:off x="1549383" y="2971732"/>
            <a:ext cx="5742610" cy="147732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800" kern="1200">
                <a:solidFill>
                  <a:schemeClr val="tx1">
                    <a:lumMod val="50000"/>
                    <a:lumOff val="50000"/>
                  </a:schemeClr>
                </a:solidFill>
                <a:latin typeface="Arial" panose="020B0604020202020204" pitchFamily="34" charset="0"/>
                <a:ea typeface="+mn-ea"/>
                <a:cs typeface="Arial" panose="020B0604020202020204" pitchFamily="34" charset="0"/>
              </a:rPr>
              <a:t>Copy the Closed-Ended Items chart from the DEOCS Survey Results PDF Report (if applicable). </a:t>
            </a:r>
            <a:r>
              <a:rPr lang="en-US">
                <a:solidFill>
                  <a:schemeClr val="tx1">
                    <a:lumMod val="50000"/>
                    <a:lumOff val="50000"/>
                  </a:schemeClr>
                </a:solidFill>
                <a:latin typeface="Arial" panose="020B0604020202020204" pitchFamily="34" charset="0"/>
                <a:cs typeface="Arial" panose="020B0604020202020204" pitchFamily="34" charset="0"/>
              </a:rPr>
              <a:t>You can hold the Windows + Shift + S keys to open the screenshot/snipping tool. </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a:solidFill>
                  <a:schemeClr val="tx1">
                    <a:lumMod val="50000"/>
                    <a:lumOff val="50000"/>
                  </a:schemeClr>
                </a:solidFill>
                <a:latin typeface="Arial" panose="020B0604020202020204" pitchFamily="34" charset="0"/>
                <a:cs typeface="Arial" panose="020B0604020202020204" pitchFamily="34" charset="0"/>
              </a:rPr>
              <a:t>Paste image over this text.</a:t>
            </a:r>
          </a:p>
        </p:txBody>
      </p:sp>
      <p:sp>
        <p:nvSpPr>
          <p:cNvPr id="3" name="Rectangle: Rounded Corners 2">
            <a:extLst>
              <a:ext uri="{FF2B5EF4-FFF2-40B4-BE49-F238E27FC236}">
                <a16:creationId xmlns:a16="http://schemas.microsoft.com/office/drawing/2014/main" id="{1B8C2C26-01DE-504A-1ADF-DDE42E64C661}"/>
              </a:ext>
            </a:extLst>
          </p:cNvPr>
          <p:cNvSpPr/>
          <p:nvPr userDrawn="1"/>
        </p:nvSpPr>
        <p:spPr>
          <a:xfrm>
            <a:off x="433" y="-1"/>
            <a:ext cx="12188952" cy="73152"/>
          </a:xfrm>
          <a:prstGeom prst="roundRect">
            <a:avLst/>
          </a:prstGeom>
          <a:solidFill>
            <a:srgbClr val="0C255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62CD1AD7-AB5E-B1B6-315E-069ACCF8B3D0}"/>
              </a:ext>
            </a:extLst>
          </p:cNvPr>
          <p:cNvSpPr/>
          <p:nvPr userDrawn="1"/>
        </p:nvSpPr>
        <p:spPr>
          <a:xfrm>
            <a:off x="3048" y="924854"/>
            <a:ext cx="12188952" cy="69273"/>
          </a:xfrm>
          <a:prstGeom prst="rect">
            <a:avLst/>
          </a:prstGeom>
          <a:gradFill flip="none" rotWithShape="1">
            <a:gsLst>
              <a:gs pos="0">
                <a:schemeClr val="accent1"/>
              </a:gs>
              <a:gs pos="50000">
                <a:srgbClr val="D2262D">
                  <a:shade val="67500"/>
                  <a:satMod val="115000"/>
                </a:srgbClr>
              </a:gs>
              <a:gs pos="100000">
                <a:srgbClr val="0C2554"/>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012156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Climate Assessment Results">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D9BA7027-5A05-A1A6-CB1B-D6CB9B7FBA65}"/>
              </a:ext>
            </a:extLst>
          </p:cNvPr>
          <p:cNvSpPr txBox="1"/>
          <p:nvPr userDrawn="1"/>
        </p:nvSpPr>
        <p:spPr>
          <a:xfrm>
            <a:off x="761200" y="311795"/>
            <a:ext cx="11379314" cy="584775"/>
          </a:xfrm>
          <a:prstGeom prst="rect">
            <a:avLst/>
          </a:prstGeom>
          <a:noFill/>
        </p:spPr>
        <p:txBody>
          <a:bodyPr wrap="square" rtlCol="0">
            <a:spAutoFit/>
          </a:bodyPr>
          <a:lstStyle/>
          <a:p>
            <a:r>
              <a:rPr lang="en-US" sz="3200" b="1">
                <a:solidFill>
                  <a:schemeClr val="accent2"/>
                </a:solidFill>
                <a:latin typeface="Arial" panose="020B0604020202020204" pitchFamily="34" charset="0"/>
                <a:cs typeface="Arial" panose="020B0604020202020204" pitchFamily="34" charset="0"/>
              </a:rPr>
              <a:t>Our Next Steps</a:t>
            </a:r>
          </a:p>
        </p:txBody>
      </p:sp>
      <p:sp>
        <p:nvSpPr>
          <p:cNvPr id="10" name="Rectangle 9">
            <a:extLst>
              <a:ext uri="{FF2B5EF4-FFF2-40B4-BE49-F238E27FC236}">
                <a16:creationId xmlns:a16="http://schemas.microsoft.com/office/drawing/2014/main" id="{E9990047-14AC-7A3A-DD21-38D778DBE641}"/>
              </a:ext>
            </a:extLst>
          </p:cNvPr>
          <p:cNvSpPr/>
          <p:nvPr userDrawn="1"/>
        </p:nvSpPr>
        <p:spPr>
          <a:xfrm>
            <a:off x="842269" y="924854"/>
            <a:ext cx="8229600" cy="69273"/>
          </a:xfrm>
          <a:prstGeom prst="rect">
            <a:avLst/>
          </a:prstGeom>
          <a:gradFill flip="none" rotWithShape="1">
            <a:gsLst>
              <a:gs pos="0">
                <a:schemeClr val="accent1"/>
              </a:gs>
              <a:gs pos="50000">
                <a:srgbClr val="D2262D">
                  <a:shade val="67500"/>
                  <a:satMod val="115000"/>
                </a:srgbClr>
              </a:gs>
              <a:gs pos="100000">
                <a:schemeClr val="bg1"/>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Placeholder 6">
            <a:extLst>
              <a:ext uri="{FF2B5EF4-FFF2-40B4-BE49-F238E27FC236}">
                <a16:creationId xmlns:a16="http://schemas.microsoft.com/office/drawing/2014/main" id="{C1D0EEC3-A115-3B1A-1308-9BC42FCAF97A}"/>
              </a:ext>
            </a:extLst>
          </p:cNvPr>
          <p:cNvSpPr>
            <a:spLocks noGrp="1"/>
          </p:cNvSpPr>
          <p:nvPr>
            <p:ph type="body" sz="quarter" idx="10" hasCustomPrompt="1"/>
          </p:nvPr>
        </p:nvSpPr>
        <p:spPr>
          <a:xfrm>
            <a:off x="842268" y="1488304"/>
            <a:ext cx="10507464" cy="4444842"/>
          </a:xfrm>
          <a:prstGeom prst="rect">
            <a:avLst/>
          </a:prstGeom>
        </p:spPr>
        <p:txBody>
          <a:bodyPr/>
          <a:lstStyle>
            <a:lvl1pPr marL="228600" indent="-228600">
              <a:buFont typeface="Arial" panose="020B0604020202020204" pitchFamily="34" charset="0"/>
              <a:buChar char="•"/>
              <a:defRPr sz="2000" b="0"/>
            </a:lvl1pPr>
          </a:lstStyle>
          <a:p>
            <a:pPr lvl="0"/>
            <a:r>
              <a:rPr lang="en-US"/>
              <a:t>Insert next steps for the unit/organization.</a:t>
            </a:r>
          </a:p>
        </p:txBody>
      </p:sp>
    </p:spTree>
    <p:extLst>
      <p:ext uri="{BB962C8B-B14F-4D97-AF65-F5344CB8AC3E}">
        <p14:creationId xmlns:p14="http://schemas.microsoft.com/office/powerpoint/2010/main" val="39806388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4_Section Slide Dark 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CAAC750-A42F-EFEF-0BC6-CF9B1EBD32E7}"/>
              </a:ext>
            </a:extLst>
          </p:cNvPr>
          <p:cNvSpPr/>
          <p:nvPr userDrawn="1"/>
        </p:nvSpPr>
        <p:spPr>
          <a:xfrm>
            <a:off x="955964" y="2733278"/>
            <a:ext cx="82296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7942706-C794-7D6D-CF8A-C90B8117502B}"/>
              </a:ext>
            </a:extLst>
          </p:cNvPr>
          <p:cNvSpPr txBox="1"/>
          <p:nvPr userDrawn="1"/>
        </p:nvSpPr>
        <p:spPr>
          <a:xfrm>
            <a:off x="876299" y="1860607"/>
            <a:ext cx="10865622" cy="830997"/>
          </a:xfrm>
          <a:prstGeom prst="rect">
            <a:avLst/>
          </a:prstGeom>
          <a:noFill/>
        </p:spPr>
        <p:txBody>
          <a:bodyPr wrap="square" rtlCol="0">
            <a:spAutoFit/>
          </a:bodyPr>
          <a:lstStyle/>
          <a:p>
            <a:r>
              <a:rPr lang="en-US" sz="4800" b="1" dirty="0">
                <a:solidFill>
                  <a:srgbClr val="0C2554"/>
                </a:solidFill>
              </a:rPr>
              <a:t>Service-Specific Questions</a:t>
            </a:r>
          </a:p>
        </p:txBody>
      </p:sp>
      <p:sp>
        <p:nvSpPr>
          <p:cNvPr id="17" name="TextBox 16">
            <a:extLst>
              <a:ext uri="{FF2B5EF4-FFF2-40B4-BE49-F238E27FC236}">
                <a16:creationId xmlns:a16="http://schemas.microsoft.com/office/drawing/2014/main" id="{919BE8C6-1154-2AD3-B93F-8578B932CD6D}"/>
              </a:ext>
            </a:extLst>
          </p:cNvPr>
          <p:cNvSpPr txBox="1"/>
          <p:nvPr userDrawn="1"/>
        </p:nvSpPr>
        <p:spPr>
          <a:xfrm>
            <a:off x="875371" y="2996625"/>
            <a:ext cx="10123304" cy="461665"/>
          </a:xfrm>
          <a:prstGeom prst="rect">
            <a:avLst/>
          </a:prstGeom>
          <a:noFill/>
        </p:spPr>
        <p:txBody>
          <a:bodyPr wrap="square" rtlCol="0">
            <a:spAutoFit/>
          </a:bodyPr>
          <a:lstStyle/>
          <a:p>
            <a:r>
              <a:rPr lang="en-US" sz="2400" b="0" i="0" dirty="0">
                <a:solidFill>
                  <a:srgbClr val="0C2554"/>
                </a:solidFill>
                <a:latin typeface="Arial" panose="020B0604020202020204" pitchFamily="34" charset="0"/>
                <a:cs typeface="Arial" panose="020B0604020202020204" pitchFamily="34" charset="0"/>
              </a:rPr>
              <a:t>Results of multiple-choice questions selected by Service leadership</a:t>
            </a:r>
          </a:p>
        </p:txBody>
      </p:sp>
      <p:sp>
        <p:nvSpPr>
          <p:cNvPr id="4" name="Rectangle: Rounded Corners 3">
            <a:extLst>
              <a:ext uri="{FF2B5EF4-FFF2-40B4-BE49-F238E27FC236}">
                <a16:creationId xmlns:a16="http://schemas.microsoft.com/office/drawing/2014/main" id="{6328BAC7-EC65-6CB8-4051-FBBC9C913570}"/>
              </a:ext>
            </a:extLst>
          </p:cNvPr>
          <p:cNvSpPr/>
          <p:nvPr userDrawn="1"/>
        </p:nvSpPr>
        <p:spPr>
          <a:xfrm>
            <a:off x="955964" y="1774068"/>
            <a:ext cx="82296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CF10EC5C-F621-B125-755A-EA97345D9CC1}"/>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314813899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8_Section Slide Dark Blue">
    <p:bg>
      <p:bgRef idx="1001">
        <a:schemeClr val="bg1"/>
      </p:bgRef>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FCAAC750-A42F-EFEF-0BC6-CF9B1EBD32E7}"/>
              </a:ext>
            </a:extLst>
          </p:cNvPr>
          <p:cNvSpPr/>
          <p:nvPr userDrawn="1"/>
        </p:nvSpPr>
        <p:spPr>
          <a:xfrm>
            <a:off x="955964" y="2733278"/>
            <a:ext cx="8458200" cy="69273"/>
          </a:xfrm>
          <a:prstGeom prst="rect">
            <a:avLst/>
          </a:prstGeom>
          <a:gradFill flip="none" rotWithShape="1">
            <a:gsLst>
              <a:gs pos="97297">
                <a:srgbClr val="0C2554"/>
              </a:gs>
              <a:gs pos="0">
                <a:srgbClr val="D20000"/>
              </a:gs>
              <a:gs pos="50000">
                <a:srgbClr val="D20000"/>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07942706-C794-7D6D-CF8A-C90B8117502B}"/>
              </a:ext>
            </a:extLst>
          </p:cNvPr>
          <p:cNvSpPr txBox="1"/>
          <p:nvPr userDrawn="1"/>
        </p:nvSpPr>
        <p:spPr>
          <a:xfrm>
            <a:off x="876299" y="1860607"/>
            <a:ext cx="10865622" cy="830997"/>
          </a:xfrm>
          <a:prstGeom prst="rect">
            <a:avLst/>
          </a:prstGeom>
          <a:noFill/>
        </p:spPr>
        <p:txBody>
          <a:bodyPr wrap="square" rtlCol="0">
            <a:spAutoFit/>
          </a:bodyPr>
          <a:lstStyle/>
          <a:p>
            <a:r>
              <a:rPr lang="en-US" sz="4800" b="1" dirty="0">
                <a:solidFill>
                  <a:srgbClr val="0C2554"/>
                </a:solidFill>
              </a:rPr>
              <a:t>Academy-Specific Questions</a:t>
            </a:r>
          </a:p>
        </p:txBody>
      </p:sp>
      <p:sp>
        <p:nvSpPr>
          <p:cNvPr id="17" name="TextBox 16">
            <a:extLst>
              <a:ext uri="{FF2B5EF4-FFF2-40B4-BE49-F238E27FC236}">
                <a16:creationId xmlns:a16="http://schemas.microsoft.com/office/drawing/2014/main" id="{919BE8C6-1154-2AD3-B93F-8578B932CD6D}"/>
              </a:ext>
            </a:extLst>
          </p:cNvPr>
          <p:cNvSpPr txBox="1"/>
          <p:nvPr userDrawn="1"/>
        </p:nvSpPr>
        <p:spPr>
          <a:xfrm>
            <a:off x="875371" y="2996625"/>
            <a:ext cx="10123304" cy="461665"/>
          </a:xfrm>
          <a:prstGeom prst="rect">
            <a:avLst/>
          </a:prstGeom>
          <a:noFill/>
        </p:spPr>
        <p:txBody>
          <a:bodyPr wrap="square" rtlCol="0">
            <a:spAutoFit/>
          </a:bodyPr>
          <a:lstStyle/>
          <a:p>
            <a:r>
              <a:rPr lang="en-US" sz="2400" b="0" i="0" dirty="0">
                <a:solidFill>
                  <a:srgbClr val="0C2554"/>
                </a:solidFill>
                <a:latin typeface="Arial" panose="020B0604020202020204" pitchFamily="34" charset="0"/>
                <a:cs typeface="Arial" panose="020B0604020202020204" pitchFamily="34" charset="0"/>
              </a:rPr>
              <a:t>Results of multiple-choice questions selected by Academy leadership</a:t>
            </a:r>
          </a:p>
        </p:txBody>
      </p:sp>
      <p:sp>
        <p:nvSpPr>
          <p:cNvPr id="4" name="Rectangle: Rounded Corners 3">
            <a:extLst>
              <a:ext uri="{FF2B5EF4-FFF2-40B4-BE49-F238E27FC236}">
                <a16:creationId xmlns:a16="http://schemas.microsoft.com/office/drawing/2014/main" id="{FB82927D-3FB3-FF5A-5AC5-7CCD184821C4}"/>
              </a:ext>
            </a:extLst>
          </p:cNvPr>
          <p:cNvSpPr/>
          <p:nvPr userDrawn="1"/>
        </p:nvSpPr>
        <p:spPr>
          <a:xfrm>
            <a:off x="955964" y="1774068"/>
            <a:ext cx="8458200" cy="73152"/>
          </a:xfrm>
          <a:prstGeom prst="roundRect">
            <a:avLst/>
          </a:prstGeom>
          <a:solidFill>
            <a:srgbClr val="0C25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9B06961F-B9AC-573C-F3D0-AAC113317E79}"/>
              </a:ext>
            </a:extLst>
          </p:cNvPr>
          <p:cNvPicPr>
            <a:picLocks noChangeAspect="1"/>
          </p:cNvPicPr>
          <p:nvPr userDrawn="1"/>
        </p:nvPicPr>
        <p:blipFill>
          <a:blip r:embed="rId2"/>
          <a:srcRect/>
          <a:stretch/>
        </p:blipFill>
        <p:spPr>
          <a:xfrm>
            <a:off x="9428921" y="5952227"/>
            <a:ext cx="2517749" cy="831242"/>
          </a:xfrm>
          <a:prstGeom prst="rect">
            <a:avLst/>
          </a:prstGeom>
        </p:spPr>
      </p:pic>
    </p:spTree>
    <p:extLst>
      <p:ext uri="{BB962C8B-B14F-4D97-AF65-F5344CB8AC3E}">
        <p14:creationId xmlns:p14="http://schemas.microsoft.com/office/powerpoint/2010/main" val="3420596923"/>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27.xml"/><Relationship Id="rId18" Type="http://schemas.openxmlformats.org/officeDocument/2006/relationships/slideLayout" Target="../slideLayouts/slideLayout32.xml"/><Relationship Id="rId26" Type="http://schemas.openxmlformats.org/officeDocument/2006/relationships/slideLayout" Target="../slideLayouts/slideLayout40.xml"/><Relationship Id="rId39" Type="http://schemas.openxmlformats.org/officeDocument/2006/relationships/slideLayout" Target="../slideLayouts/slideLayout53.xml"/><Relationship Id="rId21" Type="http://schemas.openxmlformats.org/officeDocument/2006/relationships/slideLayout" Target="../slideLayouts/slideLayout35.xml"/><Relationship Id="rId34" Type="http://schemas.openxmlformats.org/officeDocument/2006/relationships/slideLayout" Target="../slideLayouts/slideLayout48.xml"/><Relationship Id="rId42" Type="http://schemas.openxmlformats.org/officeDocument/2006/relationships/slideLayout" Target="../slideLayouts/slideLayout56.xml"/><Relationship Id="rId47" Type="http://schemas.openxmlformats.org/officeDocument/2006/relationships/slideLayout" Target="../slideLayouts/slideLayout61.xml"/><Relationship Id="rId50" Type="http://schemas.openxmlformats.org/officeDocument/2006/relationships/slideLayout" Target="../slideLayouts/slideLayout64.xml"/><Relationship Id="rId55" Type="http://schemas.openxmlformats.org/officeDocument/2006/relationships/slideLayout" Target="../slideLayouts/slideLayout69.xml"/><Relationship Id="rId63" Type="http://schemas.openxmlformats.org/officeDocument/2006/relationships/image" Target="../media/image1.png"/><Relationship Id="rId7" Type="http://schemas.openxmlformats.org/officeDocument/2006/relationships/slideLayout" Target="../slideLayouts/slideLayout2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29" Type="http://schemas.openxmlformats.org/officeDocument/2006/relationships/slideLayout" Target="../slideLayouts/slideLayout43.xml"/><Relationship Id="rId11" Type="http://schemas.openxmlformats.org/officeDocument/2006/relationships/slideLayout" Target="../slideLayouts/slideLayout25.xml"/><Relationship Id="rId24" Type="http://schemas.openxmlformats.org/officeDocument/2006/relationships/slideLayout" Target="../slideLayouts/slideLayout38.xml"/><Relationship Id="rId32" Type="http://schemas.openxmlformats.org/officeDocument/2006/relationships/slideLayout" Target="../slideLayouts/slideLayout46.xml"/><Relationship Id="rId37" Type="http://schemas.openxmlformats.org/officeDocument/2006/relationships/slideLayout" Target="../slideLayouts/slideLayout51.xml"/><Relationship Id="rId40" Type="http://schemas.openxmlformats.org/officeDocument/2006/relationships/slideLayout" Target="../slideLayouts/slideLayout54.xml"/><Relationship Id="rId45" Type="http://schemas.openxmlformats.org/officeDocument/2006/relationships/slideLayout" Target="../slideLayouts/slideLayout59.xml"/><Relationship Id="rId53" Type="http://schemas.openxmlformats.org/officeDocument/2006/relationships/slideLayout" Target="../slideLayouts/slideLayout67.xml"/><Relationship Id="rId58" Type="http://schemas.openxmlformats.org/officeDocument/2006/relationships/slideLayout" Target="../slideLayouts/slideLayout72.xml"/><Relationship Id="rId5" Type="http://schemas.openxmlformats.org/officeDocument/2006/relationships/slideLayout" Target="../slideLayouts/slideLayout19.xml"/><Relationship Id="rId61" Type="http://schemas.openxmlformats.org/officeDocument/2006/relationships/slideLayout" Target="../slideLayouts/slideLayout75.xml"/><Relationship Id="rId19" Type="http://schemas.openxmlformats.org/officeDocument/2006/relationships/slideLayout" Target="../slideLayouts/slideLayout33.xml"/><Relationship Id="rId14" Type="http://schemas.openxmlformats.org/officeDocument/2006/relationships/slideLayout" Target="../slideLayouts/slideLayout28.xml"/><Relationship Id="rId22" Type="http://schemas.openxmlformats.org/officeDocument/2006/relationships/slideLayout" Target="../slideLayouts/slideLayout36.xml"/><Relationship Id="rId27" Type="http://schemas.openxmlformats.org/officeDocument/2006/relationships/slideLayout" Target="../slideLayouts/slideLayout41.xml"/><Relationship Id="rId30" Type="http://schemas.openxmlformats.org/officeDocument/2006/relationships/slideLayout" Target="../slideLayouts/slideLayout44.xml"/><Relationship Id="rId35" Type="http://schemas.openxmlformats.org/officeDocument/2006/relationships/slideLayout" Target="../slideLayouts/slideLayout49.xml"/><Relationship Id="rId43" Type="http://schemas.openxmlformats.org/officeDocument/2006/relationships/slideLayout" Target="../slideLayouts/slideLayout57.xml"/><Relationship Id="rId48" Type="http://schemas.openxmlformats.org/officeDocument/2006/relationships/slideLayout" Target="../slideLayouts/slideLayout62.xml"/><Relationship Id="rId56" Type="http://schemas.openxmlformats.org/officeDocument/2006/relationships/slideLayout" Target="../slideLayouts/slideLayout70.xml"/><Relationship Id="rId8" Type="http://schemas.openxmlformats.org/officeDocument/2006/relationships/slideLayout" Target="../slideLayouts/slideLayout22.xml"/><Relationship Id="rId51" Type="http://schemas.openxmlformats.org/officeDocument/2006/relationships/slideLayout" Target="../slideLayouts/slideLayout65.xml"/><Relationship Id="rId3" Type="http://schemas.openxmlformats.org/officeDocument/2006/relationships/slideLayout" Target="../slideLayouts/slideLayout17.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5" Type="http://schemas.openxmlformats.org/officeDocument/2006/relationships/slideLayout" Target="../slideLayouts/slideLayout39.xml"/><Relationship Id="rId33" Type="http://schemas.openxmlformats.org/officeDocument/2006/relationships/slideLayout" Target="../slideLayouts/slideLayout47.xml"/><Relationship Id="rId38" Type="http://schemas.openxmlformats.org/officeDocument/2006/relationships/slideLayout" Target="../slideLayouts/slideLayout52.xml"/><Relationship Id="rId46" Type="http://schemas.openxmlformats.org/officeDocument/2006/relationships/slideLayout" Target="../slideLayouts/slideLayout60.xml"/><Relationship Id="rId59" Type="http://schemas.openxmlformats.org/officeDocument/2006/relationships/slideLayout" Target="../slideLayouts/slideLayout73.xml"/><Relationship Id="rId20" Type="http://schemas.openxmlformats.org/officeDocument/2006/relationships/slideLayout" Target="../slideLayouts/slideLayout34.xml"/><Relationship Id="rId41" Type="http://schemas.openxmlformats.org/officeDocument/2006/relationships/slideLayout" Target="../slideLayouts/slideLayout55.xml"/><Relationship Id="rId54" Type="http://schemas.openxmlformats.org/officeDocument/2006/relationships/slideLayout" Target="../slideLayouts/slideLayout68.xml"/><Relationship Id="rId62" Type="http://schemas.openxmlformats.org/officeDocument/2006/relationships/theme" Target="../theme/theme2.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5" Type="http://schemas.openxmlformats.org/officeDocument/2006/relationships/slideLayout" Target="../slideLayouts/slideLayout29.xml"/><Relationship Id="rId23" Type="http://schemas.openxmlformats.org/officeDocument/2006/relationships/slideLayout" Target="../slideLayouts/slideLayout37.xml"/><Relationship Id="rId28" Type="http://schemas.openxmlformats.org/officeDocument/2006/relationships/slideLayout" Target="../slideLayouts/slideLayout42.xml"/><Relationship Id="rId36" Type="http://schemas.openxmlformats.org/officeDocument/2006/relationships/slideLayout" Target="../slideLayouts/slideLayout50.xml"/><Relationship Id="rId49" Type="http://schemas.openxmlformats.org/officeDocument/2006/relationships/slideLayout" Target="../slideLayouts/slideLayout63.xml"/><Relationship Id="rId57" Type="http://schemas.openxmlformats.org/officeDocument/2006/relationships/slideLayout" Target="../slideLayouts/slideLayout71.xml"/><Relationship Id="rId10" Type="http://schemas.openxmlformats.org/officeDocument/2006/relationships/slideLayout" Target="../slideLayouts/slideLayout24.xml"/><Relationship Id="rId31" Type="http://schemas.openxmlformats.org/officeDocument/2006/relationships/slideLayout" Target="../slideLayouts/slideLayout45.xml"/><Relationship Id="rId44" Type="http://schemas.openxmlformats.org/officeDocument/2006/relationships/slideLayout" Target="../slideLayouts/slideLayout58.xml"/><Relationship Id="rId52" Type="http://schemas.openxmlformats.org/officeDocument/2006/relationships/slideLayout" Target="../slideLayouts/slideLayout66.xml"/><Relationship Id="rId60" Type="http://schemas.openxmlformats.org/officeDocument/2006/relationships/slideLayout" Target="../slideLayouts/slideLayout7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91210B0-A9C5-6137-E8E0-B4A5B4A2728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D69AE77-1387-5B00-1C09-8C30228597C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1E7624E-1FC6-0EAD-1D3E-41CEDED94B9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F3281C-1927-9E4F-B572-30BD3EFA7E18}" type="datetimeFigureOut">
              <a:rPr lang="en-US" smtClean="0"/>
              <a:t>8/17/2026</a:t>
            </a:fld>
            <a:endParaRPr lang="en-US"/>
          </a:p>
        </p:txBody>
      </p:sp>
      <p:sp>
        <p:nvSpPr>
          <p:cNvPr id="5" name="Footer Placeholder 4">
            <a:extLst>
              <a:ext uri="{FF2B5EF4-FFF2-40B4-BE49-F238E27FC236}">
                <a16:creationId xmlns:a16="http://schemas.microsoft.com/office/drawing/2014/main" id="{F1745F78-3E80-4BB8-667C-A5733EFC0CA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528B73F-2263-F0B2-0115-DD2E6D8B42B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3299E5-B11C-B941-AF7E-6CCA1551B8EF}" type="slidenum">
              <a:rPr lang="en-US" smtClean="0"/>
              <a:t>‹#›</a:t>
            </a:fld>
            <a:endParaRPr lang="en-US"/>
          </a:p>
        </p:txBody>
      </p:sp>
    </p:spTree>
    <p:extLst>
      <p:ext uri="{BB962C8B-B14F-4D97-AF65-F5344CB8AC3E}">
        <p14:creationId xmlns:p14="http://schemas.microsoft.com/office/powerpoint/2010/main" val="3385387330"/>
      </p:ext>
    </p:extLst>
  </p:cSld>
  <p:clrMap bg1="lt1" tx1="dk1" bg2="lt2" tx2="dk2" accent1="accent1" accent2="accent2" accent3="accent3" accent4="accent4" accent5="accent5" accent6="accent6" hlink="hlink" folHlink="folHlink"/>
  <p:sldLayoutIdLst>
    <p:sldLayoutId id="2147483912" r:id="rId1"/>
    <p:sldLayoutId id="2147483810" r:id="rId2"/>
    <p:sldLayoutId id="2147483816" r:id="rId3"/>
    <p:sldLayoutId id="2147483818" r:id="rId4"/>
    <p:sldLayoutId id="2147483821" r:id="rId5"/>
    <p:sldLayoutId id="2147483855" r:id="rId6"/>
    <p:sldLayoutId id="2147483864" r:id="rId7"/>
    <p:sldLayoutId id="2147483894" r:id="rId8"/>
    <p:sldLayoutId id="2147483913" r:id="rId9"/>
    <p:sldLayoutId id="2147483914" r:id="rId10"/>
    <p:sldLayoutId id="2147483895" r:id="rId11"/>
    <p:sldLayoutId id="2147483896" r:id="rId12"/>
    <p:sldLayoutId id="2147483897" r:id="rId13"/>
    <p:sldLayoutId id="2147483898"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46C8763-F9D3-CC43-6AB7-F9DE87536CE3}"/>
              </a:ext>
            </a:extLst>
          </p:cNvPr>
          <p:cNvCxnSpPr/>
          <p:nvPr userDrawn="1"/>
        </p:nvCxnSpPr>
        <p:spPr>
          <a:xfrm>
            <a:off x="839244" y="6237961"/>
            <a:ext cx="10534389" cy="0"/>
          </a:xfrm>
          <a:prstGeom prst="line">
            <a:avLst/>
          </a:prstGeom>
          <a:ln w="19050">
            <a:solidFill>
              <a:srgbClr val="D2262D"/>
            </a:solidFill>
          </a:ln>
        </p:spPr>
        <p:style>
          <a:lnRef idx="1">
            <a:schemeClr val="accent1"/>
          </a:lnRef>
          <a:fillRef idx="0">
            <a:schemeClr val="accent1"/>
          </a:fillRef>
          <a:effectRef idx="0">
            <a:schemeClr val="accent1"/>
          </a:effectRef>
          <a:fontRef idx="minor">
            <a:schemeClr val="tx1"/>
          </a:fontRef>
        </p:style>
      </p:cxnSp>
      <p:sp>
        <p:nvSpPr>
          <p:cNvPr id="9" name="Slide Number Placeholder 5">
            <a:extLst>
              <a:ext uri="{FF2B5EF4-FFF2-40B4-BE49-F238E27FC236}">
                <a16:creationId xmlns:a16="http://schemas.microsoft.com/office/drawing/2014/main" id="{ACFF0E20-D5E1-D9F5-D091-3E52E6664FCF}"/>
              </a:ext>
            </a:extLst>
          </p:cNvPr>
          <p:cNvSpPr txBox="1">
            <a:spLocks/>
          </p:cNvSpPr>
          <p:nvPr userDrawn="1"/>
        </p:nvSpPr>
        <p:spPr>
          <a:xfrm>
            <a:off x="8356926" y="6338170"/>
            <a:ext cx="3085774" cy="37060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b="1">
                <a:solidFill>
                  <a:schemeClr val="accent3"/>
                </a:solidFill>
                <a:latin typeface="Arial" panose="020B0604020202020204" pitchFamily="34" charset="0"/>
                <a:cs typeface="Arial" panose="020B0604020202020204" pitchFamily="34" charset="0"/>
              </a:rPr>
              <a:t>DEOCS Unit/Organization Brief </a:t>
            </a:r>
            <a:r>
              <a:rPr lang="en-US" b="1">
                <a:solidFill>
                  <a:srgbClr val="D2262D"/>
                </a:solidFill>
                <a:latin typeface="Arial" panose="020B0604020202020204" pitchFamily="34" charset="0"/>
                <a:cs typeface="Arial" panose="020B0604020202020204" pitchFamily="34" charset="0"/>
              </a:rPr>
              <a:t>|</a:t>
            </a:r>
            <a:r>
              <a:rPr lang="en-US">
                <a:solidFill>
                  <a:srgbClr val="0C2554"/>
                </a:solidFill>
                <a:latin typeface="Arial" panose="020B0604020202020204" pitchFamily="34" charset="0"/>
                <a:cs typeface="Arial" panose="020B0604020202020204" pitchFamily="34" charset="0"/>
              </a:rPr>
              <a:t> </a:t>
            </a:r>
            <a:fld id="{64923101-E8F5-E74A-8797-A297753598E4}" type="slidenum">
              <a:rPr lang="en-US" smtClean="0">
                <a:solidFill>
                  <a:srgbClr val="0C2554"/>
                </a:solidFill>
                <a:latin typeface="Arial" panose="020B0604020202020204" pitchFamily="34" charset="0"/>
                <a:cs typeface="Arial" panose="020B0604020202020204" pitchFamily="34" charset="0"/>
              </a:rPr>
              <a:pPr/>
              <a:t>‹#›</a:t>
            </a:fld>
            <a:endParaRPr lang="en-US">
              <a:solidFill>
                <a:srgbClr val="0C2554"/>
              </a:solidFill>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A2BE60A8-03CB-0661-F06F-E9475D889D46}"/>
              </a:ext>
            </a:extLst>
          </p:cNvPr>
          <p:cNvPicPr>
            <a:picLocks noChangeAspect="1"/>
          </p:cNvPicPr>
          <p:nvPr userDrawn="1"/>
        </p:nvPicPr>
        <p:blipFill>
          <a:blip r:embed="rId63"/>
          <a:srcRect/>
          <a:stretch/>
        </p:blipFill>
        <p:spPr>
          <a:xfrm>
            <a:off x="566251" y="6322023"/>
            <a:ext cx="1423792" cy="470069"/>
          </a:xfrm>
          <a:prstGeom prst="rect">
            <a:avLst/>
          </a:prstGeom>
        </p:spPr>
      </p:pic>
    </p:spTree>
    <p:extLst>
      <p:ext uri="{BB962C8B-B14F-4D97-AF65-F5344CB8AC3E}">
        <p14:creationId xmlns:p14="http://schemas.microsoft.com/office/powerpoint/2010/main" val="2591939095"/>
      </p:ext>
    </p:extLst>
  </p:cSld>
  <p:clrMap bg1="lt1" tx1="dk1" bg2="lt2" tx2="dk2" accent1="accent1" accent2="accent2" accent3="accent3" accent4="accent4" accent5="accent5" accent6="accent6" hlink="hlink" folHlink="folHlink"/>
  <p:sldLayoutIdLst>
    <p:sldLayoutId id="2147483801" r:id="rId1"/>
    <p:sldLayoutId id="2147483983" r:id="rId2"/>
    <p:sldLayoutId id="2147483968" r:id="rId3"/>
    <p:sldLayoutId id="2147483800" r:id="rId4"/>
    <p:sldLayoutId id="2147483986" r:id="rId5"/>
    <p:sldLayoutId id="2147483881" r:id="rId6"/>
    <p:sldLayoutId id="2147483984" r:id="rId7"/>
    <p:sldLayoutId id="2147483985" r:id="rId8"/>
    <p:sldLayoutId id="2147483987" r:id="rId9"/>
    <p:sldLayoutId id="2147483988" r:id="rId10"/>
    <p:sldLayoutId id="2147483978" r:id="rId11"/>
    <p:sldLayoutId id="2147483690" r:id="rId12"/>
    <p:sldLayoutId id="2147483744" r:id="rId13"/>
    <p:sldLayoutId id="2147483973" r:id="rId14"/>
    <p:sldLayoutId id="2147483751" r:id="rId15"/>
    <p:sldLayoutId id="2147483979" r:id="rId16"/>
    <p:sldLayoutId id="2147483748" r:id="rId17"/>
    <p:sldLayoutId id="2147483737" r:id="rId18"/>
    <p:sldLayoutId id="2147483915" r:id="rId19"/>
    <p:sldLayoutId id="2147483916" r:id="rId20"/>
    <p:sldLayoutId id="2147483917" r:id="rId21"/>
    <p:sldLayoutId id="2147483918" r:id="rId22"/>
    <p:sldLayoutId id="2147483919" r:id="rId23"/>
    <p:sldLayoutId id="2147483920" r:id="rId24"/>
    <p:sldLayoutId id="2147483923" r:id="rId25"/>
    <p:sldLayoutId id="2147483924" r:id="rId26"/>
    <p:sldLayoutId id="2147483925" r:id="rId27"/>
    <p:sldLayoutId id="2147483926" r:id="rId28"/>
    <p:sldLayoutId id="2147484000" r:id="rId29"/>
    <p:sldLayoutId id="2147484001" r:id="rId30"/>
    <p:sldLayoutId id="2147483927" r:id="rId31"/>
    <p:sldLayoutId id="2147483929" r:id="rId32"/>
    <p:sldLayoutId id="2147483993" r:id="rId33"/>
    <p:sldLayoutId id="2147483994" r:id="rId34"/>
    <p:sldLayoutId id="2147483947" r:id="rId35"/>
    <p:sldLayoutId id="2147483948" r:id="rId36"/>
    <p:sldLayoutId id="2147483937" r:id="rId37"/>
    <p:sldLayoutId id="2147483949" r:id="rId38"/>
    <p:sldLayoutId id="2147483997" r:id="rId39"/>
    <p:sldLayoutId id="2147483998" r:id="rId40"/>
    <p:sldLayoutId id="2147483940" r:id="rId41"/>
    <p:sldLayoutId id="2147483952" r:id="rId42"/>
    <p:sldLayoutId id="2147484002" r:id="rId43"/>
    <p:sldLayoutId id="2147484003" r:id="rId44"/>
    <p:sldLayoutId id="2147483942" r:id="rId45"/>
    <p:sldLayoutId id="2147483954" r:id="rId46"/>
    <p:sldLayoutId id="2147483943" r:id="rId47"/>
    <p:sldLayoutId id="2147483955" r:id="rId48"/>
    <p:sldLayoutId id="2147483999" r:id="rId49"/>
    <p:sldLayoutId id="2147483989" r:id="rId50"/>
    <p:sldLayoutId id="2147483990" r:id="rId51"/>
    <p:sldLayoutId id="2147483858" r:id="rId52"/>
    <p:sldLayoutId id="2147483972" r:id="rId53"/>
    <p:sldLayoutId id="2147483991" r:id="rId54"/>
    <p:sldLayoutId id="2147483907" r:id="rId55"/>
    <p:sldLayoutId id="2147483905" r:id="rId56"/>
    <p:sldLayoutId id="2147483904" r:id="rId57"/>
    <p:sldLayoutId id="2147483867" r:id="rId58"/>
    <p:sldLayoutId id="2147483975" r:id="rId59"/>
    <p:sldLayoutId id="2147483866" r:id="rId60"/>
    <p:sldLayoutId id="2147483992" r:id="rId61"/>
  </p:sldLayoutIdLst>
  <p:txStyles>
    <p:titleStyle>
      <a:lvl1pPr algn="l" defTabSz="914400" rtl="0" eaLnBrk="1" latinLnBrk="0" hangingPunct="1">
        <a:lnSpc>
          <a:spcPct val="90000"/>
        </a:lnSpc>
        <a:spcBef>
          <a:spcPct val="0"/>
        </a:spcBef>
        <a:buNone/>
        <a:defRPr sz="3200" b="1" i="0" kern="1200">
          <a:solidFill>
            <a:srgbClr val="333333"/>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0C2554"/>
        </a:buClr>
        <a:buFont typeface="Arial" panose="020B0604020202020204" pitchFamily="34" charset="0"/>
        <a:buChar char="•"/>
        <a:defRPr sz="2800" b="0" i="0" kern="1200">
          <a:solidFill>
            <a:srgbClr val="333333"/>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55E93"/>
        </a:buClr>
        <a:buFont typeface="Wingdings" pitchFamily="2" charset="2"/>
        <a:buChar char="§"/>
        <a:defRPr sz="2400" b="0" i="0" kern="1200">
          <a:solidFill>
            <a:srgbClr val="333333"/>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55E93"/>
        </a:buClr>
        <a:buSzPct val="80000"/>
        <a:buFont typeface="Courier New" panose="02070309020205020404" pitchFamily="49" charset="0"/>
        <a:buChar char="o"/>
        <a:defRPr sz="2000" b="0" i="0" kern="1200">
          <a:solidFill>
            <a:srgbClr val="333333"/>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55E93"/>
        </a:buClr>
        <a:buFont typeface="Wingdings" pitchFamily="2" charset="2"/>
        <a:buChar char="§"/>
        <a:defRPr sz="1800" b="0" i="0" kern="1200">
          <a:solidFill>
            <a:srgbClr val="333333"/>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55E93"/>
        </a:buClr>
        <a:buFont typeface="Arial" panose="020B0604020202020204" pitchFamily="34" charset="0"/>
        <a:buChar char="•"/>
        <a:defRPr sz="1800" b="0" i="0" kern="1200">
          <a:solidFill>
            <a:srgbClr val="333333"/>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9.xml"/></Relationships>
</file>

<file path=ppt/slides/_rels/slide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xml"/><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24.xml"/><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3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6.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38.xml"/></Relationships>
</file>

<file path=ppt/slides/_rels/slide3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3.xml"/><Relationship Id="rId1" Type="http://schemas.openxmlformats.org/officeDocument/2006/relationships/slideLayout" Target="../slideLayouts/slideLayout39.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0.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43.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4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6.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7.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8.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4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50.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6.xml"/><Relationship Id="rId1" Type="http://schemas.openxmlformats.org/officeDocument/2006/relationships/slideLayout" Target="../slideLayouts/slideLayout29.xml"/></Relationships>
</file>

<file path=ppt/slides/_rels/slide4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47.xml"/><Relationship Id="rId1" Type="http://schemas.openxmlformats.org/officeDocument/2006/relationships/slideLayout" Target="../slideLayouts/slideLayout30.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5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5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53.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54.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5.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56.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5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58.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59.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60.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61.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6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6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60.xml"/><Relationship Id="rId1" Type="http://schemas.openxmlformats.org/officeDocument/2006/relationships/slideLayout" Target="../slideLayouts/slideLayout63.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6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65.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7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74.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7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5.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3.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66.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20567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618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70877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94435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CE5DF05-AB52-0E67-DCDF-89B59895C65C}"/>
              </a:ext>
            </a:extLst>
          </p:cNvPr>
          <p:cNvSpPr>
            <a:spLocks noGrp="1"/>
          </p:cNvSpPr>
          <p:nvPr>
            <p:ph type="body" sz="quarter" idx="11"/>
          </p:nvPr>
        </p:nvSpPr>
        <p:spPr/>
        <p:txBody>
          <a:bodyPr/>
          <a:lstStyle/>
          <a:p>
            <a:endParaRPr lang="en-US"/>
          </a:p>
        </p:txBody>
      </p:sp>
      <p:sp>
        <p:nvSpPr>
          <p:cNvPr id="5" name="Text Placeholder 4">
            <a:extLst>
              <a:ext uri="{FF2B5EF4-FFF2-40B4-BE49-F238E27FC236}">
                <a16:creationId xmlns:a16="http://schemas.microsoft.com/office/drawing/2014/main" id="{BF6F8BF5-11B5-B34C-6287-7D79061538A4}"/>
              </a:ext>
            </a:extLst>
          </p:cNvPr>
          <p:cNvSpPr>
            <a:spLocks noGrp="1"/>
          </p:cNvSpPr>
          <p:nvPr>
            <p:ph type="body" sz="quarter" idx="13"/>
          </p:nvPr>
        </p:nvSpPr>
        <p:spPr/>
        <p:txBody>
          <a:bodyPr/>
          <a:lstStyle/>
          <a:p>
            <a:endParaRPr lang="en-US"/>
          </a:p>
        </p:txBody>
      </p:sp>
      <p:sp>
        <p:nvSpPr>
          <p:cNvPr id="4" name="Text Placeholder 3">
            <a:extLst>
              <a:ext uri="{FF2B5EF4-FFF2-40B4-BE49-F238E27FC236}">
                <a16:creationId xmlns:a16="http://schemas.microsoft.com/office/drawing/2014/main" id="{05FE8326-2E68-3666-E4EE-C8EA90B0279C}"/>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7260346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0A35D8-E5CE-7587-894F-346C808C9931}"/>
              </a:ext>
            </a:extLst>
          </p:cNvPr>
          <p:cNvSpPr>
            <a:spLocks noGrp="1"/>
          </p:cNvSpPr>
          <p:nvPr>
            <p:ph type="body" sz="quarter" idx="15"/>
          </p:nvPr>
        </p:nvSpPr>
        <p:spPr/>
        <p:txBody>
          <a:bodyPr/>
          <a:lstStyle/>
          <a:p>
            <a:endParaRPr lang="en-US"/>
          </a:p>
        </p:txBody>
      </p:sp>
      <p:sp>
        <p:nvSpPr>
          <p:cNvPr id="7" name="Isosceles Triangle 6">
            <a:extLst>
              <a:ext uri="{FF2B5EF4-FFF2-40B4-BE49-F238E27FC236}">
                <a16:creationId xmlns:a16="http://schemas.microsoft.com/office/drawing/2014/main" id="{7369B0A6-5442-3947-47B2-0B9C7AE849AF}"/>
              </a:ext>
            </a:extLst>
          </p:cNvPr>
          <p:cNvSpPr/>
          <p:nvPr/>
        </p:nvSpPr>
        <p:spPr>
          <a:xfrm>
            <a:off x="6096000" y="5565939"/>
            <a:ext cx="510363" cy="244804"/>
          </a:xfrm>
          <a:prstGeom prst="triangle">
            <a:avLst/>
          </a:prstGeom>
          <a:solidFill>
            <a:schemeClr val="accent2"/>
          </a:solidFill>
          <a:ln>
            <a:solidFill>
              <a:schemeClr val="accent2"/>
            </a:solidFill>
          </a:ln>
          <a:scene3d>
            <a:camera prst="orthographicFront">
              <a:rot lat="0" lon="0" rev="81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Isosceles Triangle 9">
            <a:extLst>
              <a:ext uri="{FF2B5EF4-FFF2-40B4-BE49-F238E27FC236}">
                <a16:creationId xmlns:a16="http://schemas.microsoft.com/office/drawing/2014/main" id="{E772041D-3EAE-D094-5923-CC95780477A4}"/>
              </a:ext>
            </a:extLst>
          </p:cNvPr>
          <p:cNvSpPr/>
          <p:nvPr/>
        </p:nvSpPr>
        <p:spPr>
          <a:xfrm>
            <a:off x="10897484" y="1640713"/>
            <a:ext cx="510363" cy="244804"/>
          </a:xfrm>
          <a:prstGeom prst="triangle">
            <a:avLst/>
          </a:prstGeom>
          <a:solidFill>
            <a:schemeClr val="accent2"/>
          </a:solidFill>
          <a:ln>
            <a:solidFill>
              <a:schemeClr val="accent2"/>
            </a:solidFill>
          </a:ln>
          <a:scene3d>
            <a:camera prst="orthographicFront">
              <a:rot lat="0" lon="0" rev="18900000"/>
            </a:camera>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3406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7484243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98D21A-EB42-2D86-A597-14E018A1F261}"/>
              </a:ext>
            </a:extLst>
          </p:cNvPr>
          <p:cNvSpPr>
            <a:spLocks noGrp="1"/>
          </p:cNvSpPr>
          <p:nvPr>
            <p:ph type="body" sz="quarter" idx="12"/>
          </p:nvPr>
        </p:nvSpPr>
        <p:spPr/>
        <p:txBody>
          <a:bodyPr>
            <a:normAutofit/>
          </a:bodyPr>
          <a:lstStyle/>
          <a:p>
            <a:endParaRPr lang="en-US" dirty="0"/>
          </a:p>
        </p:txBody>
      </p:sp>
    </p:spTree>
    <p:extLst>
      <p:ext uri="{BB962C8B-B14F-4D97-AF65-F5344CB8AC3E}">
        <p14:creationId xmlns:p14="http://schemas.microsoft.com/office/powerpoint/2010/main" val="27084538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4862539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329808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 Placeholder 12">
            <a:extLst>
              <a:ext uri="{FF2B5EF4-FFF2-40B4-BE49-F238E27FC236}">
                <a16:creationId xmlns:a16="http://schemas.microsoft.com/office/drawing/2014/main" id="{486AE6F3-D966-894C-14E5-47488181C377}"/>
              </a:ext>
            </a:extLst>
          </p:cNvPr>
          <p:cNvSpPr>
            <a:spLocks noGrp="1"/>
          </p:cNvSpPr>
          <p:nvPr>
            <p:ph type="body" sz="quarter" idx="10"/>
          </p:nvPr>
        </p:nvSpPr>
        <p:spPr/>
        <p:txBody>
          <a:bodyPr/>
          <a:lstStyle/>
          <a:p>
            <a:endParaRPr lang="en-US"/>
          </a:p>
        </p:txBody>
      </p:sp>
      <p:sp>
        <p:nvSpPr>
          <p:cNvPr id="15" name="Text Placeholder 14">
            <a:extLst>
              <a:ext uri="{FF2B5EF4-FFF2-40B4-BE49-F238E27FC236}">
                <a16:creationId xmlns:a16="http://schemas.microsoft.com/office/drawing/2014/main" id="{AEDE3CCE-0996-75AB-3654-FDB7D331A700}"/>
              </a:ext>
            </a:extLst>
          </p:cNvPr>
          <p:cNvSpPr>
            <a:spLocks noGrp="1"/>
          </p:cNvSpPr>
          <p:nvPr>
            <p:ph type="body" sz="quarter" idx="17"/>
          </p:nvPr>
        </p:nvSpPr>
        <p:spPr/>
        <p:txBody>
          <a:bodyPr/>
          <a:lstStyle/>
          <a:p>
            <a:endParaRPr lang="en-US"/>
          </a:p>
        </p:txBody>
      </p:sp>
      <p:sp>
        <p:nvSpPr>
          <p:cNvPr id="16" name="Text Placeholder 15">
            <a:extLst>
              <a:ext uri="{FF2B5EF4-FFF2-40B4-BE49-F238E27FC236}">
                <a16:creationId xmlns:a16="http://schemas.microsoft.com/office/drawing/2014/main" id="{769F7FDF-E0C3-1BD7-D030-3956F29BDCB4}"/>
              </a:ext>
            </a:extLst>
          </p:cNvPr>
          <p:cNvSpPr>
            <a:spLocks noGrp="1"/>
          </p:cNvSpPr>
          <p:nvPr>
            <p:ph type="body" sz="quarter" idx="18"/>
          </p:nvPr>
        </p:nvSpPr>
        <p:spPr/>
        <p:txBody>
          <a:bodyPr/>
          <a:lstStyle/>
          <a:p>
            <a:endParaRPr lang="en-US"/>
          </a:p>
        </p:txBody>
      </p:sp>
      <p:sp>
        <p:nvSpPr>
          <p:cNvPr id="17" name="Text Placeholder 16">
            <a:extLst>
              <a:ext uri="{FF2B5EF4-FFF2-40B4-BE49-F238E27FC236}">
                <a16:creationId xmlns:a16="http://schemas.microsoft.com/office/drawing/2014/main" id="{53A5F539-29A9-7A19-ED04-5AE23A3F68BD}"/>
              </a:ext>
            </a:extLst>
          </p:cNvPr>
          <p:cNvSpPr>
            <a:spLocks noGrp="1"/>
          </p:cNvSpPr>
          <p:nvPr>
            <p:ph type="body" sz="quarter" idx="19"/>
          </p:nvPr>
        </p:nvSpPr>
        <p:spPr/>
        <p:txBody>
          <a:bodyPr/>
          <a:lstStyle/>
          <a:p>
            <a:endParaRPr lang="en-US"/>
          </a:p>
        </p:txBody>
      </p:sp>
      <p:sp>
        <p:nvSpPr>
          <p:cNvPr id="18" name="Text Placeholder 17">
            <a:extLst>
              <a:ext uri="{FF2B5EF4-FFF2-40B4-BE49-F238E27FC236}">
                <a16:creationId xmlns:a16="http://schemas.microsoft.com/office/drawing/2014/main" id="{06A0585A-6178-BE3B-2C62-3945B8D2E6AD}"/>
              </a:ext>
            </a:extLst>
          </p:cNvPr>
          <p:cNvSpPr>
            <a:spLocks noGrp="1"/>
          </p:cNvSpPr>
          <p:nvPr>
            <p:ph type="body" sz="quarter" idx="20"/>
          </p:nvPr>
        </p:nvSpPr>
        <p:spPr/>
        <p:txBody>
          <a:bodyPr/>
          <a:lstStyle/>
          <a:p>
            <a:endParaRPr lang="en-US"/>
          </a:p>
        </p:txBody>
      </p:sp>
      <p:sp>
        <p:nvSpPr>
          <p:cNvPr id="19" name="Text Placeholder 18">
            <a:extLst>
              <a:ext uri="{FF2B5EF4-FFF2-40B4-BE49-F238E27FC236}">
                <a16:creationId xmlns:a16="http://schemas.microsoft.com/office/drawing/2014/main" id="{EBA9EF04-9890-C24F-3085-B691952121AC}"/>
              </a:ext>
            </a:extLst>
          </p:cNvPr>
          <p:cNvSpPr>
            <a:spLocks noGrp="1"/>
          </p:cNvSpPr>
          <p:nvPr>
            <p:ph type="body" sz="quarter" idx="21"/>
          </p:nvPr>
        </p:nvSpPr>
        <p:spPr/>
        <p:txBody>
          <a:bodyPr/>
          <a:lstStyle/>
          <a:p>
            <a:endParaRPr lang="en-US"/>
          </a:p>
        </p:txBody>
      </p:sp>
      <p:sp>
        <p:nvSpPr>
          <p:cNvPr id="20" name="Text Placeholder 19">
            <a:extLst>
              <a:ext uri="{FF2B5EF4-FFF2-40B4-BE49-F238E27FC236}">
                <a16:creationId xmlns:a16="http://schemas.microsoft.com/office/drawing/2014/main" id="{E834ACCF-0878-73B2-38BF-23C52F97067D}"/>
              </a:ext>
            </a:extLst>
          </p:cNvPr>
          <p:cNvSpPr>
            <a:spLocks noGrp="1"/>
          </p:cNvSpPr>
          <p:nvPr>
            <p:ph type="body" sz="quarter" idx="22"/>
          </p:nvPr>
        </p:nvSpPr>
        <p:spPr/>
        <p:txBody>
          <a:bodyPr/>
          <a:lstStyle/>
          <a:p>
            <a:endParaRPr lang="en-US"/>
          </a:p>
        </p:txBody>
      </p:sp>
      <p:sp>
        <p:nvSpPr>
          <p:cNvPr id="21" name="Text Placeholder 20">
            <a:extLst>
              <a:ext uri="{FF2B5EF4-FFF2-40B4-BE49-F238E27FC236}">
                <a16:creationId xmlns:a16="http://schemas.microsoft.com/office/drawing/2014/main" id="{13EA92A0-82C7-4FAB-5837-5F32BBE43DE0}"/>
              </a:ext>
            </a:extLst>
          </p:cNvPr>
          <p:cNvSpPr>
            <a:spLocks noGrp="1"/>
          </p:cNvSpPr>
          <p:nvPr>
            <p:ph type="body" sz="quarter" idx="23"/>
          </p:nvPr>
        </p:nvSpPr>
        <p:spPr/>
        <p:txBody>
          <a:bodyPr/>
          <a:lstStyle/>
          <a:p>
            <a:endParaRPr lang="en-US"/>
          </a:p>
        </p:txBody>
      </p:sp>
      <p:sp>
        <p:nvSpPr>
          <p:cNvPr id="22" name="Text Placeholder 21">
            <a:extLst>
              <a:ext uri="{FF2B5EF4-FFF2-40B4-BE49-F238E27FC236}">
                <a16:creationId xmlns:a16="http://schemas.microsoft.com/office/drawing/2014/main" id="{B2F9FEFF-AF53-9003-6E6B-C2EE40659E85}"/>
              </a:ext>
            </a:extLst>
          </p:cNvPr>
          <p:cNvSpPr>
            <a:spLocks noGrp="1"/>
          </p:cNvSpPr>
          <p:nvPr>
            <p:ph type="body" sz="quarter" idx="24"/>
          </p:nvPr>
        </p:nvSpPr>
        <p:spPr/>
        <p:txBody>
          <a:bodyPr/>
          <a:lstStyle/>
          <a:p>
            <a:endParaRPr lang="en-US"/>
          </a:p>
        </p:txBody>
      </p:sp>
      <p:sp>
        <p:nvSpPr>
          <p:cNvPr id="23" name="Text Placeholder 22">
            <a:extLst>
              <a:ext uri="{FF2B5EF4-FFF2-40B4-BE49-F238E27FC236}">
                <a16:creationId xmlns:a16="http://schemas.microsoft.com/office/drawing/2014/main" id="{8D28032E-9F32-9492-0BA2-E916E83FAC4A}"/>
              </a:ext>
            </a:extLst>
          </p:cNvPr>
          <p:cNvSpPr>
            <a:spLocks noGrp="1"/>
          </p:cNvSpPr>
          <p:nvPr>
            <p:ph type="body" sz="quarter" idx="25"/>
          </p:nvPr>
        </p:nvSpPr>
        <p:spPr/>
        <p:txBody>
          <a:bodyPr/>
          <a:lstStyle/>
          <a:p>
            <a:endParaRPr lang="en-US"/>
          </a:p>
        </p:txBody>
      </p:sp>
      <p:sp>
        <p:nvSpPr>
          <p:cNvPr id="24" name="Text Placeholder 22">
            <a:extLst>
              <a:ext uri="{FF2B5EF4-FFF2-40B4-BE49-F238E27FC236}">
                <a16:creationId xmlns:a16="http://schemas.microsoft.com/office/drawing/2014/main" id="{FA656ECD-CB77-AD6C-F252-928702C15ECF}"/>
              </a:ext>
            </a:extLst>
          </p:cNvPr>
          <p:cNvSpPr>
            <a:spLocks noGrp="1"/>
          </p:cNvSpPr>
          <p:nvPr>
            <p:ph type="body" sz="quarter" idx="27"/>
          </p:nvPr>
        </p:nvSpPr>
        <p:spPr>
          <a:xfrm>
            <a:off x="7531101" y="1264888"/>
            <a:ext cx="3793232" cy="4667600"/>
          </a:xfrm>
        </p:spPr>
        <p:txBody>
          <a:bodyPr/>
          <a:lstStyle/>
          <a:p>
            <a:endParaRPr lang="en-US"/>
          </a:p>
        </p:txBody>
      </p:sp>
    </p:spTree>
    <p:extLst>
      <p:ext uri="{BB962C8B-B14F-4D97-AF65-F5344CB8AC3E}">
        <p14:creationId xmlns:p14="http://schemas.microsoft.com/office/powerpoint/2010/main" val="18258205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68F65ED-BA5A-FEA3-157A-59D8B3062335}"/>
              </a:ext>
            </a:extLst>
          </p:cNvPr>
          <p:cNvPicPr>
            <a:picLocks noChangeAspect="1"/>
          </p:cNvPicPr>
          <p:nvPr/>
        </p:nvPicPr>
        <p:blipFill>
          <a:blip r:embed="rId3"/>
          <a:stretch>
            <a:fillRect/>
          </a:stretch>
        </p:blipFill>
        <p:spPr>
          <a:xfrm>
            <a:off x="2858188" y="2202180"/>
            <a:ext cx="6475623" cy="3657600"/>
          </a:xfrm>
          <a:prstGeom prst="rect">
            <a:avLst/>
          </a:prstGeom>
          <a:ln>
            <a:solidFill>
              <a:schemeClr val="tx1"/>
            </a:solidFill>
          </a:ln>
        </p:spPr>
      </p:pic>
    </p:spTree>
    <p:extLst>
      <p:ext uri="{BB962C8B-B14F-4D97-AF65-F5344CB8AC3E}">
        <p14:creationId xmlns:p14="http://schemas.microsoft.com/office/powerpoint/2010/main" val="24924001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939593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581C8C3E-5066-A786-318F-AB3C02818A18}"/>
              </a:ext>
            </a:extLst>
          </p:cNvPr>
          <p:cNvSpPr>
            <a:spLocks noGrp="1"/>
          </p:cNvSpPr>
          <p:nvPr>
            <p:ph type="body" sz="quarter" idx="26"/>
          </p:nvPr>
        </p:nvSpPr>
        <p:spPr/>
        <p:txBody>
          <a:bodyPr/>
          <a:lstStyle/>
          <a:p>
            <a:endParaRPr lang="en-US"/>
          </a:p>
        </p:txBody>
      </p:sp>
      <p:sp>
        <p:nvSpPr>
          <p:cNvPr id="2" name="Text Placeholder 1">
            <a:extLst>
              <a:ext uri="{FF2B5EF4-FFF2-40B4-BE49-F238E27FC236}">
                <a16:creationId xmlns:a16="http://schemas.microsoft.com/office/drawing/2014/main" id="{29E0E485-B9EF-D744-28D2-BF8AA0A15866}"/>
              </a:ext>
            </a:extLst>
          </p:cNvPr>
          <p:cNvSpPr>
            <a:spLocks noGrp="1"/>
          </p:cNvSpPr>
          <p:nvPr>
            <p:ph type="body" sz="quarter" idx="17"/>
          </p:nvPr>
        </p:nvSpPr>
        <p:spPr/>
        <p:txBody>
          <a:bodyPr/>
          <a:lstStyle/>
          <a:p>
            <a:endParaRPr lang="en-US"/>
          </a:p>
        </p:txBody>
      </p:sp>
      <p:sp>
        <p:nvSpPr>
          <p:cNvPr id="3" name="Text Placeholder 2">
            <a:extLst>
              <a:ext uri="{FF2B5EF4-FFF2-40B4-BE49-F238E27FC236}">
                <a16:creationId xmlns:a16="http://schemas.microsoft.com/office/drawing/2014/main" id="{39999429-F10D-EB9B-BA0A-1FF1E4A92654}"/>
              </a:ext>
            </a:extLst>
          </p:cNvPr>
          <p:cNvSpPr>
            <a:spLocks noGrp="1"/>
          </p:cNvSpPr>
          <p:nvPr>
            <p:ph type="body" sz="quarter" idx="18"/>
          </p:nvPr>
        </p:nvSpPr>
        <p:spPr/>
        <p:txBody>
          <a:bodyPr/>
          <a:lstStyle/>
          <a:p>
            <a:endParaRPr lang="en-US"/>
          </a:p>
        </p:txBody>
      </p:sp>
      <p:sp>
        <p:nvSpPr>
          <p:cNvPr id="4" name="Text Placeholder 3">
            <a:extLst>
              <a:ext uri="{FF2B5EF4-FFF2-40B4-BE49-F238E27FC236}">
                <a16:creationId xmlns:a16="http://schemas.microsoft.com/office/drawing/2014/main" id="{FB01743B-805D-91B1-9498-FAFF0D6AC32D}"/>
              </a:ext>
            </a:extLst>
          </p:cNvPr>
          <p:cNvSpPr>
            <a:spLocks noGrp="1"/>
          </p:cNvSpPr>
          <p:nvPr>
            <p:ph type="body" sz="quarter" idx="19"/>
          </p:nvPr>
        </p:nvSpPr>
        <p:spPr/>
        <p:txBody>
          <a:bodyPr/>
          <a:lstStyle/>
          <a:p>
            <a:endParaRPr lang="en-US"/>
          </a:p>
        </p:txBody>
      </p:sp>
      <p:sp>
        <p:nvSpPr>
          <p:cNvPr id="5" name="Text Placeholder 4">
            <a:extLst>
              <a:ext uri="{FF2B5EF4-FFF2-40B4-BE49-F238E27FC236}">
                <a16:creationId xmlns:a16="http://schemas.microsoft.com/office/drawing/2014/main" id="{A2C7E9A1-3D75-C233-85DF-8272E9B080B1}"/>
              </a:ext>
            </a:extLst>
          </p:cNvPr>
          <p:cNvSpPr>
            <a:spLocks noGrp="1"/>
          </p:cNvSpPr>
          <p:nvPr>
            <p:ph type="body" sz="quarter" idx="20"/>
          </p:nvPr>
        </p:nvSpPr>
        <p:spPr/>
        <p:txBody>
          <a:bodyPr/>
          <a:lstStyle/>
          <a:p>
            <a:endParaRPr lang="en-US"/>
          </a:p>
        </p:txBody>
      </p:sp>
      <p:sp>
        <p:nvSpPr>
          <p:cNvPr id="6" name="Text Placeholder 5">
            <a:extLst>
              <a:ext uri="{FF2B5EF4-FFF2-40B4-BE49-F238E27FC236}">
                <a16:creationId xmlns:a16="http://schemas.microsoft.com/office/drawing/2014/main" id="{894EBE86-E6A5-9FCA-E611-DC5D96250272}"/>
              </a:ext>
            </a:extLst>
          </p:cNvPr>
          <p:cNvSpPr>
            <a:spLocks noGrp="1"/>
          </p:cNvSpPr>
          <p:nvPr>
            <p:ph type="body" sz="quarter" idx="21"/>
          </p:nvPr>
        </p:nvSpPr>
        <p:spPr/>
        <p:txBody>
          <a:bodyPr/>
          <a:lstStyle/>
          <a:p>
            <a:endParaRPr lang="en-US"/>
          </a:p>
        </p:txBody>
      </p:sp>
      <p:sp>
        <p:nvSpPr>
          <p:cNvPr id="7" name="Text Placeholder 6">
            <a:extLst>
              <a:ext uri="{FF2B5EF4-FFF2-40B4-BE49-F238E27FC236}">
                <a16:creationId xmlns:a16="http://schemas.microsoft.com/office/drawing/2014/main" id="{3D4F9C31-B468-0322-50F7-ACAB8B3B7FC2}"/>
              </a:ext>
            </a:extLst>
          </p:cNvPr>
          <p:cNvSpPr>
            <a:spLocks noGrp="1"/>
          </p:cNvSpPr>
          <p:nvPr>
            <p:ph type="body" sz="quarter" idx="22"/>
          </p:nvPr>
        </p:nvSpPr>
        <p:spPr/>
        <p:txBody>
          <a:bodyPr/>
          <a:lstStyle/>
          <a:p>
            <a:endParaRPr lang="en-US"/>
          </a:p>
        </p:txBody>
      </p:sp>
      <p:sp>
        <p:nvSpPr>
          <p:cNvPr id="8" name="Text Placeholder 7">
            <a:extLst>
              <a:ext uri="{FF2B5EF4-FFF2-40B4-BE49-F238E27FC236}">
                <a16:creationId xmlns:a16="http://schemas.microsoft.com/office/drawing/2014/main" id="{5EE49ECF-0F24-A0E3-93F0-EC7B04DAA429}"/>
              </a:ext>
            </a:extLst>
          </p:cNvPr>
          <p:cNvSpPr>
            <a:spLocks noGrp="1"/>
          </p:cNvSpPr>
          <p:nvPr>
            <p:ph type="body" sz="quarter" idx="23"/>
          </p:nvPr>
        </p:nvSpPr>
        <p:spPr/>
        <p:txBody>
          <a:bodyPr/>
          <a:lstStyle/>
          <a:p>
            <a:endParaRPr lang="en-US"/>
          </a:p>
        </p:txBody>
      </p:sp>
      <p:sp>
        <p:nvSpPr>
          <p:cNvPr id="9" name="Text Placeholder 8">
            <a:extLst>
              <a:ext uri="{FF2B5EF4-FFF2-40B4-BE49-F238E27FC236}">
                <a16:creationId xmlns:a16="http://schemas.microsoft.com/office/drawing/2014/main" id="{1275380F-FD0F-5091-71EE-08D6D206954F}"/>
              </a:ext>
            </a:extLst>
          </p:cNvPr>
          <p:cNvSpPr>
            <a:spLocks noGrp="1"/>
          </p:cNvSpPr>
          <p:nvPr>
            <p:ph type="body" sz="quarter" idx="24"/>
          </p:nvPr>
        </p:nvSpPr>
        <p:spPr/>
        <p:txBody>
          <a:bodyPr/>
          <a:lstStyle/>
          <a:p>
            <a:endParaRPr lang="en-US"/>
          </a:p>
        </p:txBody>
      </p:sp>
      <p:sp>
        <p:nvSpPr>
          <p:cNvPr id="10" name="Text Placeholder 9">
            <a:extLst>
              <a:ext uri="{FF2B5EF4-FFF2-40B4-BE49-F238E27FC236}">
                <a16:creationId xmlns:a16="http://schemas.microsoft.com/office/drawing/2014/main" id="{EABF4EAF-5E62-08CE-45EF-7C3287852E0A}"/>
              </a:ext>
            </a:extLst>
          </p:cNvPr>
          <p:cNvSpPr>
            <a:spLocks noGrp="1"/>
          </p:cNvSpPr>
          <p:nvPr>
            <p:ph type="body" sz="quarter" idx="25"/>
          </p:nvPr>
        </p:nvSpPr>
        <p:spPr/>
        <p:txBody>
          <a:bodyPr/>
          <a:lstStyle/>
          <a:p>
            <a:endParaRPr lang="en-US"/>
          </a:p>
        </p:txBody>
      </p:sp>
      <p:sp>
        <p:nvSpPr>
          <p:cNvPr id="12" name="Text Placeholder 11">
            <a:extLst>
              <a:ext uri="{FF2B5EF4-FFF2-40B4-BE49-F238E27FC236}">
                <a16:creationId xmlns:a16="http://schemas.microsoft.com/office/drawing/2014/main" id="{9E5CCC9E-F052-A393-8581-D721FB7825FD}"/>
              </a:ext>
            </a:extLst>
          </p:cNvPr>
          <p:cNvSpPr>
            <a:spLocks noGrp="1"/>
          </p:cNvSpPr>
          <p:nvPr>
            <p:ph type="body" sz="quarter" idx="27"/>
          </p:nvPr>
        </p:nvSpPr>
        <p:spPr/>
        <p:txBody>
          <a:bodyPr/>
          <a:lstStyle/>
          <a:p>
            <a:endParaRPr lang="en-US"/>
          </a:p>
        </p:txBody>
      </p:sp>
    </p:spTree>
    <p:extLst>
      <p:ext uri="{BB962C8B-B14F-4D97-AF65-F5344CB8AC3E}">
        <p14:creationId xmlns:p14="http://schemas.microsoft.com/office/powerpoint/2010/main" val="834568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2825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E75D8EA4-6841-E2BA-1D1E-0EEAE932589E}"/>
              </a:ext>
            </a:extLst>
          </p:cNvPr>
          <p:cNvPicPr>
            <a:picLocks noChangeAspect="1"/>
          </p:cNvPicPr>
          <p:nvPr/>
        </p:nvPicPr>
        <p:blipFill>
          <a:blip r:embed="rId3"/>
          <a:stretch>
            <a:fillRect/>
          </a:stretch>
        </p:blipFill>
        <p:spPr>
          <a:xfrm>
            <a:off x="2856245" y="1706880"/>
            <a:ext cx="6479510" cy="3657600"/>
          </a:xfrm>
          <a:prstGeom prst="rect">
            <a:avLst/>
          </a:prstGeom>
          <a:ln>
            <a:solidFill>
              <a:schemeClr val="tx1"/>
            </a:solidFill>
          </a:ln>
        </p:spPr>
      </p:pic>
    </p:spTree>
    <p:extLst>
      <p:ext uri="{BB962C8B-B14F-4D97-AF65-F5344CB8AC3E}">
        <p14:creationId xmlns:p14="http://schemas.microsoft.com/office/powerpoint/2010/main" val="30647463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C0C1398-C3A4-685D-21EE-2DC4FE3EB6E3}"/>
              </a:ext>
            </a:extLst>
          </p:cNvPr>
          <p:cNvPicPr>
            <a:picLocks noChangeAspect="1"/>
          </p:cNvPicPr>
          <p:nvPr/>
        </p:nvPicPr>
        <p:blipFill>
          <a:blip r:embed="rId3"/>
          <a:stretch>
            <a:fillRect/>
          </a:stretch>
        </p:blipFill>
        <p:spPr>
          <a:xfrm>
            <a:off x="1066800" y="1684383"/>
            <a:ext cx="10058400" cy="3783874"/>
          </a:xfrm>
          <a:prstGeom prst="rect">
            <a:avLst/>
          </a:prstGeom>
          <a:ln>
            <a:solidFill>
              <a:schemeClr val="tx1"/>
            </a:solidFill>
          </a:ln>
        </p:spPr>
      </p:pic>
    </p:spTree>
    <p:extLst>
      <p:ext uri="{BB962C8B-B14F-4D97-AF65-F5344CB8AC3E}">
        <p14:creationId xmlns:p14="http://schemas.microsoft.com/office/powerpoint/2010/main" val="21614856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B83729-70F0-57F0-D43E-74D170280333}"/>
              </a:ext>
            </a:extLst>
          </p:cNvPr>
          <p:cNvSpPr>
            <a:spLocks noGrp="1"/>
          </p:cNvSpPr>
          <p:nvPr>
            <p:ph type="body" sz="quarter" idx="10"/>
          </p:nvPr>
        </p:nvSpPr>
        <p:spPr/>
        <p:txBody>
          <a:bodyPr/>
          <a:lstStyle/>
          <a:p>
            <a:pPr marL="342900" indent="-342900">
              <a:buFont typeface="Arial" panose="020B0604020202020204" pitchFamily="34" charset="0"/>
              <a:buChar char="•"/>
            </a:pPr>
            <a:endParaRPr lang="en-US" sz="1600"/>
          </a:p>
        </p:txBody>
      </p:sp>
    </p:spTree>
    <p:extLst>
      <p:ext uri="{BB962C8B-B14F-4D97-AF65-F5344CB8AC3E}">
        <p14:creationId xmlns:p14="http://schemas.microsoft.com/office/powerpoint/2010/main" val="38277265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F80E1B32-3927-85AC-615B-B3FB005E89BE}"/>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5862019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CB4EF5E-158E-F369-0CAB-596320F6E219}"/>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404977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B10EA5-D646-C23B-90D3-3DBD33436523}"/>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3432742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BC8108D-D9DC-2F4F-D74B-F39D062223D0}"/>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1963114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5084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F029494-3F5A-A591-6221-4125AAB8A0E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3846246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56A7D11A-620E-7B10-D56E-EE290BF12DCB}"/>
              </a:ext>
            </a:extLst>
          </p:cNvPr>
          <p:cNvSpPr>
            <a:spLocks noGrp="1"/>
          </p:cNvSpPr>
          <p:nvPr>
            <p:ph type="body" sz="quarter" idx="10"/>
          </p:nvPr>
        </p:nvSpPr>
        <p:spPr>
          <a:xfrm>
            <a:off x="842269" y="4523333"/>
            <a:ext cx="10507463" cy="1409813"/>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9226350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E6B8969-6D9E-0AF3-D83E-09CB6EE7D394}"/>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5624881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081AB86-A78C-615E-63A6-CEFD624F06C3}"/>
              </a:ext>
            </a:extLst>
          </p:cNvPr>
          <p:cNvSpPr>
            <a:spLocks noGrp="1"/>
          </p:cNvSpPr>
          <p:nvPr>
            <p:ph type="body" sz="quarter" idx="10"/>
          </p:nvPr>
        </p:nvSpPr>
        <p:spPr/>
        <p:txBody>
          <a:bodyPr/>
          <a:lstStyle/>
          <a:p>
            <a:endParaRPr lang="en-US"/>
          </a:p>
        </p:txBody>
      </p:sp>
      <p:pic>
        <p:nvPicPr>
          <p:cNvPr id="6" name="Picture 5">
            <a:extLst>
              <a:ext uri="{FF2B5EF4-FFF2-40B4-BE49-F238E27FC236}">
                <a16:creationId xmlns:a16="http://schemas.microsoft.com/office/drawing/2014/main" id="{64743469-56AE-BD53-4F06-B4AF00A9DC44}"/>
              </a:ext>
            </a:extLst>
          </p:cNvPr>
          <p:cNvPicPr>
            <a:picLocks noChangeAspect="1"/>
          </p:cNvPicPr>
          <p:nvPr/>
        </p:nvPicPr>
        <p:blipFill>
          <a:blip r:embed="rId3"/>
          <a:stretch>
            <a:fillRect/>
          </a:stretch>
        </p:blipFill>
        <p:spPr>
          <a:xfrm>
            <a:off x="21459" y="0"/>
            <a:ext cx="0" cy="0"/>
          </a:xfrm>
          <a:prstGeom prst="rect">
            <a:avLst/>
          </a:prstGeom>
        </p:spPr>
      </p:pic>
      <p:pic>
        <p:nvPicPr>
          <p:cNvPr id="9" name="Picture 8">
            <a:extLst>
              <a:ext uri="{FF2B5EF4-FFF2-40B4-BE49-F238E27FC236}">
                <a16:creationId xmlns:a16="http://schemas.microsoft.com/office/drawing/2014/main" id="{00A94DC9-E956-89D8-697B-5E8E703C1AC8}"/>
              </a:ext>
            </a:extLst>
          </p:cNvPr>
          <p:cNvPicPr>
            <a:picLocks noChangeAspect="1"/>
          </p:cNvPicPr>
          <p:nvPr/>
        </p:nvPicPr>
        <p:blipFill>
          <a:blip r:embed="rId3"/>
          <a:stretch>
            <a:fillRect/>
          </a:stretch>
        </p:blipFill>
        <p:spPr>
          <a:xfrm>
            <a:off x="2856245" y="1959428"/>
            <a:ext cx="6479510" cy="3657600"/>
          </a:xfrm>
          <a:prstGeom prst="rect">
            <a:avLst/>
          </a:prstGeom>
          <a:ln>
            <a:solidFill>
              <a:schemeClr val="tx1"/>
            </a:solidFill>
          </a:ln>
        </p:spPr>
      </p:pic>
    </p:spTree>
    <p:extLst>
      <p:ext uri="{BB962C8B-B14F-4D97-AF65-F5344CB8AC3E}">
        <p14:creationId xmlns:p14="http://schemas.microsoft.com/office/powerpoint/2010/main" val="2701762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F2557E-574B-93F2-6306-4D7B31108268}"/>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69449235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44A776-BB4E-AB33-1378-51E3A577829B}"/>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FB33C571-B8E6-FFFA-B92B-56CD2531C500}"/>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8951065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37FA8-076F-2D22-C306-99C1CB27C2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675841B-0655-E90A-5890-A52B214B70BB}"/>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27529114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E12428-6335-A99F-9310-5B2A66A79758}"/>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7848530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36A8415-EC69-8B91-7702-CDEE383A07B2}"/>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5433932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4B98793-654B-2B30-851D-48AF314BBD9E}"/>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497599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24946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207F2C-1166-08C0-6FAE-9C9C245664B2}"/>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74125366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7B9013E-8218-62EB-604A-FF3569B5A982}"/>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7283279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954C66-7F3E-354A-1CFD-0C11FB3BD694}"/>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63973876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E9182A-A5DA-4A2A-377C-9AFDC9627694}"/>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47710067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1793D54-7AE8-56E9-F1F7-A2F27A7B4E1E}"/>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26661738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8856644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9FCCCA3C-87C5-4ADC-566E-9C3206624ED8}"/>
              </a:ext>
            </a:extLst>
          </p:cNvPr>
          <p:cNvPicPr>
            <a:picLocks noChangeAspect="1"/>
          </p:cNvPicPr>
          <p:nvPr/>
        </p:nvPicPr>
        <p:blipFill>
          <a:blip r:embed="rId3"/>
          <a:stretch>
            <a:fillRect/>
          </a:stretch>
        </p:blipFill>
        <p:spPr>
          <a:xfrm>
            <a:off x="2854744" y="1760220"/>
            <a:ext cx="6482512" cy="3657600"/>
          </a:xfrm>
          <a:prstGeom prst="rect">
            <a:avLst/>
          </a:prstGeom>
          <a:ln>
            <a:solidFill>
              <a:schemeClr val="tx1"/>
            </a:solidFill>
          </a:ln>
        </p:spPr>
      </p:pic>
    </p:spTree>
    <p:extLst>
      <p:ext uri="{BB962C8B-B14F-4D97-AF65-F5344CB8AC3E}">
        <p14:creationId xmlns:p14="http://schemas.microsoft.com/office/powerpoint/2010/main" val="14568606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9EF278F-4167-88F4-ACB4-71A8F3A20D29}"/>
              </a:ext>
            </a:extLst>
          </p:cNvPr>
          <p:cNvPicPr>
            <a:picLocks noChangeAspect="1"/>
          </p:cNvPicPr>
          <p:nvPr/>
        </p:nvPicPr>
        <p:blipFill>
          <a:blip r:embed="rId3"/>
          <a:stretch>
            <a:fillRect/>
          </a:stretch>
        </p:blipFill>
        <p:spPr>
          <a:xfrm>
            <a:off x="861060" y="1637297"/>
            <a:ext cx="10058400" cy="3786128"/>
          </a:xfrm>
          <a:prstGeom prst="rect">
            <a:avLst/>
          </a:prstGeom>
          <a:ln>
            <a:solidFill>
              <a:schemeClr val="tx1"/>
            </a:solidFill>
          </a:ln>
        </p:spPr>
      </p:pic>
    </p:spTree>
    <p:extLst>
      <p:ext uri="{BB962C8B-B14F-4D97-AF65-F5344CB8AC3E}">
        <p14:creationId xmlns:p14="http://schemas.microsoft.com/office/powerpoint/2010/main" val="287620578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01F5048-BBB6-57D9-89B2-21DFF8B51404}"/>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403188378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1865CA6-31E7-0C41-20DA-F84993FB357F}"/>
              </a:ext>
            </a:extLst>
          </p:cNvPr>
          <p:cNvSpPr>
            <a:spLocks noGrp="1"/>
          </p:cNvSpPr>
          <p:nvPr>
            <p:ph type="body" sz="quarter" idx="10"/>
          </p:nvPr>
        </p:nvSpPr>
        <p:spPr>
          <a:xfrm>
            <a:off x="8537943" y="1488304"/>
            <a:ext cx="2811789" cy="4444184"/>
          </a:xfrm>
        </p:spPr>
        <p:txBody>
          <a:bodyPr/>
          <a:lstStyle/>
          <a:p>
            <a:endParaRPr lang="en-US"/>
          </a:p>
        </p:txBody>
      </p:sp>
    </p:spTree>
    <p:extLst>
      <p:ext uri="{BB962C8B-B14F-4D97-AF65-F5344CB8AC3E}">
        <p14:creationId xmlns:p14="http://schemas.microsoft.com/office/powerpoint/2010/main" val="411163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722819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938D4B-629E-37B0-C2E7-3A5078CBADC2}"/>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2519956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3B8FF1F-E90B-5A28-ECBB-987EDD8C8344}"/>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673917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C677DF9-28E6-7944-EFE4-7875DBAFFAE8}"/>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28042934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C4A532F-661C-2421-CF0D-255448E14D11}"/>
              </a:ext>
            </a:extLst>
          </p:cNvPr>
          <p:cNvSpPr>
            <a:spLocks noGrp="1"/>
          </p:cNvSpPr>
          <p:nvPr>
            <p:ph type="body" sz="quarter" idx="10"/>
          </p:nvPr>
        </p:nvSpPr>
        <p:spPr>
          <a:xfrm>
            <a:off x="8537943" y="1488304"/>
            <a:ext cx="2811789" cy="4444184"/>
          </a:xfrm>
        </p:spPr>
        <p:txBody>
          <a:bodyPr/>
          <a:lstStyle/>
          <a:p>
            <a:endParaRPr lang="en-US"/>
          </a:p>
        </p:txBody>
      </p:sp>
    </p:spTree>
    <p:extLst>
      <p:ext uri="{BB962C8B-B14F-4D97-AF65-F5344CB8AC3E}">
        <p14:creationId xmlns:p14="http://schemas.microsoft.com/office/powerpoint/2010/main" val="198468610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99897CF-5237-7D4F-F72C-98FCEB344BB7}"/>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93977014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B187FA-C006-1C6C-32AD-2C740BAB6D6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3166215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1B59002-5AC3-DA2A-8646-9F98E42FB149}"/>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67655861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5E24161-16CC-294B-D21B-D30059B30052}"/>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88490716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B1C5F6-001C-8B0C-9156-999EF9B6D61B}"/>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49189238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4C3A745-61F8-FA73-7D1B-C3964E27AF75}"/>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14615153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9571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FD4E37B-77F7-0878-8344-783B942181A6}"/>
              </a:ext>
            </a:extLst>
          </p:cNvPr>
          <p:cNvSpPr>
            <a:spLocks noGrp="1"/>
          </p:cNvSpPr>
          <p:nvPr>
            <p:ph type="body" sz="quarter" idx="10"/>
          </p:nvPr>
        </p:nvSpPr>
        <p:spPr/>
        <p:txBody>
          <a:bodyPr/>
          <a:lstStyle/>
          <a:p>
            <a:endParaRPr lang="en-US"/>
          </a:p>
        </p:txBody>
      </p:sp>
      <p:pic>
        <p:nvPicPr>
          <p:cNvPr id="5" name="Picture 4">
            <a:extLst>
              <a:ext uri="{FF2B5EF4-FFF2-40B4-BE49-F238E27FC236}">
                <a16:creationId xmlns:a16="http://schemas.microsoft.com/office/drawing/2014/main" id="{3DA18B67-C03F-B860-9824-44AEFFE2E849}"/>
              </a:ext>
            </a:extLst>
          </p:cNvPr>
          <p:cNvPicPr>
            <a:picLocks noChangeAspect="1"/>
          </p:cNvPicPr>
          <p:nvPr/>
        </p:nvPicPr>
        <p:blipFill>
          <a:blip r:embed="rId3"/>
          <a:stretch>
            <a:fillRect/>
          </a:stretch>
        </p:blipFill>
        <p:spPr>
          <a:xfrm>
            <a:off x="2859684" y="1894546"/>
            <a:ext cx="6472632" cy="3657600"/>
          </a:xfrm>
          <a:prstGeom prst="rect">
            <a:avLst/>
          </a:prstGeom>
          <a:ln>
            <a:solidFill>
              <a:schemeClr val="tx1"/>
            </a:solidFill>
          </a:ln>
        </p:spPr>
      </p:pic>
    </p:spTree>
    <p:extLst>
      <p:ext uri="{BB962C8B-B14F-4D97-AF65-F5344CB8AC3E}">
        <p14:creationId xmlns:p14="http://schemas.microsoft.com/office/powerpoint/2010/main" val="6224987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2D58852-43B8-C7D5-C559-5B232B835B33}"/>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41692360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9D0C42-BD02-7C57-45FE-B7A8C4378D4A}"/>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83983131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863625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6CEB6152-8F73-C35B-1387-CABD139F65A0}"/>
              </a:ext>
            </a:extLst>
          </p:cNvPr>
          <p:cNvSpPr>
            <a:spLocks noGrp="1"/>
          </p:cNvSpPr>
          <p:nvPr>
            <p:ph type="body" sz="quarter" idx="10"/>
          </p:nvPr>
        </p:nvSpPr>
        <p:spPr/>
        <p:txBody>
          <a:bodyPr/>
          <a:lstStyle/>
          <a:p>
            <a:endParaRPr lang="en-US" dirty="0"/>
          </a:p>
        </p:txBody>
      </p:sp>
      <p:sp>
        <p:nvSpPr>
          <p:cNvPr id="26" name="Text Placeholder 25">
            <a:extLst>
              <a:ext uri="{FF2B5EF4-FFF2-40B4-BE49-F238E27FC236}">
                <a16:creationId xmlns:a16="http://schemas.microsoft.com/office/drawing/2014/main" id="{AF50C5FA-AF28-44EA-79B6-E8B4EA54BF1C}"/>
              </a:ext>
            </a:extLst>
          </p:cNvPr>
          <p:cNvSpPr>
            <a:spLocks noGrp="1"/>
          </p:cNvSpPr>
          <p:nvPr>
            <p:ph type="body" sz="quarter" idx="17"/>
          </p:nvPr>
        </p:nvSpPr>
        <p:spPr/>
        <p:txBody>
          <a:bodyPr/>
          <a:lstStyle/>
          <a:p>
            <a:endParaRPr lang="en-US"/>
          </a:p>
        </p:txBody>
      </p:sp>
      <p:sp>
        <p:nvSpPr>
          <p:cNvPr id="27" name="Text Placeholder 26">
            <a:extLst>
              <a:ext uri="{FF2B5EF4-FFF2-40B4-BE49-F238E27FC236}">
                <a16:creationId xmlns:a16="http://schemas.microsoft.com/office/drawing/2014/main" id="{C2F0FA19-4B4D-3B23-2F9E-0619CB88C2DE}"/>
              </a:ext>
            </a:extLst>
          </p:cNvPr>
          <p:cNvSpPr>
            <a:spLocks noGrp="1"/>
          </p:cNvSpPr>
          <p:nvPr>
            <p:ph type="body" sz="quarter" idx="18"/>
          </p:nvPr>
        </p:nvSpPr>
        <p:spPr/>
        <p:txBody>
          <a:bodyPr/>
          <a:lstStyle/>
          <a:p>
            <a:endParaRPr lang="en-US"/>
          </a:p>
        </p:txBody>
      </p:sp>
      <p:sp>
        <p:nvSpPr>
          <p:cNvPr id="28" name="Text Placeholder 27">
            <a:extLst>
              <a:ext uri="{FF2B5EF4-FFF2-40B4-BE49-F238E27FC236}">
                <a16:creationId xmlns:a16="http://schemas.microsoft.com/office/drawing/2014/main" id="{DEB48DA6-0E60-0E13-3EC9-969D1CC6F744}"/>
              </a:ext>
            </a:extLst>
          </p:cNvPr>
          <p:cNvSpPr>
            <a:spLocks noGrp="1"/>
          </p:cNvSpPr>
          <p:nvPr>
            <p:ph type="body" sz="quarter" idx="19"/>
          </p:nvPr>
        </p:nvSpPr>
        <p:spPr/>
        <p:txBody>
          <a:bodyPr/>
          <a:lstStyle/>
          <a:p>
            <a:endParaRPr lang="en-US"/>
          </a:p>
        </p:txBody>
      </p:sp>
      <p:sp>
        <p:nvSpPr>
          <p:cNvPr id="29" name="Text Placeholder 28">
            <a:extLst>
              <a:ext uri="{FF2B5EF4-FFF2-40B4-BE49-F238E27FC236}">
                <a16:creationId xmlns:a16="http://schemas.microsoft.com/office/drawing/2014/main" id="{813777A0-2EDE-70A3-C162-7FBC6F6CBD09}"/>
              </a:ext>
            </a:extLst>
          </p:cNvPr>
          <p:cNvSpPr>
            <a:spLocks noGrp="1"/>
          </p:cNvSpPr>
          <p:nvPr>
            <p:ph type="body" sz="quarter" idx="20"/>
          </p:nvPr>
        </p:nvSpPr>
        <p:spPr/>
        <p:txBody>
          <a:bodyPr/>
          <a:lstStyle/>
          <a:p>
            <a:endParaRPr lang="en-US"/>
          </a:p>
        </p:txBody>
      </p:sp>
      <p:sp>
        <p:nvSpPr>
          <p:cNvPr id="30" name="Text Placeholder 29">
            <a:extLst>
              <a:ext uri="{FF2B5EF4-FFF2-40B4-BE49-F238E27FC236}">
                <a16:creationId xmlns:a16="http://schemas.microsoft.com/office/drawing/2014/main" id="{B71E7202-08BE-F83A-C359-9CD8647E82AA}"/>
              </a:ext>
            </a:extLst>
          </p:cNvPr>
          <p:cNvSpPr>
            <a:spLocks noGrp="1"/>
          </p:cNvSpPr>
          <p:nvPr>
            <p:ph type="body" sz="quarter" idx="21"/>
          </p:nvPr>
        </p:nvSpPr>
        <p:spPr/>
        <p:txBody>
          <a:bodyPr/>
          <a:lstStyle/>
          <a:p>
            <a:endParaRPr lang="en-US"/>
          </a:p>
        </p:txBody>
      </p:sp>
      <p:sp>
        <p:nvSpPr>
          <p:cNvPr id="31" name="Text Placeholder 30">
            <a:extLst>
              <a:ext uri="{FF2B5EF4-FFF2-40B4-BE49-F238E27FC236}">
                <a16:creationId xmlns:a16="http://schemas.microsoft.com/office/drawing/2014/main" id="{984F3756-41DC-F63D-8897-40CE6230D989}"/>
              </a:ext>
            </a:extLst>
          </p:cNvPr>
          <p:cNvSpPr>
            <a:spLocks noGrp="1"/>
          </p:cNvSpPr>
          <p:nvPr>
            <p:ph type="body" sz="quarter" idx="22"/>
          </p:nvPr>
        </p:nvSpPr>
        <p:spPr/>
        <p:txBody>
          <a:bodyPr/>
          <a:lstStyle/>
          <a:p>
            <a:endParaRPr lang="en-US" dirty="0"/>
          </a:p>
        </p:txBody>
      </p:sp>
      <p:sp>
        <p:nvSpPr>
          <p:cNvPr id="32" name="Text Placeholder 31">
            <a:extLst>
              <a:ext uri="{FF2B5EF4-FFF2-40B4-BE49-F238E27FC236}">
                <a16:creationId xmlns:a16="http://schemas.microsoft.com/office/drawing/2014/main" id="{B34864FB-C9FD-3B88-A77F-2C904C0D84E4}"/>
              </a:ext>
            </a:extLst>
          </p:cNvPr>
          <p:cNvSpPr>
            <a:spLocks noGrp="1"/>
          </p:cNvSpPr>
          <p:nvPr>
            <p:ph type="body" sz="quarter" idx="23"/>
          </p:nvPr>
        </p:nvSpPr>
        <p:spPr/>
        <p:txBody>
          <a:bodyPr/>
          <a:lstStyle/>
          <a:p>
            <a:endParaRPr lang="en-US" dirty="0"/>
          </a:p>
        </p:txBody>
      </p:sp>
      <p:sp>
        <p:nvSpPr>
          <p:cNvPr id="33" name="Text Placeholder 32">
            <a:extLst>
              <a:ext uri="{FF2B5EF4-FFF2-40B4-BE49-F238E27FC236}">
                <a16:creationId xmlns:a16="http://schemas.microsoft.com/office/drawing/2014/main" id="{157C4865-F9DF-EEF7-3CE2-0DA27B3D1C0C}"/>
              </a:ext>
            </a:extLst>
          </p:cNvPr>
          <p:cNvSpPr>
            <a:spLocks noGrp="1"/>
          </p:cNvSpPr>
          <p:nvPr>
            <p:ph type="body" sz="quarter" idx="24"/>
          </p:nvPr>
        </p:nvSpPr>
        <p:spPr/>
        <p:txBody>
          <a:bodyPr/>
          <a:lstStyle/>
          <a:p>
            <a:endParaRPr lang="en-US" dirty="0"/>
          </a:p>
        </p:txBody>
      </p:sp>
      <p:sp>
        <p:nvSpPr>
          <p:cNvPr id="34" name="Text Placeholder 33">
            <a:extLst>
              <a:ext uri="{FF2B5EF4-FFF2-40B4-BE49-F238E27FC236}">
                <a16:creationId xmlns:a16="http://schemas.microsoft.com/office/drawing/2014/main" id="{2B101F22-F603-9F71-91F8-57BA940E20F6}"/>
              </a:ext>
            </a:extLst>
          </p:cNvPr>
          <p:cNvSpPr>
            <a:spLocks noGrp="1"/>
          </p:cNvSpPr>
          <p:nvPr>
            <p:ph type="body" sz="quarter" idx="25"/>
          </p:nvPr>
        </p:nvSpPr>
        <p:spPr/>
        <p:txBody>
          <a:bodyPr/>
          <a:lstStyle/>
          <a:p>
            <a:endParaRPr lang="en-US" dirty="0"/>
          </a:p>
        </p:txBody>
      </p:sp>
    </p:spTree>
    <p:extLst>
      <p:ext uri="{BB962C8B-B14F-4D97-AF65-F5344CB8AC3E}">
        <p14:creationId xmlns:p14="http://schemas.microsoft.com/office/powerpoint/2010/main" val="30333653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77525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8841B21B-D564-E782-E2A3-F33764CB90F1}"/>
              </a:ext>
            </a:extLst>
          </p:cNvPr>
          <p:cNvSpPr>
            <a:spLocks noGrp="1"/>
          </p:cNvSpPr>
          <p:nvPr>
            <p:ph type="body" sz="quarter" idx="10"/>
          </p:nvPr>
        </p:nvSpPr>
        <p:spPr/>
        <p:txBody>
          <a:bodyPr/>
          <a:lstStyle/>
          <a:p>
            <a:endParaRPr lang="en-US" dirty="0"/>
          </a:p>
        </p:txBody>
      </p:sp>
    </p:spTree>
    <p:extLst>
      <p:ext uri="{BB962C8B-B14F-4D97-AF65-F5344CB8AC3E}">
        <p14:creationId xmlns:p14="http://schemas.microsoft.com/office/powerpoint/2010/main" val="36087859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941539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4BB43511-89D2-EBFC-B1A9-0FD1FC0C75BC}"/>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43002548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416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5025992"/>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C70A2A88-D93D-8C43-F936-DEB734BC46BB}"/>
              </a:ext>
            </a:extLst>
          </p:cNvPr>
          <p:cNvSpPr>
            <a:spLocks noGrp="1"/>
          </p:cNvSpPr>
          <p:nvPr>
            <p:ph type="body" sz="quarter" idx="10"/>
          </p:nvPr>
        </p:nvSpPr>
        <p:spPr>
          <a:xfrm>
            <a:off x="8016996" y="1488304"/>
            <a:ext cx="3332736" cy="4444184"/>
          </a:xfrm>
        </p:spPr>
        <p:txBody>
          <a:bodyPr/>
          <a:lstStyle/>
          <a:p>
            <a:pPr>
              <a:lnSpc>
                <a:spcPct val="100000"/>
              </a:lnSpc>
              <a:spcBef>
                <a:spcPts val="400"/>
              </a:spcBef>
            </a:pPr>
            <a:endParaRPr lang="en-US"/>
          </a:p>
        </p:txBody>
      </p:sp>
    </p:spTree>
    <p:extLst>
      <p:ext uri="{BB962C8B-B14F-4D97-AF65-F5344CB8AC3E}">
        <p14:creationId xmlns:p14="http://schemas.microsoft.com/office/powerpoint/2010/main" val="382313047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7592634"/>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0862D7-BCFB-3CA5-445D-AC726D1C7B32}"/>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271488232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9700940"/>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E8CC31-5D18-C56A-5AE5-19BA39796341}"/>
              </a:ext>
            </a:extLst>
          </p:cNvPr>
          <p:cNvSpPr>
            <a:spLocks noGrp="1"/>
          </p:cNvSpPr>
          <p:nvPr>
            <p:ph type="body" sz="quarter" idx="10"/>
          </p:nvPr>
        </p:nvSpPr>
        <p:spPr/>
        <p:txBody>
          <a:bodyPr/>
          <a:lstStyle/>
          <a:p>
            <a:endParaRPr lang="en-US"/>
          </a:p>
        </p:txBody>
      </p:sp>
    </p:spTree>
    <p:extLst>
      <p:ext uri="{BB962C8B-B14F-4D97-AF65-F5344CB8AC3E}">
        <p14:creationId xmlns:p14="http://schemas.microsoft.com/office/powerpoint/2010/main" val="316938250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2820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905654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1896923"/>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PA DOD Palette">
      <a:dk1>
        <a:srgbClr val="000000"/>
      </a:dk1>
      <a:lt1>
        <a:srgbClr val="FFFFFF"/>
      </a:lt1>
      <a:dk2>
        <a:srgbClr val="323332"/>
      </a:dk2>
      <a:lt2>
        <a:srgbClr val="E7E6E6"/>
      </a:lt2>
      <a:accent1>
        <a:srgbClr val="D2252D"/>
      </a:accent1>
      <a:accent2>
        <a:srgbClr val="0B2554"/>
      </a:accent2>
      <a:accent3>
        <a:srgbClr val="315586"/>
      </a:accent3>
      <a:accent4>
        <a:srgbClr val="718EB4"/>
      </a:accent4>
      <a:accent5>
        <a:srgbClr val="ADBFD3"/>
      </a:accent5>
      <a:accent6>
        <a:srgbClr val="D5D9DE"/>
      </a:accent6>
      <a:hlink>
        <a:srgbClr val="44546A"/>
      </a:hlink>
      <a:folHlink>
        <a:srgbClr val="357A9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FD40A0FBA05DF4AA45D6821F7FED846" ma:contentTypeVersion="19" ma:contentTypeDescription="Create a new document." ma:contentTypeScope="" ma:versionID="6847044c232a7a6258f1818500d1236d">
  <xsd:schema xmlns:xsd="http://www.w3.org/2001/XMLSchema" xmlns:xs="http://www.w3.org/2001/XMLSchema" xmlns:p="http://schemas.microsoft.com/office/2006/metadata/properties" xmlns:ns2="1e0fcd8c-2d3b-40e1-9231-d51350a657ea" xmlns:ns3="738875a2-f62c-46a4-ad92-9b4d2d2c00fc" targetNamespace="http://schemas.microsoft.com/office/2006/metadata/properties" ma:root="true" ma:fieldsID="cec9cdb7657a4d7cf2cdefe02459998e" ns2:_="" ns3:_="">
    <xsd:import namespace="1e0fcd8c-2d3b-40e1-9231-d51350a657ea"/>
    <xsd:import namespace="738875a2-f62c-46a4-ad92-9b4d2d2c00fc"/>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DateTaken" minOccurs="0"/>
                <xsd:element ref="ns2:MediaLengthInSeconds" minOccurs="0"/>
                <xsd:element ref="ns2:MediaServiceGenerationTime" minOccurs="0"/>
                <xsd:element ref="ns2:MediaServiceEventHashCode" minOccurs="0"/>
                <xsd:element ref="ns2:MediaServiceOCR" minOccurs="0"/>
                <xsd:element ref="ns2:Dateandtime" minOccurs="0"/>
                <xsd:element ref="ns2:MediaServiceObjectDetectorVersions" minOccurs="0"/>
                <xsd:element ref="ns2:MediaServiceSearchProperties" minOccurs="0"/>
                <xsd:element ref="ns2:MediaServiceLocation" minOccurs="0"/>
                <xsd:element ref="ns2:lcf76f155ced4ddcb4097134ff3c332f"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e0fcd8c-2d3b-40e1-9231-d51350a657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Dateandtime" ma:index="19" nillable="true" ma:displayName="Date and time" ma:format="DateTime" ma:internalName="Dateandtime">
      <xsd:simpleType>
        <xsd:restriction base="dms:DateTime"/>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element name="lcf76f155ced4ddcb4097134ff3c332f" ma:index="24" nillable="true" ma:taxonomy="true" ma:internalName="lcf76f155ced4ddcb4097134ff3c332f" ma:taxonomyFieldName="MediaServiceImageTags" ma:displayName="Image Tags" ma:readOnly="false" ma:fieldId="{5cf76f15-5ced-4ddc-b409-7134ff3c332f}" ma:taxonomyMulti="true" ma:sspId="57c8b2d4-3706-4054-9f74-f7045d699364" ma:termSetId="09814cd3-568e-fe90-9814-8d621ff8fb84" ma:anchorId="fba54fb3-c3e1-fe81-a776-ca4b69148c4d" ma:open="true" ma:isKeyword="false">
      <xsd:complexType>
        <xsd:sequence>
          <xsd:element ref="pc:Terms" minOccurs="0" maxOccurs="1"/>
        </xsd:sequence>
      </xsd:complex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38875a2-f62c-46a4-ad92-9b4d2d2c00fc"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1e0fcd8c-2d3b-40e1-9231-d51350a657ea">
      <Terms xmlns="http://schemas.microsoft.com/office/infopath/2007/PartnerControls"/>
    </lcf76f155ced4ddcb4097134ff3c332f>
    <Dateandtime xmlns="1e0fcd8c-2d3b-40e1-9231-d51350a657ea"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4E1A23-567C-4809-8DEB-DD5232459F5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e0fcd8c-2d3b-40e1-9231-d51350a657ea"/>
    <ds:schemaRef ds:uri="738875a2-f62c-46a4-ad92-9b4d2d2c00f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C5C3518-4EAE-4FD6-A942-B2CF22EC19BF}">
  <ds:schemaRefs>
    <ds:schemaRef ds:uri="http://www.w3.org/XML/1998/namespace"/>
    <ds:schemaRef ds:uri="http://schemas.microsoft.com/office/2006/metadata/properties"/>
    <ds:schemaRef ds:uri="1e0fcd8c-2d3b-40e1-9231-d51350a657ea"/>
    <ds:schemaRef ds:uri="http://purl.org/dc/terms/"/>
    <ds:schemaRef ds:uri="http://schemas.microsoft.com/office/infopath/2007/PartnerControls"/>
    <ds:schemaRef ds:uri="http://schemas.openxmlformats.org/package/2006/metadata/core-properties"/>
    <ds:schemaRef ds:uri="http://purl.org/dc/elements/1.1/"/>
    <ds:schemaRef ds:uri="http://schemas.microsoft.com/office/2006/documentManagement/types"/>
    <ds:schemaRef ds:uri="738875a2-f62c-46a4-ad92-9b4d2d2c00fc"/>
    <ds:schemaRef ds:uri="http://purl.org/dc/dcmitype/"/>
    <ds:schemaRef ds:uri="b9b3f6fd-1076-4608-93e3-72a3d2084562"/>
    <ds:schemaRef ds:uri="a7272e39-2fa0-480c-a354-67440abc0259"/>
  </ds:schemaRefs>
</ds:datastoreItem>
</file>

<file path=customXml/itemProps3.xml><?xml version="1.0" encoding="utf-8"?>
<ds:datastoreItem xmlns:ds="http://schemas.openxmlformats.org/officeDocument/2006/customXml" ds:itemID="{1DC86E48-2864-49D8-90CD-8FD63D47B575}">
  <ds:schemaRefs>
    <ds:schemaRef ds:uri="http://schemas.microsoft.com/sharepoint/v3/contenttype/forms"/>
  </ds:schemaRefs>
</ds:datastoreItem>
</file>

<file path=docMetadata/LabelInfo.xml><?xml version="1.0" encoding="utf-8"?>
<clbl:labelList xmlns:clbl="http://schemas.microsoft.com/office/2020/mipLabelMetadata">
  <clbl:label id="{34af72ce-cc13-4953-b9ba-4cca0e04b883}" enabled="1" method="Standard" siteId="{102d0191-eeae-4761-b1cb-1a83e86ef445}" removed="0"/>
</clbl:labelList>
</file>

<file path=docProps/app.xml><?xml version="1.0" encoding="utf-8"?>
<Properties xmlns="http://schemas.openxmlformats.org/officeDocument/2006/extended-properties" xmlns:vt="http://schemas.openxmlformats.org/officeDocument/2006/docPropsVTypes">
  <TotalTime>10012</TotalTime>
  <Words>9297</Words>
  <Application>Microsoft Office PowerPoint</Application>
  <PresentationFormat>Widescreen</PresentationFormat>
  <Paragraphs>673</Paragraphs>
  <Slides>75</Slides>
  <Notes>74</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75</vt:i4>
      </vt:variant>
    </vt:vector>
  </HeadingPairs>
  <TitlesOfParts>
    <vt:vector size="83" baseType="lpstr">
      <vt:lpstr>Arial</vt:lpstr>
      <vt:lpstr>Calibri</vt:lpstr>
      <vt:lpstr>Courier New</vt:lpstr>
      <vt:lpstr>Roboto</vt:lpstr>
      <vt:lpstr>Symbol</vt:lpstr>
      <vt:lpstr>Wingdings</vt:lpstr>
      <vt:lpstr>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Shawn Lyons</dc:creator>
  <cp:lastModifiedBy>Willie Cosner</cp:lastModifiedBy>
  <cp:revision>6</cp:revision>
  <dcterms:created xsi:type="dcterms:W3CDTF">2022-03-31T13:42:48Z</dcterms:created>
  <dcterms:modified xsi:type="dcterms:W3CDTF">2026-08-17T14:22:52Z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0x010100AFD40A0FBA05DF4AA45D6821F7FED846</vt:lpwstr>
  </property>
  <property fmtid="{D5CDD505-2E9C-101B-9397-08002B2CF9AE}" pid="3" name="MediaServiceImageTags">
    <vt:lpwstr/>
  </property>
</Properties>
</file>