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 id="2147483648" r:id="rId5"/>
  </p:sldMasterIdLst>
  <p:notesMasterIdLst>
    <p:notesMasterId r:id="rId81"/>
  </p:notesMasterIdLst>
  <p:handoutMasterIdLst>
    <p:handoutMasterId r:id="rId82"/>
  </p:handoutMasterIdLst>
  <p:sldIdLst>
    <p:sldId id="550" r:id="rId6"/>
    <p:sldId id="469" r:id="rId7"/>
    <p:sldId id="644" r:id="rId8"/>
    <p:sldId id="645" r:id="rId9"/>
    <p:sldId id="609" r:id="rId10"/>
    <p:sldId id="646" r:id="rId11"/>
    <p:sldId id="470" r:id="rId12"/>
    <p:sldId id="647" r:id="rId13"/>
    <p:sldId id="514" r:id="rId14"/>
    <p:sldId id="649" r:id="rId15"/>
    <p:sldId id="648" r:id="rId16"/>
    <p:sldId id="620" r:id="rId17"/>
    <p:sldId id="468" r:id="rId18"/>
    <p:sldId id="411" r:id="rId19"/>
    <p:sldId id="652" r:id="rId20"/>
    <p:sldId id="623" r:id="rId21"/>
    <p:sldId id="410" r:id="rId22"/>
    <p:sldId id="604" r:id="rId23"/>
    <p:sldId id="605" r:id="rId24"/>
    <p:sldId id="606" r:id="rId25"/>
    <p:sldId id="607" r:id="rId26"/>
    <p:sldId id="471" r:id="rId27"/>
    <p:sldId id="638" r:id="rId28"/>
    <p:sldId id="639" r:id="rId29"/>
    <p:sldId id="551" r:id="rId30"/>
    <p:sldId id="640" r:id="rId31"/>
    <p:sldId id="553" r:id="rId32"/>
    <p:sldId id="554" r:id="rId33"/>
    <p:sldId id="555" r:id="rId34"/>
    <p:sldId id="556" r:id="rId35"/>
    <p:sldId id="557" r:id="rId36"/>
    <p:sldId id="558" r:id="rId37"/>
    <p:sldId id="655" r:id="rId38"/>
    <p:sldId id="656" r:id="rId39"/>
    <p:sldId id="563" r:id="rId40"/>
    <p:sldId id="564" r:id="rId41"/>
    <p:sldId id="565" r:id="rId42"/>
    <p:sldId id="566" r:id="rId43"/>
    <p:sldId id="659" r:id="rId44"/>
    <p:sldId id="660" r:id="rId45"/>
    <p:sldId id="574" r:id="rId46"/>
    <p:sldId id="575" r:id="rId47"/>
    <p:sldId id="472" r:id="rId48"/>
    <p:sldId id="420" r:id="rId49"/>
    <p:sldId id="643" r:id="rId50"/>
    <p:sldId id="576" r:id="rId51"/>
    <p:sldId id="596" r:id="rId52"/>
    <p:sldId id="578" r:id="rId53"/>
    <p:sldId id="579" r:id="rId54"/>
    <p:sldId id="661" r:id="rId55"/>
    <p:sldId id="662" r:id="rId56"/>
    <p:sldId id="584" r:id="rId57"/>
    <p:sldId id="585" r:id="rId58"/>
    <p:sldId id="586" r:id="rId59"/>
    <p:sldId id="587" r:id="rId60"/>
    <p:sldId id="588" r:id="rId61"/>
    <p:sldId id="619" r:id="rId62"/>
    <p:sldId id="589" r:id="rId63"/>
    <p:sldId id="590" r:id="rId64"/>
    <p:sldId id="663" r:id="rId65"/>
    <p:sldId id="650" r:id="rId66"/>
    <p:sldId id="651" r:id="rId67"/>
    <p:sldId id="498" r:id="rId68"/>
    <p:sldId id="541" r:id="rId69"/>
    <p:sldId id="508" r:id="rId70"/>
    <p:sldId id="510" r:id="rId71"/>
    <p:sldId id="534" r:id="rId72"/>
    <p:sldId id="614" r:id="rId73"/>
    <p:sldId id="603" r:id="rId74"/>
    <p:sldId id="615" r:id="rId75"/>
    <p:sldId id="654" r:id="rId76"/>
    <p:sldId id="653" r:id="rId77"/>
    <p:sldId id="537" r:id="rId78"/>
    <p:sldId id="501" r:id="rId79"/>
    <p:sldId id="53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93C44B-F730-4F41-BF41-975DF01BDE41}">
          <p14:sldIdLst>
            <p14:sldId id="550"/>
            <p14:sldId id="469"/>
            <p14:sldId id="644"/>
            <p14:sldId id="645"/>
            <p14:sldId id="609"/>
            <p14:sldId id="646"/>
            <p14:sldId id="470"/>
            <p14:sldId id="647"/>
            <p14:sldId id="514"/>
            <p14:sldId id="649"/>
            <p14:sldId id="648"/>
            <p14:sldId id="620"/>
            <p14:sldId id="468"/>
            <p14:sldId id="411"/>
            <p14:sldId id="652"/>
            <p14:sldId id="623"/>
            <p14:sldId id="410"/>
            <p14:sldId id="604"/>
            <p14:sldId id="605"/>
            <p14:sldId id="606"/>
            <p14:sldId id="607"/>
            <p14:sldId id="471"/>
            <p14:sldId id="638"/>
            <p14:sldId id="639"/>
            <p14:sldId id="551"/>
            <p14:sldId id="640"/>
            <p14:sldId id="553"/>
            <p14:sldId id="554"/>
            <p14:sldId id="555"/>
            <p14:sldId id="556"/>
            <p14:sldId id="557"/>
            <p14:sldId id="558"/>
            <p14:sldId id="655"/>
            <p14:sldId id="656"/>
            <p14:sldId id="563"/>
            <p14:sldId id="564"/>
            <p14:sldId id="565"/>
            <p14:sldId id="566"/>
            <p14:sldId id="659"/>
            <p14:sldId id="660"/>
            <p14:sldId id="574"/>
            <p14:sldId id="575"/>
            <p14:sldId id="472"/>
            <p14:sldId id="420"/>
            <p14:sldId id="643"/>
            <p14:sldId id="576"/>
            <p14:sldId id="596"/>
            <p14:sldId id="578"/>
            <p14:sldId id="579"/>
            <p14:sldId id="661"/>
            <p14:sldId id="662"/>
            <p14:sldId id="584"/>
            <p14:sldId id="585"/>
            <p14:sldId id="586"/>
            <p14:sldId id="587"/>
            <p14:sldId id="588"/>
            <p14:sldId id="619"/>
            <p14:sldId id="589"/>
            <p14:sldId id="590"/>
            <p14:sldId id="663"/>
            <p14:sldId id="650"/>
            <p14:sldId id="651"/>
            <p14:sldId id="498"/>
            <p14:sldId id="541"/>
            <p14:sldId id="508"/>
            <p14:sldId id="510"/>
            <p14:sldId id="534"/>
            <p14:sldId id="614"/>
            <p14:sldId id="603"/>
            <p14:sldId id="615"/>
            <p14:sldId id="654"/>
            <p14:sldId id="653"/>
            <p14:sldId id="537"/>
            <p14:sldId id="501"/>
            <p14:sldId id="5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8490B-10F0-5012-493F-8C91520C92B1}" name="Dwayne Beebefranqui" initials="DB" userId="S::DBeebefranqui@forsmarshgroup.com::8b4bb9e3-6f19-4e8e-a6e3-63b839d6f58b" providerId="AD"/>
  <p188:author id="{9CE3744F-1C02-8E88-6FB6-5B6ED088E6CE}" name="Willie Cosner" initials="WC" userId="S::WCosner@forsmarsh.com::c59f3a56-3a41-49cc-b29e-c712a57bfcec" providerId="AD"/>
  <p188:author id="{F44F0DA6-D881-F8C4-7520-5C26E04C412C}" name="Willie Cosner" initials="WC" userId="Willie Cosner" providerId="None"/>
  <p188:author id="{1F6C6AB6-4F97-148C-DCA3-86D650CE7963}" name="Shawn Lyons" initials="SL" userId="S::slyons@forsmarshgroup.com::d5dc606a-857b-4570-a6db-e38332182297" providerId="AD"/>
  <p188:author id="{AADCC8C7-F819-EA40-3F8F-E2A5796701D4}" name="Anna Sheveland" initials="AS" userId="S::asheveland@forsmarshgroup.com::1a15c0c2-8b57-4d56-ac64-2be4d747f2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uidance" initials="DB" lastIdx="2" clrIdx="6">
    <p:extLst>
      <p:ext uri="{19B8F6BF-5375-455C-9EA6-DF929625EA0E}">
        <p15:presenceInfo xmlns:p15="http://schemas.microsoft.com/office/powerpoint/2012/main" userId="Guidance" providerId="None"/>
      </p:ext>
    </p:extLst>
  </p:cmAuthor>
  <p:cmAuthor id="1" name="Moore, Abigail E CIV DMDC" initials="MAECD" lastIdx="69" clrIdx="0">
    <p:extLst>
      <p:ext uri="{19B8F6BF-5375-455C-9EA6-DF929625EA0E}">
        <p15:presenceInfo xmlns:p15="http://schemas.microsoft.com/office/powerpoint/2012/main" userId="S-1-5-21-790525478-492894223-839522115-133380" providerId="AD"/>
      </p:ext>
    </p:extLst>
  </p:cmAuthor>
  <p:cmAuthor id="2" name="Lawhead, Austin R CIV OPA" initials="LARCO" lastIdx="21" clrIdx="1">
    <p:extLst>
      <p:ext uri="{19B8F6BF-5375-455C-9EA6-DF929625EA0E}">
        <p15:presenceInfo xmlns:p15="http://schemas.microsoft.com/office/powerpoint/2012/main" userId="S-1-5-21-790525478-492894223-839522115-143859" providerId="AD"/>
      </p:ext>
    </p:extLst>
  </p:cmAuthor>
  <p:cmAuthor id="3" name="Anna Sheveland" initials="AS" lastIdx="20" clrIdx="2">
    <p:extLst>
      <p:ext uri="{19B8F6BF-5375-455C-9EA6-DF929625EA0E}">
        <p15:presenceInfo xmlns:p15="http://schemas.microsoft.com/office/powerpoint/2012/main" userId="S::asheveland@forsmarshgroup.com::1a15c0c2-8b57-4d56-ac64-2be4d747f264" providerId="AD"/>
      </p:ext>
    </p:extLst>
  </p:cmAuthor>
  <p:cmAuthor id="4" name="Dwayne Beebefranqui" initials="DB" lastIdx="48" clrIdx="3">
    <p:extLst>
      <p:ext uri="{19B8F6BF-5375-455C-9EA6-DF929625EA0E}">
        <p15:presenceInfo xmlns:p15="http://schemas.microsoft.com/office/powerpoint/2012/main" userId="S::DBeebefranqui@forsmarshgroup.com::8b4bb9e3-6f19-4e8e-a6e3-63b839d6f58b" providerId="AD"/>
      </p:ext>
    </p:extLst>
  </p:cmAuthor>
  <p:cmAuthor id="5" name="Willie Cosner" initials="WC" lastIdx="5" clrIdx="4">
    <p:extLst>
      <p:ext uri="{19B8F6BF-5375-455C-9EA6-DF929625EA0E}">
        <p15:presenceInfo xmlns:p15="http://schemas.microsoft.com/office/powerpoint/2012/main" userId="S::WCosner@forsmarshgroup.com::c59f3a56-3a41-49cc-b29e-c712a57bfcec" providerId="AD"/>
      </p:ext>
    </p:extLst>
  </p:cmAuthor>
  <p:cmAuthor id="6" name="AUSTIN LAWHEAD" initials="AL" lastIdx="1" clrIdx="5">
    <p:extLst>
      <p:ext uri="{19B8F6BF-5375-455C-9EA6-DF929625EA0E}">
        <p15:presenceInfo xmlns:p15="http://schemas.microsoft.com/office/powerpoint/2012/main" userId="AUSTIN LAWHE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04"/>
    <a:srgbClr val="D2252D"/>
    <a:srgbClr val="728FB4"/>
    <a:srgbClr val="0C2554"/>
    <a:srgbClr val="FFFFFF"/>
    <a:srgbClr val="D20000"/>
    <a:srgbClr val="333333"/>
    <a:srgbClr val="EBEFF5"/>
    <a:srgbClr val="AEBFD4"/>
    <a:srgbClr val="355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903" autoAdjust="0"/>
  </p:normalViewPr>
  <p:slideViewPr>
    <p:cSldViewPr snapToGrid="0">
      <p:cViewPr varScale="1">
        <p:scale>
          <a:sx n="52" d="100"/>
          <a:sy n="52" d="100"/>
        </p:scale>
        <p:origin x="2838" y="72"/>
      </p:cViewPr>
      <p:guideLst>
        <p:guide orient="horz" pos="2160"/>
        <p:guide pos="3840"/>
        <p:guide orient="horz" pos="148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e Cosner" userId="c59f3a56-3a41-49cc-b29e-c712a57bfcec" providerId="ADAL" clId="{5188DCF0-56FB-4C9D-954D-301D8F265E20}"/>
    <pc:docChg chg="modMainMaster">
      <pc:chgData name="Willie Cosner" userId="c59f3a56-3a41-49cc-b29e-c712a57bfcec" providerId="ADAL" clId="{5188DCF0-56FB-4C9D-954D-301D8F265E20}" dt="2025-07-22T18:28:26.276" v="3" actId="20577"/>
      <pc:docMkLst>
        <pc:docMk/>
      </pc:docMkLst>
      <pc:sldMasterChg chg="modSldLayout">
        <pc:chgData name="Willie Cosner" userId="c59f3a56-3a41-49cc-b29e-c712a57bfcec" providerId="ADAL" clId="{5188DCF0-56FB-4C9D-954D-301D8F265E20}" dt="2025-07-22T18:28:26.276" v="3" actId="20577"/>
        <pc:sldMasterMkLst>
          <pc:docMk/>
          <pc:sldMasterMk cId="3385387330" sldId="2147483808"/>
        </pc:sldMasterMkLst>
        <pc:sldLayoutChg chg="modSp mod">
          <pc:chgData name="Willie Cosner" userId="c59f3a56-3a41-49cc-b29e-c712a57bfcec" providerId="ADAL" clId="{5188DCF0-56FB-4C9D-954D-301D8F265E20}" dt="2025-07-22T18:28:26.276" v="3" actId="20577"/>
          <pc:sldLayoutMkLst>
            <pc:docMk/>
            <pc:sldMasterMk cId="3385387330" sldId="2147483808"/>
            <pc:sldLayoutMk cId="124512739" sldId="2147483912"/>
          </pc:sldLayoutMkLst>
          <pc:spChg chg="mod">
            <ac:chgData name="Willie Cosner" userId="c59f3a56-3a41-49cc-b29e-c712a57bfcec" providerId="ADAL" clId="{5188DCF0-56FB-4C9D-954D-301D8F265E20}" dt="2025-07-22T18:28:26.276" v="3" actId="20577"/>
            <ac:spMkLst>
              <pc:docMk/>
              <pc:sldMasterMk cId="3385387330" sldId="2147483808"/>
              <pc:sldLayoutMk cId="124512739" sldId="2147483912"/>
              <ac:spMk id="12" creationId="{EE3D5DCC-553A-6B76-28F8-562F7E405CA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7A2B7-09A7-4A6F-BB74-FF5AC018C35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5D3635E-B11B-459C-91AF-BADBEC5F4C96}">
      <dgm:prSet phldrT="[Text]" custT="1"/>
      <dgm:spPr>
        <a:solidFill>
          <a:srgbClr val="728FB4"/>
        </a:solidFill>
      </dgm:spPr>
      <dgm:t>
        <a:bodyPr/>
        <a:lstStyle/>
        <a:p>
          <a:r>
            <a:rPr lang="en-US" sz="1100">
              <a:latin typeface="Arial" panose="020B0604020202020204" pitchFamily="34" charset="0"/>
              <a:cs typeface="Arial" panose="020B0604020202020204" pitchFamily="34" charset="0"/>
            </a:rPr>
            <a:t>DEOCS Administration or Review</a:t>
          </a:r>
        </a:p>
      </dgm:t>
    </dgm:pt>
    <dgm:pt modelId="{3D44FF2A-9181-4A69-BE77-098A8EA854DF}" type="parTrans" cxnId="{F96CC294-F358-40F2-9806-648AE87597FE}">
      <dgm:prSet/>
      <dgm:spPr/>
      <dgm:t>
        <a:bodyPr/>
        <a:lstStyle/>
        <a:p>
          <a:endParaRPr lang="en-US"/>
        </a:p>
      </dgm:t>
    </dgm:pt>
    <dgm:pt modelId="{27CD5F95-92F9-433C-B8E3-6F220F36F5E6}" type="sibTrans" cxnId="{F96CC294-F358-40F2-9806-648AE87597FE}">
      <dgm:prSet/>
      <dgm:spPr/>
      <dgm:t>
        <a:bodyPr/>
        <a:lstStyle/>
        <a:p>
          <a:endParaRPr lang="en-US"/>
        </a:p>
      </dgm:t>
    </dgm:pt>
    <dgm:pt modelId="{07AA3A2E-E54C-4751-BE5D-A0FEECAF613C}">
      <dgm:prSet phldrT="[Text]" custT="1"/>
      <dgm:spPr>
        <a:solidFill>
          <a:srgbClr val="7030A0"/>
        </a:solidFill>
      </dgm:spPr>
      <dgm:t>
        <a:bodyPr/>
        <a:lstStyle/>
        <a:p>
          <a:r>
            <a:rPr lang="en-US" sz="1100">
              <a:latin typeface="Arial" panose="020B0604020202020204" pitchFamily="34" charset="0"/>
              <a:cs typeface="Arial" panose="020B0604020202020204" pitchFamily="34" charset="0"/>
            </a:rPr>
            <a:t>DEOCS Interpretation</a:t>
          </a:r>
        </a:p>
      </dgm:t>
    </dgm:pt>
    <dgm:pt modelId="{35A7ADEA-39D6-450E-BCD5-11DE122A4A85}" type="parTrans" cxnId="{3BC2F3CA-44B5-4AE3-90F8-A9D0BC9973D4}">
      <dgm:prSet/>
      <dgm:spPr/>
      <dgm:t>
        <a:bodyPr/>
        <a:lstStyle/>
        <a:p>
          <a:endParaRPr lang="en-US"/>
        </a:p>
      </dgm:t>
    </dgm:pt>
    <dgm:pt modelId="{4F158386-72E0-40B7-B484-0947CBECC198}" type="sibTrans" cxnId="{3BC2F3CA-44B5-4AE3-90F8-A9D0BC9973D4}">
      <dgm:prSet/>
      <dgm:spPr/>
      <dgm:t>
        <a:bodyPr/>
        <a:lstStyle/>
        <a:p>
          <a:endParaRPr lang="en-US"/>
        </a:p>
      </dgm:t>
    </dgm:pt>
    <dgm:pt modelId="{02426B0C-4402-4F49-A0D1-1AA27EA39D41}">
      <dgm:prSet phldrT="[Text]" custT="1"/>
      <dgm:spPr>
        <a:solidFill>
          <a:srgbClr val="0070C0"/>
        </a:solidFill>
      </dgm:spPr>
      <dgm:t>
        <a:bodyPr/>
        <a:lstStyle/>
        <a:p>
          <a:r>
            <a:rPr lang="en-US" sz="1100">
              <a:latin typeface="Arial" panose="020B0604020202020204" pitchFamily="34" charset="0"/>
              <a:cs typeface="Arial" panose="020B0604020202020204" pitchFamily="34" charset="0"/>
            </a:rPr>
            <a:t>Comprehensive Integrated Primary Prevention Plan</a:t>
          </a:r>
        </a:p>
      </dgm:t>
    </dgm:pt>
    <dgm:pt modelId="{5412AA0D-1BFF-4A0E-B5D8-393C25780B2D}" type="parTrans" cxnId="{4290D534-D33D-41B1-8D26-6B310E52AAA4}">
      <dgm:prSet/>
      <dgm:spPr/>
      <dgm:t>
        <a:bodyPr/>
        <a:lstStyle/>
        <a:p>
          <a:endParaRPr lang="en-US"/>
        </a:p>
      </dgm:t>
    </dgm:pt>
    <dgm:pt modelId="{79940EF8-8029-4344-958C-438B0C8CA359}" type="sibTrans" cxnId="{4290D534-D33D-41B1-8D26-6B310E52AAA4}">
      <dgm:prSet/>
      <dgm:spPr/>
      <dgm:t>
        <a:bodyPr/>
        <a:lstStyle/>
        <a:p>
          <a:endParaRPr lang="en-US"/>
        </a:p>
      </dgm:t>
    </dgm:pt>
    <dgm:pt modelId="{4C84A6DD-23EF-4207-BCCC-923AA7AF448E}">
      <dgm:prSet phldrT="[Text]" custT="1"/>
      <dgm:spPr>
        <a:solidFill>
          <a:srgbClr val="00B050"/>
        </a:solidFill>
      </dgm:spPr>
      <dgm:t>
        <a:bodyPr/>
        <a:lstStyle/>
        <a:p>
          <a:r>
            <a:rPr lang="en-US" sz="1100">
              <a:latin typeface="Arial" panose="020B0604020202020204" pitchFamily="34" charset="0"/>
              <a:cs typeface="Arial" panose="020B0604020202020204" pitchFamily="34" charset="0"/>
            </a:rPr>
            <a:t>Implementation</a:t>
          </a:r>
        </a:p>
      </dgm:t>
    </dgm:pt>
    <dgm:pt modelId="{2DA3D5CE-CD4F-475E-B6EC-C06B87E51E61}" type="parTrans" cxnId="{8752E8EE-3575-4854-BDE9-98257AA91915}">
      <dgm:prSet/>
      <dgm:spPr/>
      <dgm:t>
        <a:bodyPr/>
        <a:lstStyle/>
        <a:p>
          <a:endParaRPr lang="en-US"/>
        </a:p>
      </dgm:t>
    </dgm:pt>
    <dgm:pt modelId="{F5D19D91-D13D-4FD2-ACD4-B9A575FB4ECD}" type="sibTrans" cxnId="{8752E8EE-3575-4854-BDE9-98257AA91915}">
      <dgm:prSet/>
      <dgm:spPr/>
      <dgm:t>
        <a:bodyPr/>
        <a:lstStyle/>
        <a:p>
          <a:endParaRPr lang="en-US"/>
        </a:p>
      </dgm:t>
    </dgm:pt>
    <dgm:pt modelId="{9E692334-EC9C-43A2-A8AF-8691BE85B026}">
      <dgm:prSet phldrT="[Text]" custT="1"/>
      <dgm:spPr/>
      <dgm:t>
        <a:bodyPr/>
        <a:lstStyle/>
        <a:p>
          <a:r>
            <a:rPr lang="en-US" sz="1100">
              <a:latin typeface="Arial" panose="020B0604020202020204" pitchFamily="34" charset="0"/>
              <a:cs typeface="Arial" panose="020B0604020202020204" pitchFamily="34" charset="0"/>
            </a:rPr>
            <a:t>Evaluation and CIPP Plan Update</a:t>
          </a:r>
        </a:p>
      </dgm:t>
    </dgm:pt>
    <dgm:pt modelId="{4ADC84B3-090F-4FE5-A04C-1A2BA922859C}" type="parTrans" cxnId="{DF0A8DC0-E67D-4D9A-B48B-311B82CB5612}">
      <dgm:prSet/>
      <dgm:spPr/>
      <dgm:t>
        <a:bodyPr/>
        <a:lstStyle/>
        <a:p>
          <a:endParaRPr lang="en-US"/>
        </a:p>
      </dgm:t>
    </dgm:pt>
    <dgm:pt modelId="{86A3F3BE-20F6-48DE-B72C-D87811C41955}" type="sibTrans" cxnId="{DF0A8DC0-E67D-4D9A-B48B-311B82CB5612}">
      <dgm:prSet/>
      <dgm:spPr/>
      <dgm:t>
        <a:bodyPr/>
        <a:lstStyle/>
        <a:p>
          <a:endParaRPr lang="en-US"/>
        </a:p>
      </dgm:t>
    </dgm:pt>
    <dgm:pt modelId="{3092D0D0-D875-4360-8607-A451A98EA21A}">
      <dgm:prSet custT="1"/>
      <dgm:spPr>
        <a:solidFill>
          <a:schemeClr val="accent1">
            <a:lumMod val="75000"/>
          </a:schemeClr>
        </a:solidFill>
      </dgm:spPr>
      <dgm:t>
        <a:bodyPr/>
        <a:lstStyle/>
        <a:p>
          <a:r>
            <a:rPr lang="en-US" sz="1100">
              <a:latin typeface="Arial" panose="020B0604020202020204" pitchFamily="34" charset="0"/>
              <a:cs typeface="Arial" panose="020B0604020202020204" pitchFamily="34" charset="0"/>
            </a:rPr>
            <a:t>Additional Data Compilation or Collection</a:t>
          </a:r>
        </a:p>
      </dgm:t>
    </dgm:pt>
    <dgm:pt modelId="{57DF53DE-C38D-45D3-B468-AA741FE82132}" type="parTrans" cxnId="{FA873EE2-CEC7-45DC-8B6B-11B558A04AFB}">
      <dgm:prSet/>
      <dgm:spPr/>
      <dgm:t>
        <a:bodyPr/>
        <a:lstStyle/>
        <a:p>
          <a:endParaRPr lang="en-US"/>
        </a:p>
      </dgm:t>
    </dgm:pt>
    <dgm:pt modelId="{3A64DD80-EDF4-4323-8D93-30C8FE5B3551}" type="sibTrans" cxnId="{FA873EE2-CEC7-45DC-8B6B-11B558A04AFB}">
      <dgm:prSet/>
      <dgm:spPr/>
      <dgm:t>
        <a:bodyPr/>
        <a:lstStyle/>
        <a:p>
          <a:endParaRPr lang="en-US"/>
        </a:p>
      </dgm:t>
    </dgm:pt>
    <dgm:pt modelId="{2F665E7B-907D-49AB-8776-8B80E1F0D009}">
      <dgm:prSet custT="1"/>
      <dgm:spPr>
        <a:solidFill>
          <a:schemeClr val="accent3"/>
        </a:solidFill>
      </dgm:spPr>
      <dgm:t>
        <a:bodyPr/>
        <a:lstStyle/>
        <a:p>
          <a:r>
            <a:rPr lang="en-US" sz="1100">
              <a:latin typeface="Arial" panose="020B0604020202020204" pitchFamily="34" charset="0"/>
              <a:cs typeface="Arial" panose="020B0604020202020204" pitchFamily="34" charset="0"/>
            </a:rPr>
            <a:t>CCA Interpretation/ Brief Leaders</a:t>
          </a:r>
        </a:p>
      </dgm:t>
    </dgm:pt>
    <dgm:pt modelId="{84F7D59F-273E-4245-8047-3BD92FA5BA61}" type="parTrans" cxnId="{028793B1-CDC7-4FF9-93C5-3B489B953E63}">
      <dgm:prSet/>
      <dgm:spPr/>
      <dgm:t>
        <a:bodyPr/>
        <a:lstStyle/>
        <a:p>
          <a:endParaRPr lang="en-US"/>
        </a:p>
      </dgm:t>
    </dgm:pt>
    <dgm:pt modelId="{9A79B739-755B-4FA1-9FE9-AB01F47F1D8A}" type="sibTrans" cxnId="{028793B1-CDC7-4FF9-93C5-3B489B953E63}">
      <dgm:prSet/>
      <dgm:spPr/>
      <dgm:t>
        <a:bodyPr/>
        <a:lstStyle/>
        <a:p>
          <a:endParaRPr lang="en-US"/>
        </a:p>
      </dgm:t>
    </dgm:pt>
    <dgm:pt modelId="{B70322E0-E4F7-49B2-93C4-6A4A38608130}">
      <dgm:prSet custT="1"/>
      <dgm:spPr>
        <a:solidFill>
          <a:schemeClr val="tx2"/>
        </a:solidFill>
      </dgm:spPr>
      <dgm:t>
        <a:bodyPr/>
        <a:lstStyle/>
        <a:p>
          <a:r>
            <a:rPr lang="en-US" sz="1100">
              <a:latin typeface="Arial" panose="020B0604020202020204" pitchFamily="34" charset="0"/>
              <a:cs typeface="Arial" panose="020B0604020202020204" pitchFamily="34" charset="0"/>
            </a:rPr>
            <a:t>Leaders Share Results with Unit</a:t>
          </a:r>
        </a:p>
      </dgm:t>
    </dgm:pt>
    <dgm:pt modelId="{6126BFAF-DE73-4B7D-9C65-6510EDA7BAEF}" type="parTrans" cxnId="{BC827D7E-E06E-49D6-BE3B-C6D525AFEE9A}">
      <dgm:prSet/>
      <dgm:spPr/>
      <dgm:t>
        <a:bodyPr/>
        <a:lstStyle/>
        <a:p>
          <a:endParaRPr lang="en-US"/>
        </a:p>
      </dgm:t>
    </dgm:pt>
    <dgm:pt modelId="{1F6EC557-379A-4DC0-816C-690355DCC979}" type="sibTrans" cxnId="{BC827D7E-E06E-49D6-BE3B-C6D525AFEE9A}">
      <dgm:prSet/>
      <dgm:spPr/>
      <dgm:t>
        <a:bodyPr/>
        <a:lstStyle/>
        <a:p>
          <a:endParaRPr lang="en-US"/>
        </a:p>
      </dgm:t>
    </dgm:pt>
    <dgm:pt modelId="{0A52C4CF-9A6E-4C8E-9A86-494BF1FF293E}" type="pres">
      <dgm:prSet presAssocID="{ACD7A2B7-09A7-4A6F-BB74-FF5AC018C354}" presName="Name0" presStyleCnt="0">
        <dgm:presLayoutVars>
          <dgm:dir/>
          <dgm:resizeHandles val="exact"/>
        </dgm:presLayoutVars>
      </dgm:prSet>
      <dgm:spPr/>
    </dgm:pt>
    <dgm:pt modelId="{F4EA92EE-319D-4528-A294-9F6C28998FA3}" type="pres">
      <dgm:prSet presAssocID="{ACD7A2B7-09A7-4A6F-BB74-FF5AC018C354}" presName="cycle" presStyleCnt="0"/>
      <dgm:spPr/>
    </dgm:pt>
    <dgm:pt modelId="{0F6C6A9C-D117-4A5A-9746-EA5E37B86B33}" type="pres">
      <dgm:prSet presAssocID="{A5D3635E-B11B-459C-91AF-BADBEC5F4C96}" presName="nodeFirstNode" presStyleLbl="node1" presStyleIdx="0" presStyleCnt="8">
        <dgm:presLayoutVars>
          <dgm:bulletEnabled val="1"/>
        </dgm:presLayoutVars>
      </dgm:prSet>
      <dgm:spPr/>
    </dgm:pt>
    <dgm:pt modelId="{8D673D4D-BA10-460C-8F3A-6ACD7F0FFBCD}" type="pres">
      <dgm:prSet presAssocID="{27CD5F95-92F9-433C-B8E3-6F220F36F5E6}" presName="sibTransFirstNode" presStyleLbl="bgShp" presStyleIdx="0" presStyleCnt="1"/>
      <dgm:spPr/>
    </dgm:pt>
    <dgm:pt modelId="{F0427416-4BCF-4ECF-ABC5-577F6B072979}" type="pres">
      <dgm:prSet presAssocID="{07AA3A2E-E54C-4751-BE5D-A0FEECAF613C}" presName="nodeFollowingNodes" presStyleLbl="node1" presStyleIdx="1" presStyleCnt="8" custRadScaleRad="98586" custRadScaleInc="6623">
        <dgm:presLayoutVars>
          <dgm:bulletEnabled val="1"/>
        </dgm:presLayoutVars>
      </dgm:prSet>
      <dgm:spPr/>
    </dgm:pt>
    <dgm:pt modelId="{275A18E4-D4DA-4D6A-95E5-A7BB3CE880AB}" type="pres">
      <dgm:prSet presAssocID="{3092D0D0-D875-4360-8607-A451A98EA21A}" presName="nodeFollowingNodes" presStyleLbl="node1" presStyleIdx="2" presStyleCnt="8">
        <dgm:presLayoutVars>
          <dgm:bulletEnabled val="1"/>
        </dgm:presLayoutVars>
      </dgm:prSet>
      <dgm:spPr/>
    </dgm:pt>
    <dgm:pt modelId="{48AE5C02-A001-45C4-B536-C6BFB98DF636}" type="pres">
      <dgm:prSet presAssocID="{2F665E7B-907D-49AB-8776-8B80E1F0D009}" presName="nodeFollowingNodes" presStyleLbl="node1" presStyleIdx="3" presStyleCnt="8">
        <dgm:presLayoutVars>
          <dgm:bulletEnabled val="1"/>
        </dgm:presLayoutVars>
      </dgm:prSet>
      <dgm:spPr/>
    </dgm:pt>
    <dgm:pt modelId="{1221F87D-8C24-4C82-AD5C-635EF32A2FDF}" type="pres">
      <dgm:prSet presAssocID="{B70322E0-E4F7-49B2-93C4-6A4A38608130}" presName="nodeFollowingNodes" presStyleLbl="node1" presStyleIdx="4" presStyleCnt="8">
        <dgm:presLayoutVars>
          <dgm:bulletEnabled val="1"/>
        </dgm:presLayoutVars>
      </dgm:prSet>
      <dgm:spPr/>
    </dgm:pt>
    <dgm:pt modelId="{94F2FBC1-CE44-499D-87F2-32ED400F9B46}" type="pres">
      <dgm:prSet presAssocID="{02426B0C-4402-4F49-A0D1-1AA27EA39D41}" presName="nodeFollowingNodes" presStyleLbl="node1" presStyleIdx="5" presStyleCnt="8">
        <dgm:presLayoutVars>
          <dgm:bulletEnabled val="1"/>
        </dgm:presLayoutVars>
      </dgm:prSet>
      <dgm:spPr/>
    </dgm:pt>
    <dgm:pt modelId="{B90FAAFD-F22D-497F-91C9-774404522B3F}" type="pres">
      <dgm:prSet presAssocID="{4C84A6DD-23EF-4207-BCCC-923AA7AF448E}" presName="nodeFollowingNodes" presStyleLbl="node1" presStyleIdx="6" presStyleCnt="8">
        <dgm:presLayoutVars>
          <dgm:bulletEnabled val="1"/>
        </dgm:presLayoutVars>
      </dgm:prSet>
      <dgm:spPr/>
    </dgm:pt>
    <dgm:pt modelId="{31E4E1D4-E16A-444B-B986-3479C1ECA602}" type="pres">
      <dgm:prSet presAssocID="{9E692334-EC9C-43A2-A8AF-8691BE85B026}" presName="nodeFollowingNodes" presStyleLbl="node1" presStyleIdx="7" presStyleCnt="8" custRadScaleRad="98586" custRadScaleInc="-6623">
        <dgm:presLayoutVars>
          <dgm:bulletEnabled val="1"/>
        </dgm:presLayoutVars>
      </dgm:prSet>
      <dgm:spPr/>
    </dgm:pt>
  </dgm:ptLst>
  <dgm:cxnLst>
    <dgm:cxn modelId="{3FD66513-CA1A-4538-804E-6AC3AED6EEE8}" type="presOf" srcId="{3092D0D0-D875-4360-8607-A451A98EA21A}" destId="{275A18E4-D4DA-4D6A-95E5-A7BB3CE880AB}" srcOrd="0" destOrd="0" presId="urn:microsoft.com/office/officeart/2005/8/layout/cycle3"/>
    <dgm:cxn modelId="{4CDE6628-4626-450D-B54D-FD3EE7418CE5}" type="presOf" srcId="{4C84A6DD-23EF-4207-BCCC-923AA7AF448E}" destId="{B90FAAFD-F22D-497F-91C9-774404522B3F}" srcOrd="0" destOrd="0" presId="urn:microsoft.com/office/officeart/2005/8/layout/cycle3"/>
    <dgm:cxn modelId="{4290D534-D33D-41B1-8D26-6B310E52AAA4}" srcId="{ACD7A2B7-09A7-4A6F-BB74-FF5AC018C354}" destId="{02426B0C-4402-4F49-A0D1-1AA27EA39D41}" srcOrd="5" destOrd="0" parTransId="{5412AA0D-1BFF-4A0E-B5D8-393C25780B2D}" sibTransId="{79940EF8-8029-4344-958C-438B0C8CA359}"/>
    <dgm:cxn modelId="{1ACBB837-8E50-40AD-B91F-A15166916D40}" type="presOf" srcId="{07AA3A2E-E54C-4751-BE5D-A0FEECAF613C}" destId="{F0427416-4BCF-4ECF-ABC5-577F6B072979}" srcOrd="0" destOrd="0" presId="urn:microsoft.com/office/officeart/2005/8/layout/cycle3"/>
    <dgm:cxn modelId="{9D01473F-EF85-4EF3-8B27-6334413999A2}" type="presOf" srcId="{A5D3635E-B11B-459C-91AF-BADBEC5F4C96}" destId="{0F6C6A9C-D117-4A5A-9746-EA5E37B86B33}" srcOrd="0" destOrd="0" presId="urn:microsoft.com/office/officeart/2005/8/layout/cycle3"/>
    <dgm:cxn modelId="{DE2BFA4A-CF09-438C-88C1-DF772CA5AB63}" type="presOf" srcId="{B70322E0-E4F7-49B2-93C4-6A4A38608130}" destId="{1221F87D-8C24-4C82-AD5C-635EF32A2FDF}" srcOrd="0" destOrd="0" presId="urn:microsoft.com/office/officeart/2005/8/layout/cycle3"/>
    <dgm:cxn modelId="{BC827D7E-E06E-49D6-BE3B-C6D525AFEE9A}" srcId="{ACD7A2B7-09A7-4A6F-BB74-FF5AC018C354}" destId="{B70322E0-E4F7-49B2-93C4-6A4A38608130}" srcOrd="4" destOrd="0" parTransId="{6126BFAF-DE73-4B7D-9C65-6510EDA7BAEF}" sibTransId="{1F6EC557-379A-4DC0-816C-690355DCC979}"/>
    <dgm:cxn modelId="{F96CC294-F358-40F2-9806-648AE87597FE}" srcId="{ACD7A2B7-09A7-4A6F-BB74-FF5AC018C354}" destId="{A5D3635E-B11B-459C-91AF-BADBEC5F4C96}" srcOrd="0" destOrd="0" parTransId="{3D44FF2A-9181-4A69-BE77-098A8EA854DF}" sibTransId="{27CD5F95-92F9-433C-B8E3-6F220F36F5E6}"/>
    <dgm:cxn modelId="{43869796-1255-4CA5-BFE9-C73A4324292F}" type="presOf" srcId="{27CD5F95-92F9-433C-B8E3-6F220F36F5E6}" destId="{8D673D4D-BA10-460C-8F3A-6ACD7F0FFBCD}" srcOrd="0" destOrd="0" presId="urn:microsoft.com/office/officeart/2005/8/layout/cycle3"/>
    <dgm:cxn modelId="{E60E509B-E6CB-48FA-8A88-657EED48B00D}" type="presOf" srcId="{9E692334-EC9C-43A2-A8AF-8691BE85B026}" destId="{31E4E1D4-E16A-444B-B986-3479C1ECA602}" srcOrd="0" destOrd="0" presId="urn:microsoft.com/office/officeart/2005/8/layout/cycle3"/>
    <dgm:cxn modelId="{C15E6DA5-037E-4245-A991-E194071CF1A0}" type="presOf" srcId="{ACD7A2B7-09A7-4A6F-BB74-FF5AC018C354}" destId="{0A52C4CF-9A6E-4C8E-9A86-494BF1FF293E}" srcOrd="0" destOrd="0" presId="urn:microsoft.com/office/officeart/2005/8/layout/cycle3"/>
    <dgm:cxn modelId="{028793B1-CDC7-4FF9-93C5-3B489B953E63}" srcId="{ACD7A2B7-09A7-4A6F-BB74-FF5AC018C354}" destId="{2F665E7B-907D-49AB-8776-8B80E1F0D009}" srcOrd="3" destOrd="0" parTransId="{84F7D59F-273E-4245-8047-3BD92FA5BA61}" sibTransId="{9A79B739-755B-4FA1-9FE9-AB01F47F1D8A}"/>
    <dgm:cxn modelId="{910D8EB4-C4F8-4909-B7BE-435D0EA4B89F}" type="presOf" srcId="{2F665E7B-907D-49AB-8776-8B80E1F0D009}" destId="{48AE5C02-A001-45C4-B536-C6BFB98DF636}" srcOrd="0" destOrd="0" presId="urn:microsoft.com/office/officeart/2005/8/layout/cycle3"/>
    <dgm:cxn modelId="{DF0A8DC0-E67D-4D9A-B48B-311B82CB5612}" srcId="{ACD7A2B7-09A7-4A6F-BB74-FF5AC018C354}" destId="{9E692334-EC9C-43A2-A8AF-8691BE85B026}" srcOrd="7" destOrd="0" parTransId="{4ADC84B3-090F-4FE5-A04C-1A2BA922859C}" sibTransId="{86A3F3BE-20F6-48DE-B72C-D87811C41955}"/>
    <dgm:cxn modelId="{3BC2F3CA-44B5-4AE3-90F8-A9D0BC9973D4}" srcId="{ACD7A2B7-09A7-4A6F-BB74-FF5AC018C354}" destId="{07AA3A2E-E54C-4751-BE5D-A0FEECAF613C}" srcOrd="1" destOrd="0" parTransId="{35A7ADEA-39D6-450E-BCD5-11DE122A4A85}" sibTransId="{4F158386-72E0-40B7-B484-0947CBECC198}"/>
    <dgm:cxn modelId="{63A25EDD-EA2E-46F5-B2B7-5E94D7A64810}" type="presOf" srcId="{02426B0C-4402-4F49-A0D1-1AA27EA39D41}" destId="{94F2FBC1-CE44-499D-87F2-32ED400F9B46}" srcOrd="0" destOrd="0" presId="urn:microsoft.com/office/officeart/2005/8/layout/cycle3"/>
    <dgm:cxn modelId="{FA873EE2-CEC7-45DC-8B6B-11B558A04AFB}" srcId="{ACD7A2B7-09A7-4A6F-BB74-FF5AC018C354}" destId="{3092D0D0-D875-4360-8607-A451A98EA21A}" srcOrd="2" destOrd="0" parTransId="{57DF53DE-C38D-45D3-B468-AA741FE82132}" sibTransId="{3A64DD80-EDF4-4323-8D93-30C8FE5B3551}"/>
    <dgm:cxn modelId="{8752E8EE-3575-4854-BDE9-98257AA91915}" srcId="{ACD7A2B7-09A7-4A6F-BB74-FF5AC018C354}" destId="{4C84A6DD-23EF-4207-BCCC-923AA7AF448E}" srcOrd="6" destOrd="0" parTransId="{2DA3D5CE-CD4F-475E-B6EC-C06B87E51E61}" sibTransId="{F5D19D91-D13D-4FD2-ACD4-B9A575FB4ECD}"/>
    <dgm:cxn modelId="{40478369-0DBB-4350-8C8D-01AB8EC070D4}" type="presParOf" srcId="{0A52C4CF-9A6E-4C8E-9A86-494BF1FF293E}" destId="{F4EA92EE-319D-4528-A294-9F6C28998FA3}" srcOrd="0" destOrd="0" presId="urn:microsoft.com/office/officeart/2005/8/layout/cycle3"/>
    <dgm:cxn modelId="{D9179884-9BE0-45E1-8553-D083E0B9F638}" type="presParOf" srcId="{F4EA92EE-319D-4528-A294-9F6C28998FA3}" destId="{0F6C6A9C-D117-4A5A-9746-EA5E37B86B33}" srcOrd="0" destOrd="0" presId="urn:microsoft.com/office/officeart/2005/8/layout/cycle3"/>
    <dgm:cxn modelId="{1859C944-405E-4EB9-8924-ADD52BB4E21C}" type="presParOf" srcId="{F4EA92EE-319D-4528-A294-9F6C28998FA3}" destId="{8D673D4D-BA10-460C-8F3A-6ACD7F0FFBCD}" srcOrd="1" destOrd="0" presId="urn:microsoft.com/office/officeart/2005/8/layout/cycle3"/>
    <dgm:cxn modelId="{108B1D3C-3D24-44D1-8662-3CB4B6868BB9}" type="presParOf" srcId="{F4EA92EE-319D-4528-A294-9F6C28998FA3}" destId="{F0427416-4BCF-4ECF-ABC5-577F6B072979}" srcOrd="2" destOrd="0" presId="urn:microsoft.com/office/officeart/2005/8/layout/cycle3"/>
    <dgm:cxn modelId="{A8FB2DE6-9291-4968-80B0-5942C633DEA3}" type="presParOf" srcId="{F4EA92EE-319D-4528-A294-9F6C28998FA3}" destId="{275A18E4-D4DA-4D6A-95E5-A7BB3CE880AB}" srcOrd="3" destOrd="0" presId="urn:microsoft.com/office/officeart/2005/8/layout/cycle3"/>
    <dgm:cxn modelId="{7FD0FDB3-32AE-4EAB-94DA-3EDE24FC659D}" type="presParOf" srcId="{F4EA92EE-319D-4528-A294-9F6C28998FA3}" destId="{48AE5C02-A001-45C4-B536-C6BFB98DF636}" srcOrd="4" destOrd="0" presId="urn:microsoft.com/office/officeart/2005/8/layout/cycle3"/>
    <dgm:cxn modelId="{A004289D-AD83-4CA0-93D1-09473DD495B4}" type="presParOf" srcId="{F4EA92EE-319D-4528-A294-9F6C28998FA3}" destId="{1221F87D-8C24-4C82-AD5C-635EF32A2FDF}" srcOrd="5" destOrd="0" presId="urn:microsoft.com/office/officeart/2005/8/layout/cycle3"/>
    <dgm:cxn modelId="{C1483A48-DE66-4DDA-9F00-31B754AD015C}" type="presParOf" srcId="{F4EA92EE-319D-4528-A294-9F6C28998FA3}" destId="{94F2FBC1-CE44-499D-87F2-32ED400F9B46}" srcOrd="6" destOrd="0" presId="urn:microsoft.com/office/officeart/2005/8/layout/cycle3"/>
    <dgm:cxn modelId="{6CE8E9D6-03C7-4BD8-8975-2F41CC11ACCA}" type="presParOf" srcId="{F4EA92EE-319D-4528-A294-9F6C28998FA3}" destId="{B90FAAFD-F22D-497F-91C9-774404522B3F}" srcOrd="7" destOrd="0" presId="urn:microsoft.com/office/officeart/2005/8/layout/cycle3"/>
    <dgm:cxn modelId="{0B208800-D210-4242-847D-4469B7A40731}" type="presParOf" srcId="{F4EA92EE-319D-4528-A294-9F6C28998FA3}" destId="{31E4E1D4-E16A-444B-B986-3479C1ECA602}"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D2C8B-E63E-40ED-99A9-52BE678664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4D7BBFB-E0D8-4E65-8E8B-4702F0D8CB0C}">
      <dgm:prSet phldrT="[Text]" phldr="1"/>
      <dgm:spPr/>
      <dgm:t>
        <a:bodyPr/>
        <a:lstStyle/>
        <a:p>
          <a:endParaRPr lang="en-US">
            <a:solidFill>
              <a:schemeClr val="bg1"/>
            </a:solidFill>
          </a:endParaRPr>
        </a:p>
      </dgm:t>
    </dgm:pt>
    <dgm:pt modelId="{BBB54AEB-4D47-41E5-8C3E-2B9AC0056C28}" type="parTrans" cxnId="{9FD85BEF-3747-41AF-91E2-D657B8B661F9}">
      <dgm:prSet/>
      <dgm:spPr/>
      <dgm:t>
        <a:bodyPr/>
        <a:lstStyle/>
        <a:p>
          <a:endParaRPr lang="en-US"/>
        </a:p>
      </dgm:t>
    </dgm:pt>
    <dgm:pt modelId="{85243984-60C2-48CC-BD6B-45858396E2B3}" type="sibTrans" cxnId="{9FD85BEF-3747-41AF-91E2-D657B8B661F9}">
      <dgm:prSet/>
      <dgm:spPr>
        <a:solidFill>
          <a:srgbClr val="D2252D">
            <a:alpha val="50196"/>
          </a:srgbClr>
        </a:solidFill>
      </dgm:spPr>
      <dgm:t>
        <a:bodyPr/>
        <a:lstStyle/>
        <a:p>
          <a:endParaRPr lang="en-US"/>
        </a:p>
      </dgm:t>
    </dgm:pt>
    <dgm:pt modelId="{7C4280CB-5D3F-4D2F-977F-C05CA5DD9D8B}">
      <dgm:prSet phldrT="[Text]" phldr="1"/>
      <dgm:spPr/>
      <dgm:t>
        <a:bodyPr/>
        <a:lstStyle/>
        <a:p>
          <a:endParaRPr lang="en-US">
            <a:solidFill>
              <a:schemeClr val="bg1"/>
            </a:solidFill>
          </a:endParaRPr>
        </a:p>
      </dgm:t>
    </dgm:pt>
    <dgm:pt modelId="{1DE658EB-105F-40C2-A812-E4E59FEA3296}" type="parTrans" cxnId="{8D19C035-9F8E-40BE-A22B-2B1D7EFDA522}">
      <dgm:prSet/>
      <dgm:spPr/>
      <dgm:t>
        <a:bodyPr/>
        <a:lstStyle/>
        <a:p>
          <a:endParaRPr lang="en-US"/>
        </a:p>
      </dgm:t>
    </dgm:pt>
    <dgm:pt modelId="{5061D863-620E-437A-B694-FE63CD41CDC8}" type="sibTrans" cxnId="{8D19C035-9F8E-40BE-A22B-2B1D7EFDA522}">
      <dgm:prSet/>
      <dgm:spPr>
        <a:solidFill>
          <a:srgbClr val="D2252D">
            <a:alpha val="50196"/>
          </a:srgbClr>
        </a:solidFill>
      </dgm:spPr>
      <dgm:t>
        <a:bodyPr/>
        <a:lstStyle/>
        <a:p>
          <a:endParaRPr lang="en-US"/>
        </a:p>
      </dgm:t>
    </dgm:pt>
    <dgm:pt modelId="{ABFB49AA-E9B2-45F4-BEC6-172F2470501B}">
      <dgm:prSet phldrT="[Text]" phldr="1"/>
      <dgm:spPr/>
      <dgm:t>
        <a:bodyPr/>
        <a:lstStyle/>
        <a:p>
          <a:endParaRPr lang="en-US">
            <a:solidFill>
              <a:schemeClr val="bg1"/>
            </a:solidFill>
          </a:endParaRPr>
        </a:p>
      </dgm:t>
    </dgm:pt>
    <dgm:pt modelId="{03866F58-5265-49BE-AC17-5C1091EA303F}" type="parTrans" cxnId="{CEA5F14A-345F-4AF8-B50B-8BB4BF3B118E}">
      <dgm:prSet/>
      <dgm:spPr/>
      <dgm:t>
        <a:bodyPr/>
        <a:lstStyle/>
        <a:p>
          <a:endParaRPr lang="en-US"/>
        </a:p>
      </dgm:t>
    </dgm:pt>
    <dgm:pt modelId="{90CE6CF6-DC18-42AD-B92E-11D0C9E26AE6}" type="sibTrans" cxnId="{CEA5F14A-345F-4AF8-B50B-8BB4BF3B118E}">
      <dgm:prSet/>
      <dgm:spPr>
        <a:solidFill>
          <a:srgbClr val="D2252D">
            <a:alpha val="50196"/>
          </a:srgbClr>
        </a:solidFill>
      </dgm:spPr>
      <dgm:t>
        <a:bodyPr/>
        <a:lstStyle/>
        <a:p>
          <a:endParaRPr lang="en-US"/>
        </a:p>
      </dgm:t>
    </dgm:pt>
    <dgm:pt modelId="{A2C06A0A-ED1A-42CE-82D7-AFAC981272FE}" type="pres">
      <dgm:prSet presAssocID="{38ED2C8B-E63E-40ED-99A9-52BE678664B7}" presName="cycle" presStyleCnt="0">
        <dgm:presLayoutVars>
          <dgm:dir/>
          <dgm:resizeHandles val="exact"/>
        </dgm:presLayoutVars>
      </dgm:prSet>
      <dgm:spPr/>
    </dgm:pt>
    <dgm:pt modelId="{B97A4DD4-D574-4154-B175-502D47945796}" type="pres">
      <dgm:prSet presAssocID="{54D7BBFB-E0D8-4E65-8E8B-4702F0D8CB0C}" presName="dummy" presStyleCnt="0"/>
      <dgm:spPr/>
    </dgm:pt>
    <dgm:pt modelId="{EAE2AFD0-1CD6-4CB3-A702-BFB6427366FC}" type="pres">
      <dgm:prSet presAssocID="{54D7BBFB-E0D8-4E65-8E8B-4702F0D8CB0C}" presName="node" presStyleLbl="revTx" presStyleIdx="0" presStyleCnt="3" custScaleX="24883" custScaleY="18966">
        <dgm:presLayoutVars>
          <dgm:bulletEnabled val="1"/>
        </dgm:presLayoutVars>
      </dgm:prSet>
      <dgm:spPr/>
    </dgm:pt>
    <dgm:pt modelId="{2D54C592-049A-4181-BDAA-EFAAF6D6E518}" type="pres">
      <dgm:prSet presAssocID="{85243984-60C2-48CC-BD6B-45858396E2B3}" presName="sibTrans" presStyleLbl="node1" presStyleIdx="0" presStyleCnt="3"/>
      <dgm:spPr/>
    </dgm:pt>
    <dgm:pt modelId="{72DEC2D6-4063-4B0E-BF35-0C64C72ABCCA}" type="pres">
      <dgm:prSet presAssocID="{7C4280CB-5D3F-4D2F-977F-C05CA5DD9D8B}" presName="dummy" presStyleCnt="0"/>
      <dgm:spPr/>
    </dgm:pt>
    <dgm:pt modelId="{6A01615A-A0F9-4F8B-B376-3F46728B6032}" type="pres">
      <dgm:prSet presAssocID="{7C4280CB-5D3F-4D2F-977F-C05CA5DD9D8B}" presName="node" presStyleLbl="revTx" presStyleIdx="1" presStyleCnt="3" custScaleX="17883" custScaleY="14686">
        <dgm:presLayoutVars>
          <dgm:bulletEnabled val="1"/>
        </dgm:presLayoutVars>
      </dgm:prSet>
      <dgm:spPr/>
    </dgm:pt>
    <dgm:pt modelId="{1C13E563-D488-4E56-97A6-43D426D483CD}" type="pres">
      <dgm:prSet presAssocID="{5061D863-620E-437A-B694-FE63CD41CDC8}" presName="sibTrans" presStyleLbl="node1" presStyleIdx="1" presStyleCnt="3"/>
      <dgm:spPr/>
    </dgm:pt>
    <dgm:pt modelId="{129AC531-5A6F-415B-8349-D1C5CB923E22}" type="pres">
      <dgm:prSet presAssocID="{ABFB49AA-E9B2-45F4-BEC6-172F2470501B}" presName="dummy" presStyleCnt="0"/>
      <dgm:spPr/>
    </dgm:pt>
    <dgm:pt modelId="{D37B33B4-A0AA-4730-AF37-F6963BD908C4}" type="pres">
      <dgm:prSet presAssocID="{ABFB49AA-E9B2-45F4-BEC6-172F2470501B}" presName="node" presStyleLbl="revTx" presStyleIdx="2" presStyleCnt="3" custFlipHor="0" custScaleX="20645" custScaleY="17900">
        <dgm:presLayoutVars>
          <dgm:bulletEnabled val="1"/>
        </dgm:presLayoutVars>
      </dgm:prSet>
      <dgm:spPr/>
    </dgm:pt>
    <dgm:pt modelId="{AA5AC852-06CB-4BC6-8E22-29C40111FDB6}" type="pres">
      <dgm:prSet presAssocID="{90CE6CF6-DC18-42AD-B92E-11D0C9E26AE6}" presName="sibTrans" presStyleLbl="node1" presStyleIdx="2" presStyleCnt="3"/>
      <dgm:spPr/>
    </dgm:pt>
  </dgm:ptLst>
  <dgm:cxnLst>
    <dgm:cxn modelId="{C760641F-3498-4FD6-ACAB-D5FA9F91A391}" type="presOf" srcId="{5061D863-620E-437A-B694-FE63CD41CDC8}" destId="{1C13E563-D488-4E56-97A6-43D426D483CD}" srcOrd="0" destOrd="0" presId="urn:microsoft.com/office/officeart/2005/8/layout/cycle1"/>
    <dgm:cxn modelId="{8D19C035-9F8E-40BE-A22B-2B1D7EFDA522}" srcId="{38ED2C8B-E63E-40ED-99A9-52BE678664B7}" destId="{7C4280CB-5D3F-4D2F-977F-C05CA5DD9D8B}" srcOrd="1" destOrd="0" parTransId="{1DE658EB-105F-40C2-A812-E4E59FEA3296}" sibTransId="{5061D863-620E-437A-B694-FE63CD41CDC8}"/>
    <dgm:cxn modelId="{40416363-6709-4C31-B280-A0C6C8FD04D3}" type="presOf" srcId="{54D7BBFB-E0D8-4E65-8E8B-4702F0D8CB0C}" destId="{EAE2AFD0-1CD6-4CB3-A702-BFB6427366FC}" srcOrd="0" destOrd="0" presId="urn:microsoft.com/office/officeart/2005/8/layout/cycle1"/>
    <dgm:cxn modelId="{CEA5F14A-345F-4AF8-B50B-8BB4BF3B118E}" srcId="{38ED2C8B-E63E-40ED-99A9-52BE678664B7}" destId="{ABFB49AA-E9B2-45F4-BEC6-172F2470501B}" srcOrd="2" destOrd="0" parTransId="{03866F58-5265-49BE-AC17-5C1091EA303F}" sibTransId="{90CE6CF6-DC18-42AD-B92E-11D0C9E26AE6}"/>
    <dgm:cxn modelId="{87B8CC71-F55E-4810-B0C2-B78674F1BAAF}" type="presOf" srcId="{ABFB49AA-E9B2-45F4-BEC6-172F2470501B}" destId="{D37B33B4-A0AA-4730-AF37-F6963BD908C4}" srcOrd="0" destOrd="0" presId="urn:microsoft.com/office/officeart/2005/8/layout/cycle1"/>
    <dgm:cxn modelId="{F5C1CDA8-278B-4B49-92D1-7A80A6927D0E}" type="presOf" srcId="{90CE6CF6-DC18-42AD-B92E-11D0C9E26AE6}" destId="{AA5AC852-06CB-4BC6-8E22-29C40111FDB6}" srcOrd="0" destOrd="0" presId="urn:microsoft.com/office/officeart/2005/8/layout/cycle1"/>
    <dgm:cxn modelId="{8468C1B8-143D-4F7A-8019-4C479C4B9406}" type="presOf" srcId="{7C4280CB-5D3F-4D2F-977F-C05CA5DD9D8B}" destId="{6A01615A-A0F9-4F8B-B376-3F46728B6032}" srcOrd="0" destOrd="0" presId="urn:microsoft.com/office/officeart/2005/8/layout/cycle1"/>
    <dgm:cxn modelId="{9FD85BEF-3747-41AF-91E2-D657B8B661F9}" srcId="{38ED2C8B-E63E-40ED-99A9-52BE678664B7}" destId="{54D7BBFB-E0D8-4E65-8E8B-4702F0D8CB0C}" srcOrd="0" destOrd="0" parTransId="{BBB54AEB-4D47-41E5-8C3E-2B9AC0056C28}" sibTransId="{85243984-60C2-48CC-BD6B-45858396E2B3}"/>
    <dgm:cxn modelId="{572280F8-7B5B-4F7D-B7E3-342E5219F3C2}" type="presOf" srcId="{38ED2C8B-E63E-40ED-99A9-52BE678664B7}" destId="{A2C06A0A-ED1A-42CE-82D7-AFAC981272FE}" srcOrd="0" destOrd="0" presId="urn:microsoft.com/office/officeart/2005/8/layout/cycle1"/>
    <dgm:cxn modelId="{A3D682FF-EDE1-4417-86A1-C229A98021C0}" type="presOf" srcId="{85243984-60C2-48CC-BD6B-45858396E2B3}" destId="{2D54C592-049A-4181-BDAA-EFAAF6D6E518}" srcOrd="0" destOrd="0" presId="urn:microsoft.com/office/officeart/2005/8/layout/cycle1"/>
    <dgm:cxn modelId="{B42187EF-D0D1-4764-88E5-076D18043C23}" type="presParOf" srcId="{A2C06A0A-ED1A-42CE-82D7-AFAC981272FE}" destId="{B97A4DD4-D574-4154-B175-502D47945796}" srcOrd="0" destOrd="0" presId="urn:microsoft.com/office/officeart/2005/8/layout/cycle1"/>
    <dgm:cxn modelId="{16C9D422-8FDD-444C-A63F-6F57A6697940}" type="presParOf" srcId="{A2C06A0A-ED1A-42CE-82D7-AFAC981272FE}" destId="{EAE2AFD0-1CD6-4CB3-A702-BFB6427366FC}" srcOrd="1" destOrd="0" presId="urn:microsoft.com/office/officeart/2005/8/layout/cycle1"/>
    <dgm:cxn modelId="{19AA247F-010F-4F17-B113-3ED4DC01ECB9}" type="presParOf" srcId="{A2C06A0A-ED1A-42CE-82D7-AFAC981272FE}" destId="{2D54C592-049A-4181-BDAA-EFAAF6D6E518}" srcOrd="2" destOrd="0" presId="urn:microsoft.com/office/officeart/2005/8/layout/cycle1"/>
    <dgm:cxn modelId="{9140D041-B83D-450A-BC71-E843F4DF0901}" type="presParOf" srcId="{A2C06A0A-ED1A-42CE-82D7-AFAC981272FE}" destId="{72DEC2D6-4063-4B0E-BF35-0C64C72ABCCA}" srcOrd="3" destOrd="0" presId="urn:microsoft.com/office/officeart/2005/8/layout/cycle1"/>
    <dgm:cxn modelId="{91DD9BD6-CC7F-468B-A6CA-1C31B5899A2B}" type="presParOf" srcId="{A2C06A0A-ED1A-42CE-82D7-AFAC981272FE}" destId="{6A01615A-A0F9-4F8B-B376-3F46728B6032}" srcOrd="4" destOrd="0" presId="urn:microsoft.com/office/officeart/2005/8/layout/cycle1"/>
    <dgm:cxn modelId="{EA4571FB-C392-4745-9DDA-9DA74A4D68B4}" type="presParOf" srcId="{A2C06A0A-ED1A-42CE-82D7-AFAC981272FE}" destId="{1C13E563-D488-4E56-97A6-43D426D483CD}" srcOrd="5" destOrd="0" presId="urn:microsoft.com/office/officeart/2005/8/layout/cycle1"/>
    <dgm:cxn modelId="{96345968-B03B-4204-A1D6-0F1CCCCFAC2C}" type="presParOf" srcId="{A2C06A0A-ED1A-42CE-82D7-AFAC981272FE}" destId="{129AC531-5A6F-415B-8349-D1C5CB923E22}" srcOrd="6" destOrd="0" presId="urn:microsoft.com/office/officeart/2005/8/layout/cycle1"/>
    <dgm:cxn modelId="{3DBC1858-DCE9-4E2B-A290-290AEA7480BF}" type="presParOf" srcId="{A2C06A0A-ED1A-42CE-82D7-AFAC981272FE}" destId="{D37B33B4-A0AA-4730-AF37-F6963BD908C4}" srcOrd="7" destOrd="0" presId="urn:microsoft.com/office/officeart/2005/8/layout/cycle1"/>
    <dgm:cxn modelId="{4E20A7ED-D24D-402F-8583-2504C8B2E46A}" type="presParOf" srcId="{A2C06A0A-ED1A-42CE-82D7-AFAC981272FE}" destId="{AA5AC852-06CB-4BC6-8E22-29C40111FDB6}"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3D4D-BA10-460C-8F3A-6ACD7F0FFBCD}">
      <dsp:nvSpPr>
        <dsp:cNvPr id="0" name=""/>
        <dsp:cNvSpPr/>
      </dsp:nvSpPr>
      <dsp:spPr>
        <a:xfrm>
          <a:off x="1023078" y="-38726"/>
          <a:ext cx="4535840" cy="4535840"/>
        </a:xfrm>
        <a:prstGeom prst="circularArrow">
          <a:avLst>
            <a:gd name="adj1" fmla="val 5544"/>
            <a:gd name="adj2" fmla="val 330680"/>
            <a:gd name="adj3" fmla="val 14657263"/>
            <a:gd name="adj4" fmla="val 1686969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C6A9C-D117-4A5A-9746-EA5E37B86B33}">
      <dsp:nvSpPr>
        <dsp:cNvPr id="0" name=""/>
        <dsp:cNvSpPr/>
      </dsp:nvSpPr>
      <dsp:spPr>
        <a:xfrm>
          <a:off x="2656260" y="2959"/>
          <a:ext cx="1269477" cy="634738"/>
        </a:xfrm>
        <a:prstGeom prst="roundRect">
          <a:avLst/>
        </a:prstGeom>
        <a:solidFill>
          <a:srgbClr val="728F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DEOCS Administration or Review</a:t>
          </a:r>
        </a:p>
      </dsp:txBody>
      <dsp:txXfrm>
        <a:off x="2687245" y="33944"/>
        <a:ext cx="1207507" cy="572768"/>
      </dsp:txXfrm>
    </dsp:sp>
    <dsp:sp modelId="{F0427416-4BCF-4ECF-ABC5-577F6B072979}">
      <dsp:nvSpPr>
        <dsp:cNvPr id="0" name=""/>
        <dsp:cNvSpPr/>
      </dsp:nvSpPr>
      <dsp:spPr>
        <a:xfrm>
          <a:off x="4065531" y="652595"/>
          <a:ext cx="1269477" cy="63473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DEOCS Interpretation</a:t>
          </a:r>
        </a:p>
      </dsp:txBody>
      <dsp:txXfrm>
        <a:off x="4096516" y="683580"/>
        <a:ext cx="1207507" cy="572768"/>
      </dsp:txXfrm>
    </dsp:sp>
    <dsp:sp modelId="{275A18E4-D4DA-4D6A-95E5-A7BB3CE880AB}">
      <dsp:nvSpPr>
        <dsp:cNvPr id="0" name=""/>
        <dsp:cNvSpPr/>
      </dsp:nvSpPr>
      <dsp:spPr>
        <a:xfrm>
          <a:off x="4590520" y="1937220"/>
          <a:ext cx="1269477" cy="63473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Additional Data Compilation or Collection</a:t>
          </a:r>
        </a:p>
      </dsp:txBody>
      <dsp:txXfrm>
        <a:off x="4621505" y="1968205"/>
        <a:ext cx="1207507" cy="572768"/>
      </dsp:txXfrm>
    </dsp:sp>
    <dsp:sp modelId="{48AE5C02-A001-45C4-B536-C6BFB98DF636}">
      <dsp:nvSpPr>
        <dsp:cNvPr id="0" name=""/>
        <dsp:cNvSpPr/>
      </dsp:nvSpPr>
      <dsp:spPr>
        <a:xfrm>
          <a:off x="4023989" y="3304948"/>
          <a:ext cx="1269477" cy="63473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CCA Interpretation/ Brief Leaders</a:t>
          </a:r>
        </a:p>
      </dsp:txBody>
      <dsp:txXfrm>
        <a:off x="4054974" y="3335933"/>
        <a:ext cx="1207507" cy="572768"/>
      </dsp:txXfrm>
    </dsp:sp>
    <dsp:sp modelId="{1221F87D-8C24-4C82-AD5C-635EF32A2FDF}">
      <dsp:nvSpPr>
        <dsp:cNvPr id="0" name=""/>
        <dsp:cNvSpPr/>
      </dsp:nvSpPr>
      <dsp:spPr>
        <a:xfrm>
          <a:off x="2656260" y="3871480"/>
          <a:ext cx="1269477" cy="63473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Leaders Share Results with Unit</a:t>
          </a:r>
        </a:p>
      </dsp:txBody>
      <dsp:txXfrm>
        <a:off x="2687245" y="3902465"/>
        <a:ext cx="1207507" cy="572768"/>
      </dsp:txXfrm>
    </dsp:sp>
    <dsp:sp modelId="{94F2FBC1-CE44-499D-87F2-32ED400F9B46}">
      <dsp:nvSpPr>
        <dsp:cNvPr id="0" name=""/>
        <dsp:cNvSpPr/>
      </dsp:nvSpPr>
      <dsp:spPr>
        <a:xfrm>
          <a:off x="1288531" y="3304948"/>
          <a:ext cx="1269477" cy="63473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Comprehensive Integrated Primary Prevention Plan</a:t>
          </a:r>
        </a:p>
      </dsp:txBody>
      <dsp:txXfrm>
        <a:off x="1319516" y="3335933"/>
        <a:ext cx="1207507" cy="572768"/>
      </dsp:txXfrm>
    </dsp:sp>
    <dsp:sp modelId="{B90FAAFD-F22D-497F-91C9-774404522B3F}">
      <dsp:nvSpPr>
        <dsp:cNvPr id="0" name=""/>
        <dsp:cNvSpPr/>
      </dsp:nvSpPr>
      <dsp:spPr>
        <a:xfrm>
          <a:off x="722000" y="1937220"/>
          <a:ext cx="1269477" cy="6347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Implementation</a:t>
          </a:r>
        </a:p>
      </dsp:txBody>
      <dsp:txXfrm>
        <a:off x="752985" y="1968205"/>
        <a:ext cx="1207507" cy="572768"/>
      </dsp:txXfrm>
    </dsp:sp>
    <dsp:sp modelId="{31E4E1D4-E16A-444B-B986-3479C1ECA602}">
      <dsp:nvSpPr>
        <dsp:cNvPr id="0" name=""/>
        <dsp:cNvSpPr/>
      </dsp:nvSpPr>
      <dsp:spPr>
        <a:xfrm>
          <a:off x="1246989" y="652595"/>
          <a:ext cx="1269477" cy="634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Evaluation and CIPP Plan Update</a:t>
          </a:r>
        </a:p>
      </dsp:txBody>
      <dsp:txXfrm>
        <a:off x="1277974" y="683580"/>
        <a:ext cx="1207507" cy="572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AFD0-1CD6-4CB3-A702-BFB6427366FC}">
      <dsp:nvSpPr>
        <dsp:cNvPr id="0" name=""/>
        <dsp:cNvSpPr/>
      </dsp:nvSpPr>
      <dsp:spPr>
        <a:xfrm>
          <a:off x="1914563" y="840940"/>
          <a:ext cx="216116" cy="16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bg1"/>
            </a:solidFill>
          </a:endParaRPr>
        </a:p>
      </dsp:txBody>
      <dsp:txXfrm>
        <a:off x="1914563" y="840940"/>
        <a:ext cx="216116" cy="164725"/>
      </dsp:txXfrm>
    </dsp:sp>
    <dsp:sp modelId="{2D54C592-049A-4181-BDAA-EFAAF6D6E518}">
      <dsp:nvSpPr>
        <dsp:cNvPr id="0" name=""/>
        <dsp:cNvSpPr/>
      </dsp:nvSpPr>
      <dsp:spPr>
        <a:xfrm>
          <a:off x="263944" y="317752"/>
          <a:ext cx="2055249" cy="2055249"/>
        </a:xfrm>
        <a:prstGeom prst="circularArrow">
          <a:avLst>
            <a:gd name="adj1" fmla="val 8241"/>
            <a:gd name="adj2" fmla="val 575443"/>
            <a:gd name="adj3" fmla="val 4507844"/>
            <a:gd name="adj4" fmla="val 20176187"/>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1615A-A0F9-4F8B-B376-3F46728B6032}">
      <dsp:nvSpPr>
        <dsp:cNvPr id="0" name=""/>
        <dsp:cNvSpPr/>
      </dsp:nvSpPr>
      <dsp:spPr>
        <a:xfrm>
          <a:off x="1213909" y="2125748"/>
          <a:ext cx="155319" cy="12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1213909" y="2125748"/>
        <a:ext cx="155319" cy="127552"/>
      </dsp:txXfrm>
    </dsp:sp>
    <dsp:sp modelId="{1C13E563-D488-4E56-97A6-43D426D483CD}">
      <dsp:nvSpPr>
        <dsp:cNvPr id="0" name=""/>
        <dsp:cNvSpPr/>
      </dsp:nvSpPr>
      <dsp:spPr>
        <a:xfrm>
          <a:off x="263944" y="317752"/>
          <a:ext cx="2055249" cy="2055249"/>
        </a:xfrm>
        <a:prstGeom prst="circularArrow">
          <a:avLst>
            <a:gd name="adj1" fmla="val 8241"/>
            <a:gd name="adj2" fmla="val 575443"/>
            <a:gd name="adj3" fmla="val 11668991"/>
            <a:gd name="adj4" fmla="val 5716714"/>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B33B4-A0AA-4730-AF37-F6963BD908C4}">
      <dsp:nvSpPr>
        <dsp:cNvPr id="0" name=""/>
        <dsp:cNvSpPr/>
      </dsp:nvSpPr>
      <dsp:spPr>
        <a:xfrm>
          <a:off x="470861" y="845569"/>
          <a:ext cx="179308" cy="155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470861" y="845569"/>
        <a:ext cx="179308" cy="155467"/>
      </dsp:txXfrm>
    </dsp:sp>
    <dsp:sp modelId="{AA5AC852-06CB-4BC6-8E22-29C40111FDB6}">
      <dsp:nvSpPr>
        <dsp:cNvPr id="0" name=""/>
        <dsp:cNvSpPr/>
      </dsp:nvSpPr>
      <dsp:spPr>
        <a:xfrm>
          <a:off x="263944" y="317752"/>
          <a:ext cx="2055249" cy="2055249"/>
        </a:xfrm>
        <a:prstGeom prst="circularArrow">
          <a:avLst>
            <a:gd name="adj1" fmla="val 8241"/>
            <a:gd name="adj2" fmla="val 575443"/>
            <a:gd name="adj3" fmla="val 18822796"/>
            <a:gd name="adj4" fmla="val 12978308"/>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68403-1D92-1AE0-F0B0-22CCF3E366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AC3C6B-F03B-3F3D-459F-53A5DC77CB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BD5AC-91E1-46D3-B20D-D0D8F4C90478}" type="datetimeFigureOut">
              <a:rPr lang="en-US" smtClean="0"/>
              <a:t>7/22/2025</a:t>
            </a:fld>
            <a:endParaRPr lang="en-US"/>
          </a:p>
        </p:txBody>
      </p:sp>
      <p:sp>
        <p:nvSpPr>
          <p:cNvPr id="4" name="Footer Placeholder 3">
            <a:extLst>
              <a:ext uri="{FF2B5EF4-FFF2-40B4-BE49-F238E27FC236}">
                <a16:creationId xmlns:a16="http://schemas.microsoft.com/office/drawing/2014/main" id="{FA7060B3-C1B0-77E0-74BD-0FC323B80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E69D1-46E5-E00D-1B2A-49703109F8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6F8057-2158-46CB-9F9F-248B9F442461}" type="slidenum">
              <a:rPr lang="en-US" smtClean="0"/>
              <a:t>‹#›</a:t>
            </a:fld>
            <a:endParaRPr lang="en-US"/>
          </a:p>
        </p:txBody>
      </p:sp>
    </p:spTree>
    <p:extLst>
      <p:ext uri="{BB962C8B-B14F-4D97-AF65-F5344CB8AC3E}">
        <p14:creationId xmlns:p14="http://schemas.microsoft.com/office/powerpoint/2010/main" val="390409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36D3-58D7-4145-A032-C478211526FF}"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80711-4F71-4355-A5E2-361F946D3F72}" type="slidenum">
              <a:rPr lang="en-US" smtClean="0"/>
              <a:t>‹#›</a:t>
            </a:fld>
            <a:endParaRPr lang="en-US"/>
          </a:p>
        </p:txBody>
      </p:sp>
    </p:spTree>
    <p:extLst>
      <p:ext uri="{BB962C8B-B14F-4D97-AF65-F5344CB8AC3E}">
        <p14:creationId xmlns:p14="http://schemas.microsoft.com/office/powerpoint/2010/main" val="269001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DEOCS Brief Template –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No customization needed.</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ea typeface="Roboto"/>
                <a:cs typeface="Arial" panose="020B0604020202020204" pitchFamily="34" charset="0"/>
              </a:rPr>
              <a:t>Slides 1-12 are tutorial slides only. This slide should be deleted from the deck prior to delivering/distributing this </a:t>
            </a:r>
            <a:r>
              <a:rPr lang="en-US" dirty="0">
                <a:solidFill>
                  <a:srgbClr val="000000"/>
                </a:solidFill>
                <a:latin typeface="Arial" panose="020B0604020202020204" pitchFamily="34" charset="0"/>
                <a:ea typeface="Roboto"/>
                <a:cs typeface="Arial" panose="020B0604020202020204" pitchFamily="34" charset="0"/>
              </a:rPr>
              <a:t>brief</a:t>
            </a:r>
            <a:r>
              <a:rPr lang="en-US" b="0" i="0" dirty="0">
                <a:solidFill>
                  <a:srgbClr val="000000"/>
                </a:solidFill>
                <a:effectLst/>
                <a:latin typeface="Arial" panose="020B0604020202020204" pitchFamily="34" charset="0"/>
                <a:ea typeface="Roboto"/>
                <a:cs typeface="Arial" panose="020B0604020202020204" pitchFamily="34" charset="0"/>
              </a:rPr>
              <a:t>.</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a:t>
            </a:fld>
            <a:endParaRPr lang="en-US"/>
          </a:p>
        </p:txBody>
      </p:sp>
    </p:spTree>
    <p:extLst>
      <p:ext uri="{BB962C8B-B14F-4D97-AF65-F5344CB8AC3E}">
        <p14:creationId xmlns:p14="http://schemas.microsoft.com/office/powerpoint/2010/main" val="2348774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10</a:t>
            </a:fld>
            <a:endParaRPr lang="en-US"/>
          </a:p>
        </p:txBody>
      </p:sp>
    </p:spTree>
    <p:extLst>
      <p:ext uri="{BB962C8B-B14F-4D97-AF65-F5344CB8AC3E}">
        <p14:creationId xmlns:p14="http://schemas.microsoft.com/office/powerpoint/2010/main" val="396052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11</a:t>
            </a:fld>
            <a:endParaRPr lang="en-US"/>
          </a:p>
        </p:txBody>
      </p:sp>
    </p:spTree>
    <p:extLst>
      <p:ext uri="{BB962C8B-B14F-4D97-AF65-F5344CB8AC3E}">
        <p14:creationId xmlns:p14="http://schemas.microsoft.com/office/powerpoint/2010/main" val="113285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12</a:t>
            </a:fld>
            <a:endParaRPr lang="en-US"/>
          </a:p>
        </p:txBody>
      </p:sp>
    </p:spTree>
    <p:extLst>
      <p:ext uri="{BB962C8B-B14F-4D97-AF65-F5344CB8AC3E}">
        <p14:creationId xmlns:p14="http://schemas.microsoft.com/office/powerpoint/2010/main" val="98717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 DEOCS is a survey conducted by the Department of Defense (DoD) Office of People Analytics (OPA) to provide information we can use to improve our unit/organizational command climate. The survey asked questions about your experience at our unit/organization. The combined responses to these questions provides us with important feedback about our current command climate and help to identify strengths and challenges that may impact our unit/organization.</a:t>
            </a: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DoD is committed to safeguarding the information of all participants. The DEOCS System has privacy policies and secure technology in place to protect all personally identifiable information.</a:t>
            </a: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Survey participant answers are protected and kept confidential. No one, including myself, our survey administrator, the DEOCS team or other unit/organization leaders can view who has or has not completed the survey nor are they able to access specific individuals’ survey responses.</a:t>
            </a: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Results for subgroups or demographic categories with fewer than five participants are not reported.</a:t>
            </a: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Open-ended questions responses are provided as part of our DEOCS report. These results are not linked to specific individuals and survey participants are urged repeatedly, while taking the survey, to make sure they do not unintentionally identify themselves within their written comments. </a:t>
            </a:r>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13</a:t>
            </a:fld>
            <a:endParaRPr lang="en-US"/>
          </a:p>
        </p:txBody>
      </p:sp>
    </p:spTree>
    <p:extLst>
      <p:ext uri="{BB962C8B-B14F-4D97-AF65-F5344CB8AC3E}">
        <p14:creationId xmlns:p14="http://schemas.microsoft.com/office/powerpoint/2010/main" val="92987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Introduce your CCA team members and their role on the team.</a:t>
            </a: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Discuss the team’s importance and how they support the CCA process.</a:t>
            </a:r>
          </a:p>
          <a:p>
            <a:pPr marL="171450" lvl="0" indent="-171450">
              <a:buFont typeface="Arial" panose="020B0604020202020204" pitchFamily="34" charset="0"/>
              <a:buChar char="•"/>
            </a:pPr>
            <a:endParaRPr lang="en-US" b="0" i="0">
              <a:solidFill>
                <a:srgbClr val="000000"/>
              </a:solidFill>
              <a:effectLst/>
              <a:latin typeface="Roboto" panose="02000000000000000000" pitchFamily="2" charset="0"/>
            </a:endParaRPr>
          </a:p>
          <a:p>
            <a:endParaRPr lang="en-US" b="1"/>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14</a:t>
            </a:fld>
            <a:endParaRPr lang="en-US"/>
          </a:p>
        </p:txBody>
      </p:sp>
    </p:spTree>
    <p:extLst>
      <p:ext uri="{BB962C8B-B14F-4D97-AF65-F5344CB8AC3E}">
        <p14:creationId xmlns:p14="http://schemas.microsoft.com/office/powerpoint/2010/main" val="371291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Provide an overview of each step of the process.</a:t>
            </a:r>
          </a:p>
          <a:p>
            <a:pPr marL="171450" lvl="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Arial" panose="020B0604020202020204" pitchFamily="34" charset="0"/>
                <a:cs typeface="Arial" panose="020B0604020202020204" pitchFamily="34" charset="0"/>
              </a:rPr>
              <a:t>Consideration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This process incorporates the recently published DoDI 6400.11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Refer to DoD Instruction 6400.11 DoD Integrated Primary Prevention Policy for Prevention Workforce and Leaders.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Refer to Service-specific guidance.</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15</a:t>
            </a:fld>
            <a:endParaRPr lang="en-US"/>
          </a:p>
        </p:txBody>
      </p:sp>
    </p:spTree>
    <p:extLst>
      <p:ext uri="{BB962C8B-B14F-4D97-AF65-F5344CB8AC3E}">
        <p14:creationId xmlns:p14="http://schemas.microsoft.com/office/powerpoint/2010/main" val="311942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a:latin typeface="Arial" panose="020B0604020202020204" pitchFamily="34" charset="0"/>
                <a:cs typeface="Arial" panose="020B0604020202020204" pitchFamily="34" charset="0"/>
              </a:rPr>
              <a:t>Suggested Discussion Points </a:t>
            </a:r>
            <a:endParaRPr lang="en-US" sz="18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Thank unit/organization members for their participation.</a:t>
            </a:r>
          </a:p>
          <a:p>
            <a:pPr marL="171450" lvl="0" indent="-171450">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State the overall response rate for your unit/organization, as well as by subgroup (if applicable).</a:t>
            </a:r>
          </a:p>
          <a:p>
            <a:pPr marL="171450" lvl="0" indent="-171450">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Note that results are more reliable the higher the completion rate, the greater confidence we can have in our DEOCS results.</a:t>
            </a:r>
          </a:p>
          <a:p>
            <a:pPr marL="171450" lvl="0" indent="-171450">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It is recommended that results for the Demographic Summary of Participants are </a:t>
            </a:r>
            <a:r>
              <a:rPr lang="en-US" sz="1800" b="1" i="0">
                <a:solidFill>
                  <a:srgbClr val="000000"/>
                </a:solidFill>
                <a:effectLst/>
                <a:latin typeface="Arial" panose="020B0604020202020204" pitchFamily="34" charset="0"/>
                <a:cs typeface="Arial" panose="020B0604020202020204" pitchFamily="34" charset="0"/>
              </a:rPr>
              <a:t>not</a:t>
            </a:r>
            <a:r>
              <a:rPr lang="en-US" sz="1800" b="0" i="0">
                <a:solidFill>
                  <a:srgbClr val="000000"/>
                </a:solidFill>
                <a:effectLst/>
                <a:latin typeface="Arial" panose="020B0604020202020204" pitchFamily="34" charset="0"/>
                <a:cs typeface="Arial" panose="020B0604020202020204" pitchFamily="34" charset="0"/>
              </a:rPr>
              <a:t> shared with the unit/organization as these results are sensitive.</a:t>
            </a:r>
          </a:p>
          <a:p>
            <a:pPr marL="0" lvl="0" indent="0">
              <a:buFont typeface="Arial" panose="020B0604020202020204" pitchFamily="34" charset="0"/>
              <a:buNone/>
            </a:pPr>
            <a:endParaRPr lang="en-US" sz="1800"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16</a:t>
            </a:fld>
            <a:endParaRPr lang="en-US"/>
          </a:p>
        </p:txBody>
      </p:sp>
    </p:spTree>
    <p:extLst>
      <p:ext uri="{BB962C8B-B14F-4D97-AF65-F5344CB8AC3E}">
        <p14:creationId xmlns:p14="http://schemas.microsoft.com/office/powerpoint/2010/main" val="252292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17</a:t>
            </a:fld>
            <a:endParaRPr lang="en-US"/>
          </a:p>
        </p:txBody>
      </p:sp>
    </p:spTree>
    <p:extLst>
      <p:ext uri="{BB962C8B-B14F-4D97-AF65-F5344CB8AC3E}">
        <p14:creationId xmlns:p14="http://schemas.microsoft.com/office/powerpoint/2010/main" val="113529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18</a:t>
            </a:fld>
            <a:endParaRPr lang="en-US"/>
          </a:p>
        </p:txBody>
      </p:sp>
    </p:spTree>
    <p:extLst>
      <p:ext uri="{BB962C8B-B14F-4D97-AF65-F5344CB8AC3E}">
        <p14:creationId xmlns:p14="http://schemas.microsoft.com/office/powerpoint/2010/main" val="291987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19</a:t>
            </a:fld>
            <a:endParaRPr lang="en-US"/>
          </a:p>
        </p:txBody>
      </p:sp>
    </p:spTree>
    <p:extLst>
      <p:ext uri="{BB962C8B-B14F-4D97-AF65-F5344CB8AC3E}">
        <p14:creationId xmlns:p14="http://schemas.microsoft.com/office/powerpoint/2010/main" val="27811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a:t>
            </a:fld>
            <a:endParaRPr lang="en-US"/>
          </a:p>
        </p:txBody>
      </p:sp>
    </p:spTree>
    <p:extLst>
      <p:ext uri="{BB962C8B-B14F-4D97-AF65-F5344CB8AC3E}">
        <p14:creationId xmlns:p14="http://schemas.microsoft.com/office/powerpoint/2010/main" val="243876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20</a:t>
            </a:fld>
            <a:endParaRPr lang="en-US"/>
          </a:p>
        </p:txBody>
      </p:sp>
    </p:spTree>
    <p:extLst>
      <p:ext uri="{BB962C8B-B14F-4D97-AF65-F5344CB8AC3E}">
        <p14:creationId xmlns:p14="http://schemas.microsoft.com/office/powerpoint/2010/main" val="3668800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21</a:t>
            </a:fld>
            <a:endParaRPr lang="en-US"/>
          </a:p>
        </p:txBody>
      </p:sp>
    </p:spTree>
    <p:extLst>
      <p:ext uri="{BB962C8B-B14F-4D97-AF65-F5344CB8AC3E}">
        <p14:creationId xmlns:p14="http://schemas.microsoft.com/office/powerpoint/2010/main" val="279416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cs typeface="Arial"/>
              </a:rPr>
              <a:t>Suggested Discussion Points</a:t>
            </a:r>
            <a:endParaRPr lang="en-US"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000000"/>
                </a:solidFill>
                <a:latin typeface="Arial"/>
                <a:cs typeface="Arial"/>
              </a:rPr>
              <a:t>Higher favorable ratings on protective factors are linked to a higher likelihood of positive outcomes, such as improved performance or readiness and higher retention and a lower likelihood of negative outcomes, such as racial/ethnic harassment and discrimination, suicide, sexual harassment, and sexual assault. </a:t>
            </a:r>
          </a:p>
          <a:p>
            <a:pPr marL="171450" indent="-171450">
              <a:buFont typeface="Arial" panose="020B0604020202020204" pitchFamily="34" charset="0"/>
              <a:buChar char="•"/>
            </a:pPr>
            <a:r>
              <a:rPr lang="en-US" dirty="0">
                <a:solidFill>
                  <a:srgbClr val="000000"/>
                </a:solidFill>
                <a:latin typeface="Arial"/>
                <a:cs typeface="Arial"/>
              </a:rPr>
              <a:t>You</a:t>
            </a:r>
            <a:r>
              <a:rPr lang="en-US" sz="1200" b="0" i="0" u="none" strike="noStrike" baseline="0" dirty="0">
                <a:solidFill>
                  <a:srgbClr val="000000"/>
                </a:solidFill>
                <a:effectLst/>
                <a:latin typeface="Arial"/>
                <a:cs typeface="Arial"/>
              </a:rPr>
              <a:t> do </a:t>
            </a:r>
            <a:r>
              <a:rPr lang="en-US" sz="1200" b="1" i="0" u="sng" strike="noStrike" baseline="0" dirty="0">
                <a:solidFill>
                  <a:srgbClr val="000000"/>
                </a:solidFill>
                <a:effectLst/>
                <a:latin typeface="Arial"/>
                <a:cs typeface="Arial"/>
              </a:rPr>
              <a:t>not</a:t>
            </a:r>
            <a:r>
              <a:rPr lang="en-US" sz="1200" b="0" i="0" u="none" strike="noStrike" baseline="0" dirty="0">
                <a:solidFill>
                  <a:srgbClr val="000000"/>
                </a:solidFill>
                <a:effectLst/>
                <a:latin typeface="Arial"/>
                <a:cs typeface="Arial"/>
              </a:rPr>
              <a:t> need to present the results for every factor. It’s recommended that you </a:t>
            </a:r>
            <a:r>
              <a:rPr lang="en-US" sz="1200" b="1" i="0" u="sng" strike="noStrike" baseline="0" dirty="0">
                <a:solidFill>
                  <a:srgbClr val="000000"/>
                </a:solidFill>
                <a:effectLst/>
                <a:latin typeface="Arial"/>
                <a:cs typeface="Arial"/>
              </a:rPr>
              <a:t>select the factors that are most meaningful/relevant for your unit/organization</a:t>
            </a:r>
            <a:r>
              <a:rPr lang="en-US" sz="1200" b="0" i="0" u="none" strike="noStrike" baseline="0" dirty="0">
                <a:solidFill>
                  <a:srgbClr val="000000"/>
                </a:solidFill>
                <a:effectLst/>
                <a:latin typeface="Arial"/>
                <a:cs typeface="Arial"/>
              </a:rPr>
              <a:t> as determined by your current and/or previous DEOCS results.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22</a:t>
            </a:fld>
            <a:endParaRPr lang="en-US"/>
          </a:p>
        </p:txBody>
      </p:sp>
    </p:spTree>
    <p:extLst>
      <p:ext uri="{BB962C8B-B14F-4D97-AF65-F5344CB8AC3E}">
        <p14:creationId xmlns:p14="http://schemas.microsoft.com/office/powerpoint/2010/main" val="134097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Highlight the factors with the highest and lowest favorable ratings.</a:t>
            </a:r>
          </a:p>
          <a:p>
            <a:pPr marL="17145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23</a:t>
            </a:fld>
            <a:endParaRPr lang="en-US"/>
          </a:p>
        </p:txBody>
      </p:sp>
    </p:spTree>
    <p:extLst>
      <p:ext uri="{BB962C8B-B14F-4D97-AF65-F5344CB8AC3E}">
        <p14:creationId xmlns:p14="http://schemas.microsoft.com/office/powerpoint/2010/main" val="380538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latin typeface="Arial" panose="020B0604020202020204" pitchFamily="34" charset="0"/>
                <a:cs typeface="Arial" panose="020B0604020202020204" pitchFamily="34" charset="0"/>
              </a:rPr>
              <a:t>**</a:t>
            </a:r>
            <a:r>
              <a:rPr lang="en-US" b="0" u="none">
                <a:latin typeface="Arial" panose="020B0604020202020204" pitchFamily="34" charset="0"/>
                <a:cs typeface="Arial" panose="020B0604020202020204" pitchFamily="34" charset="0"/>
              </a:rPr>
              <a:t>Delete slide if trend data is not available.</a:t>
            </a:r>
            <a:r>
              <a:rPr lang="en-US" b="1" u="none">
                <a:latin typeface="Arial" panose="020B0604020202020204" pitchFamily="34" charset="0"/>
                <a:cs typeface="Arial" panose="020B0604020202020204" pitchFamily="34" charset="0"/>
              </a:rPr>
              <a:t>**</a:t>
            </a:r>
          </a:p>
          <a:p>
            <a:endParaRPr lang="en-US" b="1" u="none">
              <a:latin typeface="Arial" panose="020B0604020202020204" pitchFamily="34" charset="0"/>
              <a:cs typeface="Arial" panose="020B0604020202020204" pitchFamily="34" charset="0"/>
            </a:endParaRPr>
          </a:p>
          <a:p>
            <a:r>
              <a:rPr lang="en-US" b="0" u="none">
                <a:latin typeface="Arial" panose="020B0604020202020204" pitchFamily="34" charset="0"/>
                <a:cs typeface="Arial" panose="020B0604020202020204" pitchFamily="34" charset="0"/>
              </a:rPr>
              <a:t>*Trends over time are now available for any units/organizations that have completed more than one DEOCS in the past. All that is required for trends to be presented is the same UIC/RUC/PAS/OPFAC code and that the survey is administered under the same Service component as the previous 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a:latin typeface="Arial" panose="020B0604020202020204" pitchFamily="34" charset="0"/>
              <a:cs typeface="Arial" panose="020B0604020202020204" pitchFamily="34" charset="0"/>
            </a:endParaRPr>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Identify any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24</a:t>
            </a:fld>
            <a:endParaRPr lang="en-US"/>
          </a:p>
        </p:txBody>
      </p:sp>
    </p:spTree>
    <p:extLst>
      <p:ext uri="{BB962C8B-B14F-4D97-AF65-F5344CB8AC3E}">
        <p14:creationId xmlns:p14="http://schemas.microsoft.com/office/powerpoint/2010/main" val="2572045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Cohesion</a:t>
            </a:r>
            <a:r>
              <a:rPr lang="en-US" sz="1200" b="0" i="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assesses whether individuals in a workplace care about each other, share the same mission and goals, and work together effectively.</a:t>
            </a:r>
          </a:p>
          <a:p>
            <a:pPr marL="0" lvl="0"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b="0" dirty="0">
                <a:latin typeface="Arial" panose="020B0604020202020204" pitchFamily="34" charset="0"/>
                <a:cs typeface="Arial" panose="020B0604020202020204" pitchFamily="34" charset="0"/>
              </a:rPr>
              <a:t>Items used to assess </a:t>
            </a:r>
            <a:r>
              <a:rPr lang="en-US" sz="1200" b="0" i="1" dirty="0">
                <a:latin typeface="Arial" panose="020B0604020202020204" pitchFamily="34" charset="0"/>
                <a:cs typeface="Arial" panose="020B0604020202020204" pitchFamily="34" charset="0"/>
              </a:rPr>
              <a:t>Cohesion</a:t>
            </a:r>
            <a:r>
              <a:rPr lang="en-US" sz="1200" b="0" dirty="0">
                <a:latin typeface="Arial" panose="020B0604020202020204" pitchFamily="34" charset="0"/>
                <a:cs typeface="Arial" panose="020B0604020202020204" pitchFamily="34" charset="0"/>
              </a:rPr>
              <a:t> on the DEOCS using a five-point response scale from </a:t>
            </a:r>
            <a:r>
              <a:rPr lang="en-US" sz="1200" b="0" i="1" dirty="0">
                <a:latin typeface="Arial" panose="020B0604020202020204" pitchFamily="34" charset="0"/>
                <a:cs typeface="Arial" panose="020B0604020202020204" pitchFamily="34" charset="0"/>
              </a:rPr>
              <a:t>Strongly Disagree </a:t>
            </a:r>
            <a:r>
              <a:rPr lang="en-US" sz="1200" b="0" dirty="0">
                <a:latin typeface="Arial" panose="020B0604020202020204" pitchFamily="34" charset="0"/>
                <a:cs typeface="Arial" panose="020B0604020202020204" pitchFamily="34" charset="0"/>
              </a:rPr>
              <a:t>to </a:t>
            </a:r>
            <a:r>
              <a:rPr lang="en-US" sz="1200" b="0" i="1" dirty="0">
                <a:latin typeface="Arial" panose="020B0604020202020204" pitchFamily="34" charset="0"/>
                <a:cs typeface="Arial" panose="020B0604020202020204" pitchFamily="34" charset="0"/>
              </a:rPr>
              <a:t>Strongly Agree</a:t>
            </a:r>
            <a:r>
              <a:rPr lang="en-US" sz="1200" b="0" dirty="0">
                <a:latin typeface="Arial" panose="020B0604020202020204" pitchFamily="34" charset="0"/>
                <a:cs typeface="Arial" panose="020B0604020202020204" pitchFamily="34" charset="0"/>
              </a:rPr>
              <a:t>:</a:t>
            </a: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work well as a team.</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trust each other.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endParaRPr lang="en-US" sz="1200"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Are there any initiatives already in place that may be contributing to top strength areas?</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Favorable rating</a:t>
            </a:r>
            <a:r>
              <a:rPr lang="en-US" sz="1200" b="0" dirty="0">
                <a:latin typeface="Arial" panose="020B0604020202020204" pitchFamily="34" charset="0"/>
                <a:cs typeface="Arial" panose="020B0604020202020204" pitchFamily="34" charset="0"/>
              </a:rPr>
              <a:t> (represented with green) indicates the extent to which the unit/organization is </a:t>
            </a:r>
            <a:r>
              <a:rPr lang="en-US" sz="1200" b="1" dirty="0">
                <a:latin typeface="Arial" panose="020B0604020202020204" pitchFamily="34" charset="0"/>
                <a:cs typeface="Arial" panose="020B0604020202020204" pitchFamily="34" charset="0"/>
              </a:rPr>
              <a:t>Cohesive</a:t>
            </a:r>
            <a:r>
              <a:rPr lang="en-US" sz="1200" b="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Neutral rating </a:t>
            </a:r>
            <a:r>
              <a:rPr lang="en-US" sz="1200" b="0" dirty="0">
                <a:latin typeface="Arial" panose="020B0604020202020204" pitchFamily="34" charset="0"/>
                <a:cs typeface="Arial" panose="020B0604020202020204" pitchFamily="34" charset="0"/>
              </a:rPr>
              <a:t>(represented with yellow) indicates the extent to which the unit/organization is </a:t>
            </a:r>
            <a:r>
              <a:rPr lang="en-US" sz="1200" b="1" dirty="0">
                <a:latin typeface="Arial" panose="020B0604020202020204" pitchFamily="34" charset="0"/>
                <a:cs typeface="Arial" panose="020B0604020202020204" pitchFamily="34" charset="0"/>
              </a:rPr>
              <a:t>Neither Cohesive nor Non-Cohesive</a:t>
            </a:r>
            <a:r>
              <a:rPr lang="en-US" sz="1200" b="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endParaRPr lang="en-US" sz="1200" dirty="0">
              <a:solidFill>
                <a:srgbClr val="000000"/>
              </a:solidFill>
              <a:latin typeface="Arial" panose="020B0604020202020204" pitchFamily="34" charset="0"/>
              <a:ea typeface="Roboto"/>
              <a:cs typeface="Arial" panose="020B0604020202020204" pitchFamily="34" charset="0"/>
            </a:endParaRPr>
          </a:p>
          <a:p>
            <a:pPr marL="171450" indent="-171450">
              <a:buFont typeface="Arial" panose="020B0604020202020204" pitchFamily="34" charset="0"/>
              <a:buChar char="•"/>
            </a:pPr>
            <a:r>
              <a:rPr lang="en-US" sz="1200" b="1" i="0" dirty="0">
                <a:solidFill>
                  <a:srgbClr val="000000"/>
                </a:solidFill>
                <a:effectLst/>
                <a:latin typeface="Arial" panose="020B0604020202020204" pitchFamily="34" charset="0"/>
                <a:ea typeface="Roboto"/>
                <a:cs typeface="Arial" panose="020B0604020202020204" pitchFamily="34" charset="0"/>
              </a:rPr>
              <a:t>Unfavorable rating </a:t>
            </a:r>
            <a:r>
              <a:rPr lang="en-US" sz="1200" b="0" i="0" dirty="0">
                <a:solidFill>
                  <a:srgbClr val="000000"/>
                </a:solidFill>
                <a:effectLst/>
                <a:latin typeface="Arial" panose="020B0604020202020204" pitchFamily="34" charset="0"/>
                <a:ea typeface="Roboto"/>
                <a:cs typeface="Arial" panose="020B0604020202020204" pitchFamily="34" charset="0"/>
              </a:rPr>
              <a:t>(represented with red) indicates the extent to which the unit/organization is </a:t>
            </a:r>
            <a:r>
              <a:rPr lang="en-US" sz="1200" b="1" i="0" dirty="0">
                <a:solidFill>
                  <a:srgbClr val="000000"/>
                </a:solidFill>
                <a:effectLst/>
                <a:latin typeface="Arial" panose="020B0604020202020204" pitchFamily="34" charset="0"/>
                <a:ea typeface="Roboto"/>
                <a:cs typeface="Arial" panose="020B0604020202020204" pitchFamily="34" charset="0"/>
              </a:rPr>
              <a:t>Non</a:t>
            </a:r>
            <a:r>
              <a:rPr lang="en-US" sz="1200" b="1" i="0" baseline="0" dirty="0">
                <a:solidFill>
                  <a:srgbClr val="000000"/>
                </a:solidFill>
                <a:effectLst/>
                <a:latin typeface="Arial" panose="020B0604020202020204" pitchFamily="34" charset="0"/>
                <a:ea typeface="Roboto"/>
                <a:cs typeface="Arial" panose="020B0604020202020204" pitchFamily="34" charset="0"/>
              </a:rPr>
              <a:t>-</a:t>
            </a:r>
            <a:r>
              <a:rPr lang="en-US" sz="1200" b="1" i="0" dirty="0">
                <a:solidFill>
                  <a:srgbClr val="000000"/>
                </a:solidFill>
                <a:effectLst/>
                <a:latin typeface="Arial" panose="020B0604020202020204" pitchFamily="34" charset="0"/>
                <a:ea typeface="Roboto"/>
                <a:cs typeface="Arial" panose="020B0604020202020204" pitchFamily="34" charset="0"/>
              </a:rPr>
              <a:t>Cohesive</a:t>
            </a:r>
            <a:r>
              <a:rPr lang="en-US" sz="1200" b="0" i="0" dirty="0">
                <a:solidFill>
                  <a:srgbClr val="000000"/>
                </a:solidFill>
                <a:effectLst/>
                <a:latin typeface="Arial" panose="020B0604020202020204" pitchFamily="34" charset="0"/>
                <a:ea typeface="Roboto"/>
                <a:cs typeface="Arial" panose="020B0604020202020204" pitchFamily="34" charset="0"/>
              </a:rPr>
              <a:t>.</a:t>
            </a:r>
            <a:endParaRPr lang="en-US" sz="1200" b="0" dirty="0">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25</a:t>
            </a:fld>
            <a:endParaRPr lang="en-US"/>
          </a:p>
        </p:txBody>
      </p:sp>
    </p:spTree>
    <p:extLst>
      <p:ext uri="{BB962C8B-B14F-4D97-AF65-F5344CB8AC3E}">
        <p14:creationId xmlns:p14="http://schemas.microsoft.com/office/powerpoint/2010/main" val="61828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results for Cohesion Ratings by Demographic Category?</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a:t>
            </a:r>
            <a:r>
              <a:rPr lang="en-US" b="1" dirty="0">
                <a:latin typeface="Arial" panose="020B0604020202020204" pitchFamily="34" charset="0"/>
                <a:cs typeface="Arial" panose="020B0604020202020204" pitchFamily="34" charset="0"/>
              </a:rPr>
              <a:t>NOT</a:t>
            </a:r>
            <a:r>
              <a:rPr lang="en-US" b="0" dirty="0">
                <a:latin typeface="Arial" panose="020B0604020202020204" pitchFamily="34" charset="0"/>
                <a:cs typeface="Arial" panose="020B0604020202020204" pitchFamily="34" charset="0"/>
              </a:rPr>
              <a:t> share results for demographic groups with fewer than 20 individuals (see instructions for redacting demographic groups on slide </a:t>
            </a:r>
            <a:r>
              <a:rPr lang="en-US" b="0" dirty="0">
                <a:solidFill>
                  <a:srgbClr val="FF0000"/>
                </a:solidFill>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a:t>
            </a:r>
          </a:p>
          <a:p>
            <a:endParaRPr lang="en-US" b="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Recommend sharing demographic results. Do not draw explicit comparisons between demographic groups.</a:t>
            </a:r>
            <a:endParaRPr lang="en-US" b="0" i="0"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26</a:t>
            </a:fld>
            <a:endParaRPr lang="en-US"/>
          </a:p>
        </p:txBody>
      </p:sp>
    </p:spTree>
    <p:extLst>
      <p:ext uri="{BB962C8B-B14F-4D97-AF65-F5344CB8AC3E}">
        <p14:creationId xmlns:p14="http://schemas.microsoft.com/office/powerpoint/2010/main" val="52796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Connectedness</a:t>
            </a:r>
            <a:r>
              <a:rPr lang="en-US" b="0" i="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Connectedness</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Strongly Agree</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 feel like I belong.</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 feel that there are people I can turn to in times of need.</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 think I make things worse for the people in my life.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My future seems dark to me.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the factor is a previously identified area of importance or there was a notable rating increase/decrease since the last DEOCS administration, if applicable.</a:t>
            </a:r>
          </a:p>
          <a:p>
            <a:pPr marL="0" lvl="0" indent="0">
              <a:buFont typeface="Arial" panose="020B0604020202020204" pitchFamily="34" charset="0"/>
              <a:buNone/>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of </a:t>
            </a:r>
            <a:r>
              <a:rPr lang="en-US" b="1" dirty="0">
                <a:latin typeface="Arial" panose="020B0604020202020204" pitchFamily="34" charset="0"/>
                <a:cs typeface="Arial" panose="020B0604020202020204" pitchFamily="34" charset="0"/>
              </a:rPr>
              <a:t>High Connectedness</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of </a:t>
            </a:r>
            <a:r>
              <a:rPr lang="en-US" b="1" dirty="0">
                <a:latin typeface="Arial" panose="020B0604020202020204" pitchFamily="34" charset="0"/>
                <a:cs typeface="Arial" panose="020B0604020202020204" pitchFamily="34" charset="0"/>
              </a:rPr>
              <a:t>Neither High nor Low Connectedness</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indicates the extent of </a:t>
            </a:r>
            <a:r>
              <a:rPr lang="en-US" b="1" i="0" dirty="0">
                <a:solidFill>
                  <a:srgbClr val="000000"/>
                </a:solidFill>
                <a:effectLst/>
                <a:latin typeface="Arial" panose="020B0604020202020204" pitchFamily="34" charset="0"/>
                <a:cs typeface="Arial" panose="020B0604020202020204" pitchFamily="34" charset="0"/>
              </a:rPr>
              <a:t>Low Connectedness</a:t>
            </a:r>
            <a:r>
              <a:rPr lang="en-US" b="0" i="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27</a:t>
            </a:fld>
            <a:endParaRPr lang="en-US"/>
          </a:p>
        </p:txBody>
      </p:sp>
    </p:spTree>
    <p:extLst>
      <p:ext uri="{BB962C8B-B14F-4D97-AF65-F5344CB8AC3E}">
        <p14:creationId xmlns:p14="http://schemas.microsoft.com/office/powerpoint/2010/main" val="2482935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Connectedness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28</a:t>
            </a:fld>
            <a:endParaRPr lang="en-US"/>
          </a:p>
        </p:txBody>
      </p:sp>
    </p:spTree>
    <p:extLst>
      <p:ext uri="{BB962C8B-B14F-4D97-AF65-F5344CB8AC3E}">
        <p14:creationId xmlns:p14="http://schemas.microsoft.com/office/powerpoint/2010/main" val="839128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Engagement &amp; Commitment </a:t>
            </a:r>
            <a:r>
              <a:rPr lang="en-US" b="0" dirty="0">
                <a:latin typeface="Arial" panose="020B0604020202020204" pitchFamily="34" charset="0"/>
                <a:cs typeface="Arial" panose="020B0604020202020204" pitchFamily="34" charset="0"/>
              </a:rPr>
              <a:t>measures the extent to which one finds their work fulfilling and is committed to their job and organization. Engaged and committed individuals demonstrate enthusiasm for, and dedication to, the work that they do.</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Engagement &amp; Commitment</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Strongly Agree</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proud of my work.</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work has a great deal of personal meaning to me.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committed to making the military my career.</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the factor is a previously identified area of importance or there was a notable rating increase/decrease since the last DEOCS administration, if applicable.</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there is </a:t>
            </a:r>
            <a:r>
              <a:rPr lang="en-US" b="1" dirty="0">
                <a:latin typeface="Arial" panose="020B0604020202020204" pitchFamily="34" charset="0"/>
                <a:cs typeface="Arial" panose="020B0604020202020204" pitchFamily="34" charset="0"/>
              </a:rPr>
              <a:t>Engagement &amp; Commitment </a:t>
            </a:r>
            <a:r>
              <a:rPr lang="en-US" b="0" i="0" dirty="0">
                <a:latin typeface="Arial" panose="020B0604020202020204" pitchFamily="34" charset="0"/>
                <a:cs typeface="Arial" panose="020B0604020202020204" pitchFamily="34" charset="0"/>
              </a:rPr>
              <a:t>to the</a:t>
            </a:r>
            <a:r>
              <a:rPr lang="en-US" b="0" i="0" baseline="0" dirty="0">
                <a:latin typeface="Arial" panose="020B0604020202020204" pitchFamily="34" charset="0"/>
                <a:cs typeface="Arial" panose="020B0604020202020204" pitchFamily="34" charset="0"/>
              </a:rPr>
              <a:t> unit/organization</a:t>
            </a:r>
            <a:r>
              <a:rPr lang="en-US" b="0" i="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there is </a:t>
            </a:r>
            <a:r>
              <a:rPr lang="en-US" b="1" dirty="0">
                <a:latin typeface="Arial" panose="020B0604020202020204" pitchFamily="34" charset="0"/>
                <a:cs typeface="Arial" panose="020B0604020202020204" pitchFamily="34" charset="0"/>
              </a:rPr>
              <a:t>Neither Engagement &amp; Commitment nor a Lack of Engagement &amp; Commitment </a:t>
            </a:r>
            <a:r>
              <a:rPr lang="en-US" b="0" dirty="0">
                <a:latin typeface="Arial" panose="020B0604020202020204" pitchFamily="34" charset="0"/>
                <a:cs typeface="Arial" panose="020B0604020202020204" pitchFamily="34" charset="0"/>
              </a:rPr>
              <a:t>to the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there is </a:t>
            </a:r>
            <a:r>
              <a:rPr lang="en-US" b="1" i="0" dirty="0">
                <a:solidFill>
                  <a:srgbClr val="000000"/>
                </a:solidFill>
                <a:effectLst/>
                <a:latin typeface="Arial" panose="020B0604020202020204" pitchFamily="34" charset="0"/>
                <a:cs typeface="Arial" panose="020B0604020202020204" pitchFamily="34" charset="0"/>
              </a:rPr>
              <a:t>Lack of Engagement &amp; Commitment </a:t>
            </a:r>
            <a:r>
              <a:rPr lang="en-US" b="0" i="0" dirty="0">
                <a:solidFill>
                  <a:srgbClr val="000000"/>
                </a:solidFill>
                <a:effectLst/>
                <a:latin typeface="Arial" panose="020B0604020202020204" pitchFamily="34" charset="0"/>
                <a:cs typeface="Arial" panose="020B0604020202020204" pitchFamily="34" charset="0"/>
              </a:rPr>
              <a:t>to the unit/organization.</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29</a:t>
            </a:fld>
            <a:endParaRPr lang="en-US"/>
          </a:p>
        </p:txBody>
      </p:sp>
    </p:spTree>
    <p:extLst>
      <p:ext uri="{BB962C8B-B14F-4D97-AF65-F5344CB8AC3E}">
        <p14:creationId xmlns:p14="http://schemas.microsoft.com/office/powerpoint/2010/main" val="384883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3</a:t>
            </a:fld>
            <a:endParaRPr lang="en-US"/>
          </a:p>
        </p:txBody>
      </p:sp>
    </p:spTree>
    <p:extLst>
      <p:ext uri="{BB962C8B-B14F-4D97-AF65-F5344CB8AC3E}">
        <p14:creationId xmlns:p14="http://schemas.microsoft.com/office/powerpoint/2010/main" val="734530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Engagement &amp; Commitment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endParaRPr lang="en-US"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30</a:t>
            </a:fld>
            <a:endParaRPr lang="en-US"/>
          </a:p>
        </p:txBody>
      </p:sp>
    </p:spTree>
    <p:extLst>
      <p:ext uri="{BB962C8B-B14F-4D97-AF65-F5344CB8AC3E}">
        <p14:creationId xmlns:p14="http://schemas.microsoft.com/office/powerpoint/2010/main" val="1111334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Fairness</a:t>
            </a:r>
            <a:r>
              <a:rPr lang="en-US" b="0" dirty="0">
                <a:latin typeface="Arial" panose="020B0604020202020204" pitchFamily="34" charset="0"/>
                <a:cs typeface="Arial" panose="020B0604020202020204" pitchFamily="34" charset="0"/>
              </a:rPr>
              <a:t> is the perception that formal and informal organizational policies, practices, and procedures regarding information sharing, job opportunities, and promotions are based on merit.</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Fairness</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Strongly Agree</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opportunities, awards, recognition, and other positive outcomes are distributed fairly.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Discipline and criticism are administered fairly.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there is </a:t>
            </a:r>
            <a:r>
              <a:rPr lang="en-US" b="1" dirty="0">
                <a:latin typeface="Arial" panose="020B0604020202020204" pitchFamily="34" charset="0"/>
                <a:cs typeface="Arial" panose="020B0604020202020204" pitchFamily="34" charset="0"/>
              </a:rPr>
              <a:t>Fair Treatment </a:t>
            </a:r>
            <a:r>
              <a:rPr lang="en-US" b="0" dirty="0">
                <a:latin typeface="Arial" panose="020B0604020202020204" pitchFamily="34" charset="0"/>
                <a:cs typeface="Arial" panose="020B0604020202020204" pitchFamily="34" charset="0"/>
              </a:rPr>
              <a:t>in the unit/organization.</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there is </a:t>
            </a:r>
            <a:r>
              <a:rPr lang="en-US" b="1" dirty="0">
                <a:latin typeface="Arial" panose="020B0604020202020204" pitchFamily="34" charset="0"/>
                <a:cs typeface="Arial" panose="020B0604020202020204" pitchFamily="34" charset="0"/>
              </a:rPr>
              <a:t>Neither Fair nor Unfair Treatment </a:t>
            </a:r>
            <a:r>
              <a:rPr lang="en-US" b="0" dirty="0">
                <a:latin typeface="Arial" panose="020B0604020202020204" pitchFamily="34" charset="0"/>
                <a:cs typeface="Arial" panose="020B0604020202020204" pitchFamily="34" charset="0"/>
              </a:rPr>
              <a:t>in the unit/organization.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there is </a:t>
            </a:r>
            <a:r>
              <a:rPr lang="en-US" b="1" i="0" dirty="0">
                <a:solidFill>
                  <a:srgbClr val="000000"/>
                </a:solidFill>
                <a:effectLst/>
                <a:latin typeface="Arial" panose="020B0604020202020204" pitchFamily="34" charset="0"/>
                <a:cs typeface="Arial" panose="020B0604020202020204" pitchFamily="34" charset="0"/>
              </a:rPr>
              <a:t>Unfair Treatment</a:t>
            </a:r>
            <a:r>
              <a:rPr lang="en-US" b="0" i="0" dirty="0">
                <a:solidFill>
                  <a:srgbClr val="000000"/>
                </a:solidFill>
                <a:effectLst/>
                <a:latin typeface="Arial" panose="020B0604020202020204" pitchFamily="34" charset="0"/>
                <a:cs typeface="Arial" panose="020B0604020202020204" pitchFamily="34" charset="0"/>
              </a:rPr>
              <a:t> in the unit/organization.</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31</a:t>
            </a:fld>
            <a:endParaRPr lang="en-US"/>
          </a:p>
        </p:txBody>
      </p:sp>
    </p:spTree>
    <p:extLst>
      <p:ext uri="{BB962C8B-B14F-4D97-AF65-F5344CB8AC3E}">
        <p14:creationId xmlns:p14="http://schemas.microsoft.com/office/powerpoint/2010/main" val="343825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Fairness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32</a:t>
            </a:fld>
            <a:endParaRPr lang="en-US"/>
          </a:p>
        </p:txBody>
      </p:sp>
    </p:spTree>
    <p:extLst>
      <p:ext uri="{BB962C8B-B14F-4D97-AF65-F5344CB8AC3E}">
        <p14:creationId xmlns:p14="http://schemas.microsoft.com/office/powerpoint/2010/main" val="214656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Leadership Support</a:t>
            </a:r>
            <a:r>
              <a:rPr lang="en-US" b="0" i="0" dirty="0">
                <a:latin typeface="Arial" panose="020B0604020202020204" pitchFamily="34" charset="0"/>
                <a:cs typeface="Arial" panose="020B0604020202020204" pitchFamily="34" charset="0"/>
              </a:rPr>
              <a:t> is the perception that leaders build trust, encourage goal attainment and professional development, promote effective communication, and support teamwork. </a:t>
            </a:r>
          </a:p>
          <a:p>
            <a:endParaRPr lang="en-US"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Leadership Support</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Strongly Agree</a:t>
            </a:r>
            <a:r>
              <a:rPr lang="en-US" b="0" dirty="0">
                <a:latin typeface="Arial" panose="020B0604020202020204" pitchFamily="34" charset="0"/>
                <a:cs typeface="Arial" panose="020B0604020202020204" pitchFamily="34" charset="0"/>
              </a:rPr>
              <a:t>:</a:t>
            </a:r>
            <a:endParaRPr lang="en-US" b="0" i="0" dirty="0">
              <a:latin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have trust and confidence in my immediate supervisor.</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listens to what I have to say.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treats me with respect.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cares about my personal well-being.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provides me with opportunities to demonstrate my leadership skills.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would not experience reprisal or retaliation from my immediate supervisor if I went to them with concerns.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percentage of responses indicating the immediate supervisor is a </a:t>
            </a:r>
            <a:r>
              <a:rPr lang="en-US" b="1" dirty="0">
                <a:latin typeface="Arial" panose="020B0604020202020204" pitchFamily="34" charset="0"/>
                <a:cs typeface="Arial" panose="020B0604020202020204" pitchFamily="34" charset="0"/>
              </a:rPr>
              <a:t>Supportive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percentage of responses indicating the immediate supervisor is </a:t>
            </a:r>
            <a:r>
              <a:rPr lang="en-US" b="1" dirty="0">
                <a:latin typeface="Arial" panose="020B0604020202020204" pitchFamily="34" charset="0"/>
                <a:cs typeface="Arial" panose="020B0604020202020204" pitchFamily="34" charset="0"/>
              </a:rPr>
              <a:t>Neither a Supportive nor Non-Supportive Leader.</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ratings </a:t>
            </a:r>
            <a:r>
              <a:rPr lang="en-US" b="0" i="0" dirty="0">
                <a:solidFill>
                  <a:srgbClr val="000000"/>
                </a:solidFill>
                <a:effectLst/>
                <a:latin typeface="Arial" panose="020B0604020202020204" pitchFamily="34" charset="0"/>
                <a:cs typeface="Arial" panose="020B0604020202020204" pitchFamily="34" charset="0"/>
              </a:rPr>
              <a:t>(represented with red) percentage of responses indicating the immediate supervisor is </a:t>
            </a:r>
            <a:r>
              <a:rPr lang="en-US" b="1" i="0" dirty="0">
                <a:solidFill>
                  <a:srgbClr val="000000"/>
                </a:solidFill>
                <a:effectLst/>
                <a:latin typeface="Arial" panose="020B0604020202020204" pitchFamily="34" charset="0"/>
                <a:cs typeface="Arial" panose="020B0604020202020204" pitchFamily="34" charset="0"/>
              </a:rPr>
              <a:t>Not a Supportive Leader</a:t>
            </a:r>
            <a:r>
              <a:rPr lang="en-US" b="1" i="0" baseline="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33</a:t>
            </a:fld>
            <a:endParaRPr lang="en-US"/>
          </a:p>
        </p:txBody>
      </p:sp>
    </p:spTree>
    <p:extLst>
      <p:ext uri="{BB962C8B-B14F-4D97-AF65-F5344CB8AC3E}">
        <p14:creationId xmlns:p14="http://schemas.microsoft.com/office/powerpoint/2010/main" val="3444320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Leadership Support Ratings for All Immediate Supervisors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pPr marL="0" lvl="0" indent="0">
              <a:buFont typeface="Arial" panose="020B0604020202020204" pitchFamily="34" charset="0"/>
              <a:buNone/>
            </a:pPr>
            <a:endParaRPr lang="en-US"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34</a:t>
            </a:fld>
            <a:endParaRPr lang="en-US"/>
          </a:p>
        </p:txBody>
      </p:sp>
    </p:spTree>
    <p:extLst>
      <p:ext uri="{BB962C8B-B14F-4D97-AF65-F5344CB8AC3E}">
        <p14:creationId xmlns:p14="http://schemas.microsoft.com/office/powerpoint/2010/main" val="3496292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Morale</a:t>
            </a:r>
            <a:r>
              <a:rPr lang="en-US" b="0" dirty="0">
                <a:latin typeface="Arial" panose="020B0604020202020204" pitchFamily="34" charset="0"/>
                <a:cs typeface="Arial" panose="020B0604020202020204" pitchFamily="34" charset="0"/>
              </a:rPr>
              <a:t> 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Morale</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Very Low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Very High</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how would you rate the current level of morale among the people you work with in your unit?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how would you rate your own current level of morale?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 </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of </a:t>
            </a:r>
            <a:r>
              <a:rPr lang="en-US" b="1" dirty="0">
                <a:latin typeface="Arial" panose="020B0604020202020204" pitchFamily="34" charset="0"/>
                <a:cs typeface="Arial" panose="020B0604020202020204" pitchFamily="34" charset="0"/>
              </a:rPr>
              <a:t>High Morale </a:t>
            </a:r>
            <a:r>
              <a:rPr lang="en-US" b="0" dirty="0">
                <a:latin typeface="Arial" panose="020B0604020202020204" pitchFamily="34" charset="0"/>
                <a:cs typeface="Arial" panose="020B0604020202020204" pitchFamily="34" charset="0"/>
              </a:rPr>
              <a:t>in the unit/organization.</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of </a:t>
            </a:r>
            <a:r>
              <a:rPr lang="en-US" b="1" dirty="0">
                <a:latin typeface="Arial" panose="020B0604020202020204" pitchFamily="34" charset="0"/>
                <a:cs typeface="Arial" panose="020B0604020202020204" pitchFamily="34" charset="0"/>
              </a:rPr>
              <a:t>Neither High nor Low Morale </a:t>
            </a:r>
            <a:r>
              <a:rPr lang="en-US" b="0" dirty="0">
                <a:latin typeface="Arial" panose="020B0604020202020204" pitchFamily="34" charset="0"/>
                <a:cs typeface="Arial" panose="020B0604020202020204" pitchFamily="34" charset="0"/>
              </a:rPr>
              <a:t>in the unit/organization.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of </a:t>
            </a:r>
            <a:r>
              <a:rPr lang="en-US" b="1" i="0" dirty="0">
                <a:solidFill>
                  <a:srgbClr val="000000"/>
                </a:solidFill>
                <a:effectLst/>
                <a:latin typeface="Arial" panose="020B0604020202020204" pitchFamily="34" charset="0"/>
                <a:cs typeface="Arial" panose="020B0604020202020204" pitchFamily="34" charset="0"/>
              </a:rPr>
              <a:t>Low Morale </a:t>
            </a:r>
            <a:r>
              <a:rPr lang="en-US" b="0" i="0" dirty="0">
                <a:solidFill>
                  <a:srgbClr val="000000"/>
                </a:solidFill>
                <a:effectLst/>
                <a:latin typeface="Arial" panose="020B0604020202020204" pitchFamily="34" charset="0"/>
                <a:cs typeface="Arial" panose="020B0604020202020204" pitchFamily="34" charset="0"/>
              </a:rPr>
              <a:t>in the unit/organization.</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35</a:t>
            </a:fld>
            <a:endParaRPr lang="en-US"/>
          </a:p>
        </p:txBody>
      </p:sp>
    </p:spTree>
    <p:extLst>
      <p:ext uri="{BB962C8B-B14F-4D97-AF65-F5344CB8AC3E}">
        <p14:creationId xmlns:p14="http://schemas.microsoft.com/office/powerpoint/2010/main" val="2684025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Morale Rating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36</a:t>
            </a:fld>
            <a:endParaRPr lang="en-US"/>
          </a:p>
        </p:txBody>
      </p:sp>
    </p:spTree>
    <p:extLst>
      <p:ext uri="{BB962C8B-B14F-4D97-AF65-F5344CB8AC3E}">
        <p14:creationId xmlns:p14="http://schemas.microsoft.com/office/powerpoint/2010/main" val="3023006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Safe Storage for Lethal Means</a:t>
            </a:r>
            <a:r>
              <a:rPr lang="en-US" b="0" i="0" dirty="0">
                <a:latin typeface="Arial" panose="020B0604020202020204" pitchFamily="34" charset="0"/>
                <a:cs typeface="Arial" panose="020B0604020202020204" pitchFamily="34" charset="0"/>
              </a:rPr>
              <a:t> measures whether one would keep a firearm safely stored (i.e., unloaded or in a secure storage container/device) if they had one in their living space. </a:t>
            </a:r>
          </a:p>
          <a:p>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Safe Storage for Lethal Means</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i="0" dirty="0">
                <a:latin typeface="Arial" panose="020B0604020202020204" pitchFamily="34" charset="0"/>
                <a:cs typeface="Arial" panose="020B0604020202020204" pitchFamily="34" charset="0"/>
              </a:rPr>
              <a:t>to</a:t>
            </a:r>
            <a:r>
              <a:rPr lang="en-US" b="0" i="1" dirty="0">
                <a:latin typeface="Arial" panose="020B0604020202020204" pitchFamily="34" charset="0"/>
                <a:cs typeface="Arial" panose="020B0604020202020204" pitchFamily="34" charset="0"/>
              </a:rPr>
              <a:t> Strongly Agree:</a:t>
            </a:r>
            <a:endParaRPr lang="en-US" b="0" dirty="0">
              <a:latin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I had a firearm in my living space, I would store it unloaded or use a secure storage container/device.</a:t>
            </a:r>
            <a:endParaRPr lang="en-US"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is the percentage of participants reporting their </a:t>
            </a:r>
            <a:r>
              <a:rPr lang="en-US" b="1" dirty="0">
                <a:latin typeface="Arial" panose="020B0604020202020204" pitchFamily="34" charset="0"/>
                <a:cs typeface="Arial" panose="020B0604020202020204" pitchFamily="34" charset="0"/>
              </a:rPr>
              <a:t>Firearms Would be Safely Stored.</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is the percentage of participants reporting their </a:t>
            </a:r>
            <a:r>
              <a:rPr lang="en-US" b="1" dirty="0">
                <a:latin typeface="Arial" panose="020B0604020202020204" pitchFamily="34" charset="0"/>
                <a:cs typeface="Arial" panose="020B0604020202020204" pitchFamily="34" charset="0"/>
              </a:rPr>
              <a:t>Firearms May or May Not be Safely Stored.</a:t>
            </a:r>
          </a:p>
          <a:p>
            <a:pPr marL="171450" lvl="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is the percentage of participants reporting</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their </a:t>
            </a:r>
            <a:r>
              <a:rPr lang="en-US" b="1" dirty="0">
                <a:latin typeface="Arial" panose="020B0604020202020204" pitchFamily="34" charset="0"/>
                <a:cs typeface="Arial" panose="020B0604020202020204" pitchFamily="34" charset="0"/>
              </a:rPr>
              <a:t>Firearms Would Not be Safely Stored.</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37</a:t>
            </a:fld>
            <a:endParaRPr lang="en-US"/>
          </a:p>
        </p:txBody>
      </p:sp>
    </p:spTree>
    <p:extLst>
      <p:ext uri="{BB962C8B-B14F-4D97-AF65-F5344CB8AC3E}">
        <p14:creationId xmlns:p14="http://schemas.microsoft.com/office/powerpoint/2010/main" val="101161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Safe Storage for Lethal Means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38</a:t>
            </a:fld>
            <a:endParaRPr lang="en-US"/>
          </a:p>
        </p:txBody>
      </p:sp>
    </p:spTree>
    <p:extLst>
      <p:ext uri="{BB962C8B-B14F-4D97-AF65-F5344CB8AC3E}">
        <p14:creationId xmlns:p14="http://schemas.microsoft.com/office/powerpoint/2010/main" val="1699940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Transformational Leadership</a:t>
            </a:r>
            <a:r>
              <a:rPr lang="en-US" b="0" i="0" dirty="0">
                <a:latin typeface="Arial" panose="020B0604020202020204" pitchFamily="34" charset="0"/>
                <a:cs typeface="Arial" panose="020B0604020202020204" pitchFamily="34" charset="0"/>
              </a:rPr>
              <a:t> 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a:t>
            </a:r>
          </a:p>
          <a:p>
            <a:endParaRPr lang="en-US"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Items used to assess </a:t>
            </a:r>
            <a:r>
              <a:rPr lang="en-US" b="0" i="1" dirty="0">
                <a:latin typeface="Arial" panose="020B0604020202020204" pitchFamily="34" charset="0"/>
                <a:cs typeface="Arial" panose="020B0604020202020204" pitchFamily="34" charset="0"/>
              </a:rPr>
              <a:t>Transformational Leadership</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Strongly Agree</a:t>
            </a:r>
            <a:r>
              <a:rPr lang="en-US" b="0" dirty="0">
                <a:latin typeface="Arial" panose="020B0604020202020204" pitchFamily="34" charset="0"/>
                <a:cs typeface="Arial" panose="020B0604020202020204" pitchFamily="34" charset="0"/>
              </a:rPr>
              <a:t>:</a:t>
            </a:r>
            <a:endParaRPr lang="en-US" b="0" i="0" dirty="0">
              <a:latin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communicates a clear and motivating vision of the future.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supports and encourages the professional development of people in my unit.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encourages people in my unit to think about problems in new ways.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 unit’s/organization’s leader is a </a:t>
            </a:r>
            <a:r>
              <a:rPr lang="en-US" b="1" dirty="0">
                <a:latin typeface="Arial" panose="020B0604020202020204" pitchFamily="34" charset="0"/>
                <a:cs typeface="Arial" panose="020B0604020202020204" pitchFamily="34" charset="0"/>
              </a:rPr>
              <a:t>Transformational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leader is </a:t>
            </a:r>
            <a:r>
              <a:rPr lang="en-US" b="1" dirty="0">
                <a:latin typeface="Arial" panose="020B0604020202020204" pitchFamily="34" charset="0"/>
                <a:cs typeface="Arial" panose="020B0604020202020204" pitchFamily="34" charset="0"/>
              </a:rPr>
              <a:t>Neither a Transformational nor Non-Transformational Leader.</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 unit’s/organization’s leader is </a:t>
            </a:r>
            <a:r>
              <a:rPr lang="en-US" b="1" i="0" dirty="0">
                <a:solidFill>
                  <a:srgbClr val="000000"/>
                </a:solidFill>
                <a:effectLst/>
                <a:latin typeface="Arial" panose="020B0604020202020204" pitchFamily="34" charset="0"/>
                <a:cs typeface="Arial" panose="020B0604020202020204" pitchFamily="34" charset="0"/>
              </a:rPr>
              <a:t>Not a Transformational Leader</a:t>
            </a:r>
            <a:r>
              <a:rPr lang="en-US" b="1" i="0" baseline="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39</a:t>
            </a:fld>
            <a:endParaRPr lang="en-US"/>
          </a:p>
        </p:txBody>
      </p:sp>
    </p:spTree>
    <p:extLst>
      <p:ext uri="{BB962C8B-B14F-4D97-AF65-F5344CB8AC3E}">
        <p14:creationId xmlns:p14="http://schemas.microsoft.com/office/powerpoint/2010/main" val="114225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4</a:t>
            </a:fld>
            <a:endParaRPr lang="en-US"/>
          </a:p>
        </p:txBody>
      </p:sp>
    </p:spTree>
    <p:extLst>
      <p:ext uri="{BB962C8B-B14F-4D97-AF65-F5344CB8AC3E}">
        <p14:creationId xmlns:p14="http://schemas.microsoft.com/office/powerpoint/2010/main" val="3464637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Transformational Leadership Ratings Unit/Organization Leader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pPr marL="0" lvl="0" indent="0">
              <a:buFont typeface="Arial" panose="020B0604020202020204" pitchFamily="34" charset="0"/>
              <a:buNone/>
            </a:pPr>
            <a:endParaRPr lang="en-US"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40</a:t>
            </a:fld>
            <a:endParaRPr lang="en-US"/>
          </a:p>
        </p:txBody>
      </p:sp>
    </p:spTree>
    <p:extLst>
      <p:ext uri="{BB962C8B-B14F-4D97-AF65-F5344CB8AC3E}">
        <p14:creationId xmlns:p14="http://schemas.microsoft.com/office/powerpoint/2010/main" val="4218125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Work-Life Balance</a:t>
            </a:r>
            <a:r>
              <a:rPr lang="en-US" b="0" i="0" dirty="0">
                <a:latin typeface="Arial" panose="020B0604020202020204" pitchFamily="34" charset="0"/>
                <a:cs typeface="Arial" panose="020B0604020202020204" pitchFamily="34" charset="0"/>
              </a:rPr>
              <a:t> measures one’s perception that the demands of their work and personal life are compatible.</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Work-Life Balance</a:t>
            </a:r>
            <a:r>
              <a:rPr lang="en-US" b="0" dirty="0">
                <a:latin typeface="Arial" panose="020B0604020202020204" pitchFamily="34" charset="0"/>
                <a:cs typeface="Arial" panose="020B0604020202020204" pitchFamily="34" charset="0"/>
              </a:rPr>
              <a:t> on the DEOCS using a five-point response scale from </a:t>
            </a:r>
            <a:r>
              <a:rPr lang="en-US" b="0" i="1" dirty="0">
                <a:latin typeface="Arial" panose="020B0604020202020204" pitchFamily="34" charset="0"/>
                <a:cs typeface="Arial" panose="020B0604020202020204" pitchFamily="34" charset="0"/>
              </a:rPr>
              <a:t>Strongly Disagree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Strongly Agree</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I can easily balance the demands of my work and personal life.</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Recommended Talking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favorable rating is a top strength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is the percentage of participants who reported </a:t>
            </a:r>
            <a:r>
              <a:rPr lang="en-US" b="1" dirty="0">
                <a:latin typeface="Arial" panose="020B0604020202020204" pitchFamily="34" charset="0"/>
                <a:cs typeface="Arial" panose="020B0604020202020204" pitchFamily="34" charset="0"/>
              </a:rPr>
              <a:t>Having a Work-Life Balance</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is the percentage of participants who reported </a:t>
            </a:r>
            <a:r>
              <a:rPr lang="en-US" b="1" dirty="0">
                <a:latin typeface="Arial" panose="020B0604020202020204" pitchFamily="34" charset="0"/>
                <a:cs typeface="Arial" panose="020B0604020202020204" pitchFamily="34" charset="0"/>
              </a:rPr>
              <a:t>Neither Having nor Not Having a Work-Life Balance</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is the percentage of participants who reported </a:t>
            </a:r>
            <a:r>
              <a:rPr lang="en-US" b="1" dirty="0">
                <a:latin typeface="Arial" panose="020B0604020202020204" pitchFamily="34" charset="0"/>
                <a:cs typeface="Arial" panose="020B0604020202020204" pitchFamily="34" charset="0"/>
              </a:rPr>
              <a:t>Not Having a Work-Life Balance</a:t>
            </a:r>
            <a:r>
              <a:rPr lang="en-US" b="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41</a:t>
            </a:fld>
            <a:endParaRPr lang="en-US"/>
          </a:p>
        </p:txBody>
      </p:sp>
    </p:spTree>
    <p:extLst>
      <p:ext uri="{BB962C8B-B14F-4D97-AF65-F5344CB8AC3E}">
        <p14:creationId xmlns:p14="http://schemas.microsoft.com/office/powerpoint/2010/main" val="662557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Work-Life Balance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42</a:t>
            </a:fld>
            <a:endParaRPr lang="en-US"/>
          </a:p>
        </p:txBody>
      </p:sp>
    </p:spTree>
    <p:extLst>
      <p:ext uri="{BB962C8B-B14F-4D97-AF65-F5344CB8AC3E}">
        <p14:creationId xmlns:p14="http://schemas.microsoft.com/office/powerpoint/2010/main" val="3153208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dirty="0">
                <a:solidFill>
                  <a:srgbClr val="000000"/>
                </a:solidFill>
                <a:latin typeface="Arial"/>
                <a:cs typeface="Arial"/>
              </a:rPr>
              <a:t>Higher unfavorable ratings on risk factors are linked to a higher likelihood of negative outcomes, such as racial/ethnic harassment and discrimination, suicide, sexual harassment, and sexual assault and to a lower likelihood of positive outcomes, such as improved readiness and higher retention. </a:t>
            </a:r>
          </a:p>
          <a:p>
            <a:pPr marL="171450" indent="-171450">
              <a:buFont typeface="Arial" panose="020B0604020202020204" pitchFamily="34" charset="0"/>
              <a:buChar char="•"/>
              <a:defRPr/>
            </a:pPr>
            <a:r>
              <a:rPr lang="en-US" dirty="0">
                <a:solidFill>
                  <a:srgbClr val="000000"/>
                </a:solidFill>
                <a:latin typeface="Arial"/>
                <a:cs typeface="Arial"/>
              </a:rPr>
              <a:t>You</a:t>
            </a:r>
            <a:r>
              <a:rPr lang="en-US" sz="1200" b="0" i="0" u="none" strike="noStrike" baseline="0" dirty="0">
                <a:solidFill>
                  <a:srgbClr val="000000"/>
                </a:solidFill>
                <a:effectLst/>
                <a:latin typeface="Arial"/>
                <a:cs typeface="Arial"/>
              </a:rPr>
              <a:t> do </a:t>
            </a:r>
            <a:r>
              <a:rPr lang="en-US" sz="1200" b="1" i="0" u="sng" strike="noStrike" baseline="0" dirty="0">
                <a:solidFill>
                  <a:srgbClr val="000000"/>
                </a:solidFill>
                <a:effectLst/>
                <a:latin typeface="Arial"/>
                <a:cs typeface="Arial"/>
              </a:rPr>
              <a:t>not</a:t>
            </a:r>
            <a:r>
              <a:rPr lang="en-US" sz="1200" b="0" i="0" u="none" strike="noStrike" baseline="0" dirty="0">
                <a:solidFill>
                  <a:srgbClr val="000000"/>
                </a:solidFill>
                <a:effectLst/>
                <a:latin typeface="Arial"/>
                <a:cs typeface="Arial"/>
              </a:rPr>
              <a:t> need to present the results for every factor. It’s recommended that you </a:t>
            </a:r>
            <a:r>
              <a:rPr lang="en-US" sz="1200" b="1" i="0" u="sng" strike="noStrike" baseline="0" dirty="0">
                <a:solidFill>
                  <a:srgbClr val="000000"/>
                </a:solidFill>
                <a:effectLst/>
                <a:latin typeface="Arial"/>
                <a:cs typeface="Arial"/>
              </a:rPr>
              <a:t>select the factors that are most meaningful/relevant for your unit/organization</a:t>
            </a:r>
            <a:r>
              <a:rPr lang="en-US" sz="1200" b="0" i="0" u="none" strike="noStrike" baseline="0" dirty="0">
                <a:solidFill>
                  <a:srgbClr val="000000"/>
                </a:solidFill>
                <a:effectLst/>
                <a:latin typeface="Arial"/>
                <a:cs typeface="Arial"/>
              </a:rPr>
              <a:t> as determined by your current and/or previous DEOCS results.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43</a:t>
            </a:fld>
            <a:endParaRPr lang="en-US"/>
          </a:p>
        </p:txBody>
      </p:sp>
    </p:spTree>
    <p:extLst>
      <p:ext uri="{BB962C8B-B14F-4D97-AF65-F5344CB8AC3E}">
        <p14:creationId xmlns:p14="http://schemas.microsoft.com/office/powerpoint/2010/main" val="2488738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Highlight the factors with the highest and lowest unfavorable ratings.</a:t>
            </a:r>
          </a:p>
          <a:p>
            <a:pPr marL="0" indent="0">
              <a:buFont typeface="Arial" panose="020B0604020202020204" pitchFamily="34" charset="0"/>
              <a:buNone/>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44</a:t>
            </a:fld>
            <a:endParaRPr lang="en-US"/>
          </a:p>
        </p:txBody>
      </p:sp>
    </p:spTree>
    <p:extLst>
      <p:ext uri="{BB962C8B-B14F-4D97-AF65-F5344CB8AC3E}">
        <p14:creationId xmlns:p14="http://schemas.microsoft.com/office/powerpoint/2010/main" val="3259754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latin typeface="Arial" panose="020B0604020202020204" pitchFamily="34" charset="0"/>
                <a:cs typeface="Arial" panose="020B0604020202020204" pitchFamily="34" charset="0"/>
              </a:rPr>
              <a:t>**</a:t>
            </a:r>
            <a:r>
              <a:rPr lang="en-US" b="0" u="none">
                <a:latin typeface="Arial" panose="020B0604020202020204" pitchFamily="34" charset="0"/>
                <a:cs typeface="Arial" panose="020B0604020202020204" pitchFamily="34" charset="0"/>
              </a:rPr>
              <a:t>Delete slide if trend data is not available.</a:t>
            </a:r>
            <a:r>
              <a:rPr lang="en-US" b="1" u="none">
                <a:latin typeface="Arial" panose="020B0604020202020204" pitchFamily="34" charset="0"/>
                <a:cs typeface="Arial" panose="020B0604020202020204" pitchFamily="34" charset="0"/>
              </a:rPr>
              <a:t>**</a:t>
            </a:r>
          </a:p>
          <a:p>
            <a:endParaRPr lang="en-US" b="1" u="none">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latin typeface="Arial" panose="020B0604020202020204" pitchFamily="34" charset="0"/>
                <a:cs typeface="Arial" panose="020B0604020202020204" pitchFamily="34" charset="0"/>
              </a:rPr>
              <a:t>*Trends over time are now available for any units/organizations that have completed more than one DEOCS in the past. All that is required for trends to be presented is the same UIC/RUC/PAS/OPFAC code and that the survey is administered under the same Service component as the previous survey(s).*</a:t>
            </a:r>
            <a:endParaRPr lang="en-US" b="1" u="none">
              <a:latin typeface="Arial" panose="020B0604020202020204" pitchFamily="34" charset="0"/>
              <a:cs typeface="Arial" panose="020B0604020202020204" pitchFamily="34" charset="0"/>
            </a:endParaRPr>
          </a:p>
          <a:p>
            <a:endParaRPr lang="en-US" b="1" u="sng">
              <a:latin typeface="Arial" panose="020B0604020202020204" pitchFamily="34" charset="0"/>
              <a:cs typeface="Arial" panose="020B0604020202020204" pitchFamily="34" charset="0"/>
            </a:endParaRPr>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Identify any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45</a:t>
            </a:fld>
            <a:endParaRPr lang="en-US"/>
          </a:p>
        </p:txBody>
      </p:sp>
    </p:spTree>
    <p:extLst>
      <p:ext uri="{BB962C8B-B14F-4D97-AF65-F5344CB8AC3E}">
        <p14:creationId xmlns:p14="http://schemas.microsoft.com/office/powerpoint/2010/main" val="1843317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Alcohol Impairing Memory</a:t>
            </a:r>
            <a:r>
              <a:rPr lang="en-US" b="0" i="0" dirty="0">
                <a:latin typeface="Arial" panose="020B0604020202020204" pitchFamily="34" charset="0"/>
                <a:cs typeface="Arial" panose="020B0604020202020204" pitchFamily="34" charset="0"/>
              </a:rPr>
              <a:t> measures how often, during the last three months, one was unable to remember what happened the night before due to drinking alcohol. </a:t>
            </a:r>
            <a:r>
              <a:rPr lang="en-US" sz="1200" b="0" i="0" u="none" strike="noStrike" baseline="0" dirty="0">
                <a:latin typeface="Arial" panose="020B0604020202020204" pitchFamily="34" charset="0"/>
                <a:cs typeface="Arial" panose="020B0604020202020204" pitchFamily="34" charset="0"/>
              </a:rPr>
              <a:t>This occurs when an individual drinks enough alcohol to temporarily block the transfer of memories from short-term to long-term storage—known as memory consolidation—in a brain area called the hippocampus. </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Alcohol Impairing Memory </a:t>
            </a:r>
            <a:r>
              <a:rPr lang="en-US" b="0" dirty="0">
                <a:latin typeface="Arial" panose="020B0604020202020204" pitchFamily="34" charset="0"/>
                <a:cs typeface="Arial" panose="020B0604020202020204" pitchFamily="34" charset="0"/>
              </a:rPr>
              <a:t>on the DEOCS using a five-point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Daily or Almost Daily</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2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Thinking about your alcohol use in the last three months, how often have you been unable to remember what happened the night before because you had been drinking?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t>
            </a:r>
            <a:r>
              <a:rPr lang="en-US" b="1" dirty="0">
                <a:latin typeface="Arial" panose="020B0604020202020204" pitchFamily="34" charset="0"/>
                <a:cs typeface="Arial" panose="020B0604020202020204" pitchFamily="34" charset="0"/>
              </a:rPr>
              <a:t>Frequent Memory Loss Due to Alcohol</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Middle rating </a:t>
            </a:r>
            <a:r>
              <a:rPr lang="en-US" b="0" dirty="0">
                <a:latin typeface="Arial" panose="020B0604020202020204" pitchFamily="34" charset="0"/>
                <a:cs typeface="Arial" panose="020B0604020202020204" pitchFamily="34" charset="0"/>
              </a:rPr>
              <a:t>(represented with yellow) indicates the percentage of participants reporting </a:t>
            </a:r>
            <a:r>
              <a:rPr lang="en-US" b="1" dirty="0">
                <a:latin typeface="Arial" panose="020B0604020202020204" pitchFamily="34" charset="0"/>
                <a:cs typeface="Arial" panose="020B0604020202020204" pitchFamily="34" charset="0"/>
              </a:rPr>
              <a:t>Infrequent Memory Loss Due to Alcohol</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a:t>
            </a:r>
            <a:r>
              <a:rPr lang="en-US" b="0" i="0" dirty="0">
                <a:solidFill>
                  <a:srgbClr val="000000"/>
                </a:solidFill>
                <a:effectLst/>
                <a:latin typeface="Arial" panose="020B0604020202020204" pitchFamily="34" charset="0"/>
                <a:cs typeface="Arial" panose="020B0604020202020204" pitchFamily="34" charset="0"/>
              </a:rPr>
              <a:t> the percentage of participants reporting </a:t>
            </a:r>
            <a:r>
              <a:rPr lang="en-US" b="1" i="0" dirty="0">
                <a:solidFill>
                  <a:srgbClr val="000000"/>
                </a:solidFill>
                <a:effectLst/>
                <a:latin typeface="Arial" panose="020B0604020202020204" pitchFamily="34" charset="0"/>
                <a:cs typeface="Arial" panose="020B0604020202020204" pitchFamily="34" charset="0"/>
              </a:rPr>
              <a:t>No </a:t>
            </a:r>
            <a:r>
              <a:rPr lang="en-US" b="1" dirty="0">
                <a:latin typeface="Arial" panose="020B0604020202020204" pitchFamily="34" charset="0"/>
                <a:cs typeface="Arial" panose="020B0604020202020204" pitchFamily="34" charset="0"/>
              </a:rPr>
              <a:t>Memory Loss Due to Alcohol</a:t>
            </a:r>
            <a:r>
              <a:rPr lang="en-US" b="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46</a:t>
            </a:fld>
            <a:endParaRPr lang="en-US"/>
          </a:p>
        </p:txBody>
      </p:sp>
    </p:spTree>
    <p:extLst>
      <p:ext uri="{BB962C8B-B14F-4D97-AF65-F5344CB8AC3E}">
        <p14:creationId xmlns:p14="http://schemas.microsoft.com/office/powerpoint/2010/main" val="1707669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Alcohol Impairing Memory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47</a:t>
            </a:fld>
            <a:endParaRPr lang="en-US"/>
          </a:p>
        </p:txBody>
      </p:sp>
    </p:spTree>
    <p:extLst>
      <p:ext uri="{BB962C8B-B14F-4D97-AF65-F5344CB8AC3E}">
        <p14:creationId xmlns:p14="http://schemas.microsoft.com/office/powerpoint/2010/main" val="2915478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Binge Drinking</a:t>
            </a:r>
            <a:r>
              <a:rPr lang="en-US" b="0" i="0" dirty="0">
                <a:latin typeface="Arial" panose="020B0604020202020204" pitchFamily="34" charset="0"/>
                <a:cs typeface="Arial" panose="020B0604020202020204" pitchFamily="34" charset="0"/>
              </a:rPr>
              <a:t> measures how often, during the last three months, one consumes 5 or more drinks on one occasion. This pattern of drinking alcohol within 2 hours brings blood alcohol concentration (BAC) to 0.08 percent or higher for typical adults. </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Binge Drinking </a:t>
            </a:r>
            <a:r>
              <a:rPr lang="en-US" b="0" dirty="0">
                <a:latin typeface="Arial" panose="020B0604020202020204" pitchFamily="34" charset="0"/>
                <a:cs typeface="Arial" panose="020B0604020202020204" pitchFamily="34" charset="0"/>
              </a:rPr>
              <a:t>on the DEOCS using a five-point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Daily or Almost Daily</a:t>
            </a:r>
            <a:r>
              <a:rPr lang="en-US" b="0" dirty="0">
                <a:latin typeface="Arial" panose="020B0604020202020204" pitchFamily="34" charset="0"/>
                <a:cs typeface="Arial" panose="020B0604020202020204" pitchFamily="34" charset="0"/>
              </a:rPr>
              <a:t>:</a:t>
            </a:r>
          </a:p>
          <a:p>
            <a:pPr marL="342900" marR="0" lvl="0" indent="-342900" fontAlgn="base">
              <a:spcBef>
                <a:spcPts val="10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Thinking about your alcohol use in the last three months, how often have you had five or more drinks on one occasion?</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t>
            </a:r>
            <a:r>
              <a:rPr lang="en-US" b="1" dirty="0">
                <a:latin typeface="Arial" panose="020B0604020202020204" pitchFamily="34" charset="0"/>
                <a:cs typeface="Arial" panose="020B0604020202020204" pitchFamily="34" charset="0"/>
              </a:rPr>
              <a:t>Frequent Binge Drinking</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Middle rating </a:t>
            </a:r>
            <a:r>
              <a:rPr lang="en-US" b="0" dirty="0">
                <a:latin typeface="Arial" panose="020B0604020202020204" pitchFamily="34" charset="0"/>
                <a:cs typeface="Arial" panose="020B0604020202020204" pitchFamily="34" charset="0"/>
              </a:rPr>
              <a:t>(represented with yellow) indicates the percentage of participants reporting </a:t>
            </a:r>
            <a:r>
              <a:rPr lang="en-US" b="1" dirty="0">
                <a:latin typeface="Arial" panose="020B0604020202020204" pitchFamily="34" charset="0"/>
                <a:cs typeface="Arial" panose="020B0604020202020204" pitchFamily="34" charset="0"/>
              </a:rPr>
              <a:t>Infrequent Binge Drinking</a:t>
            </a:r>
            <a:r>
              <a:rPr lang="en-US"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a:t>
            </a:r>
            <a:r>
              <a:rPr lang="en-US" b="0" i="0" dirty="0">
                <a:solidFill>
                  <a:srgbClr val="000000"/>
                </a:solidFill>
                <a:effectLst/>
                <a:latin typeface="Arial" panose="020B0604020202020204" pitchFamily="34" charset="0"/>
                <a:cs typeface="Arial" panose="020B0604020202020204" pitchFamily="34" charset="0"/>
              </a:rPr>
              <a:t> the percentage of participants reporting </a:t>
            </a:r>
            <a:r>
              <a:rPr lang="en-US" b="1" i="0" dirty="0">
                <a:solidFill>
                  <a:srgbClr val="000000"/>
                </a:solidFill>
                <a:effectLst/>
                <a:latin typeface="Arial" panose="020B0604020202020204" pitchFamily="34" charset="0"/>
                <a:cs typeface="Arial" panose="020B0604020202020204" pitchFamily="34" charset="0"/>
              </a:rPr>
              <a:t>No Binge Drinking</a:t>
            </a:r>
            <a:r>
              <a:rPr lang="en-US" b="0" i="0"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48</a:t>
            </a:fld>
            <a:endParaRPr lang="en-US"/>
          </a:p>
        </p:txBody>
      </p:sp>
    </p:spTree>
    <p:extLst>
      <p:ext uri="{BB962C8B-B14F-4D97-AF65-F5344CB8AC3E}">
        <p14:creationId xmlns:p14="http://schemas.microsoft.com/office/powerpoint/2010/main" val="1439795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Binge Drinking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49</a:t>
            </a:fld>
            <a:endParaRPr lang="en-US"/>
          </a:p>
        </p:txBody>
      </p:sp>
    </p:spTree>
    <p:extLst>
      <p:ext uri="{BB962C8B-B14F-4D97-AF65-F5344CB8AC3E}">
        <p14:creationId xmlns:p14="http://schemas.microsoft.com/office/powerpoint/2010/main" val="198283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5</a:t>
            </a:fld>
            <a:endParaRPr lang="en-US"/>
          </a:p>
        </p:txBody>
      </p:sp>
    </p:spTree>
    <p:extLst>
      <p:ext uri="{BB962C8B-B14F-4D97-AF65-F5344CB8AC3E}">
        <p14:creationId xmlns:p14="http://schemas.microsoft.com/office/powerpoint/2010/main" val="106190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cs typeface="Arial"/>
              </a:rPr>
              <a:t>Passive Leadership</a:t>
            </a:r>
            <a:r>
              <a:rPr lang="en-US" b="0" i="0" dirty="0">
                <a:latin typeface="Arial"/>
                <a:cs typeface="Arial"/>
              </a:rPr>
              <a:t> </a:t>
            </a:r>
            <a:r>
              <a:rPr lang="en-US" sz="1200" b="0" i="0" u="none" strike="noStrike" baseline="0" dirty="0">
                <a:latin typeface="Arial"/>
                <a:cs typeface="Arial"/>
              </a:rPr>
              <a:t>measures the perception that leaders avoid decisions, do not respond to problems, fail to follow up, hesitate to act, and are absent when needed. This is also known as laissez-faire leadership.</a:t>
            </a:r>
          </a:p>
          <a:p>
            <a:endParaRPr lang="en-US" sz="1200" b="0" i="0" u="none" strike="noStrike" baseline="0" dirty="0">
              <a:latin typeface="Arial" panose="020B0604020202020204" pitchFamily="34" charset="0"/>
              <a:cs typeface="Arial" panose="020B0604020202020204" pitchFamily="34" charset="0"/>
            </a:endParaRPr>
          </a:p>
          <a:p>
            <a:r>
              <a:rPr lang="en-US" b="0" dirty="0">
                <a:latin typeface="Arial"/>
                <a:cs typeface="Arial"/>
              </a:rPr>
              <a:t>The item used to assess </a:t>
            </a:r>
            <a:r>
              <a:rPr lang="en-US" b="0" i="1" dirty="0">
                <a:latin typeface="Arial"/>
                <a:cs typeface="Arial"/>
              </a:rPr>
              <a:t>Passive Leadership</a:t>
            </a:r>
            <a:r>
              <a:rPr lang="en-US" i="1" dirty="0">
                <a:latin typeface="Arial"/>
                <a:cs typeface="Arial"/>
              </a:rPr>
              <a:t> </a:t>
            </a:r>
            <a:r>
              <a:rPr lang="en-US" i="1" dirty="0"/>
              <a:t>–</a:t>
            </a:r>
            <a:r>
              <a:rPr lang="en-US" i="1" dirty="0">
                <a:latin typeface="Arial"/>
                <a:cs typeface="Arial"/>
              </a:rPr>
              <a:t> </a:t>
            </a:r>
            <a:r>
              <a:rPr lang="en-US" b="0" i="1" dirty="0">
                <a:latin typeface="Arial"/>
                <a:cs typeface="Arial"/>
              </a:rPr>
              <a:t>Ratings for Unit/Organization Leader </a:t>
            </a:r>
            <a:r>
              <a:rPr lang="en-US" b="0" dirty="0">
                <a:latin typeface="Arial"/>
                <a:cs typeface="Arial"/>
              </a:rPr>
              <a:t>on the DEOCS using a five-point response scale from </a:t>
            </a:r>
            <a:r>
              <a:rPr lang="en-US" b="0" i="1" dirty="0">
                <a:latin typeface="Arial"/>
                <a:cs typeface="Arial"/>
              </a:rPr>
              <a:t>Strongly Disagree </a:t>
            </a:r>
            <a:r>
              <a:rPr lang="en-US" b="0" dirty="0">
                <a:latin typeface="Arial"/>
                <a:cs typeface="Arial"/>
              </a:rPr>
              <a:t>to </a:t>
            </a:r>
            <a:r>
              <a:rPr lang="en-US" b="0" i="1" dirty="0">
                <a:latin typeface="Arial"/>
                <a:cs typeface="Arial"/>
              </a:rPr>
              <a:t>Strongly Agree</a:t>
            </a:r>
            <a:r>
              <a:rPr lang="en-US" b="0" dirty="0">
                <a:latin typeface="Arial"/>
                <a:cs typeface="Arial"/>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a:ea typeface="Times New Roman" panose="02020603050405020304" pitchFamily="18" charset="0"/>
                <a:cs typeface="Arial"/>
              </a:rPr>
              <a:t>My unit’s commander will not take action until negative behaviors become bigger problems.</a:t>
            </a:r>
            <a:endParaRPr lang="en-US" sz="1800" dirty="0">
              <a:effectLst/>
              <a:latin typeface="Arial"/>
              <a:ea typeface="Calibri" panose="020F0502020204030204" pitchFamily="34" charset="0"/>
              <a:cs typeface="Arial"/>
            </a:endParaRPr>
          </a:p>
          <a:p>
            <a:pPr marL="342900" marR="0" lvl="0" indent="-342900" fontAlgn="base">
              <a:spcBef>
                <a:spcPts val="10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a:ea typeface="Times New Roman" panose="02020603050405020304" pitchFamily="18" charset="0"/>
                <a:cs typeface="Arial"/>
              </a:rPr>
              <a:t>My unit’s commander does not address problems brought to their attention.</a:t>
            </a:r>
            <a:endParaRPr lang="en-US" sz="1800" dirty="0">
              <a:effectLst/>
              <a:latin typeface="Arial"/>
              <a:ea typeface="Arial" panose="020B0604020202020204" pitchFamily="34" charset="0"/>
              <a:cs typeface="Arial"/>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a:cs typeface="Arial"/>
              </a:rPr>
              <a:t>Should We Share These Results?</a:t>
            </a:r>
          </a:p>
          <a:p>
            <a:pPr marL="171450" lvl="0" indent="-171450">
              <a:buFont typeface="Arial" panose="020B0604020202020204" pitchFamily="34" charset="0"/>
              <a:buChar char="•"/>
            </a:pPr>
            <a:r>
              <a:rPr lang="en-US" b="0" dirty="0">
                <a:latin typeface="Arial"/>
                <a:cs typeface="Arial"/>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a:cs typeface="Arial"/>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a:cs typeface="Arial"/>
              </a:rPr>
              <a:t>Suggested Discussion Points</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a:cs typeface="Arial"/>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a:cs typeface="Arial"/>
              </a:rPr>
              <a:t>Any surprises?</a:t>
            </a:r>
          </a:p>
          <a:p>
            <a:pPr marL="171450" lvl="0" indent="-171450">
              <a:buFont typeface="Arial" panose="020B0604020202020204" pitchFamily="34" charset="0"/>
              <a:buChar char="•"/>
            </a:pPr>
            <a:r>
              <a:rPr lang="en-US" b="0" dirty="0">
                <a:latin typeface="Arial"/>
                <a:cs typeface="Arial"/>
              </a:rPr>
              <a:t>Are there any initiatives already in place (or planned) to address areas for improvement?</a:t>
            </a:r>
          </a:p>
          <a:p>
            <a:pPr marL="171450" lvl="0" indent="-171450">
              <a:buFont typeface="Arial" panose="020B0604020202020204" pitchFamily="34" charset="0"/>
              <a:buChar char="•"/>
            </a:pPr>
            <a:r>
              <a:rPr lang="en-US" b="0" dirty="0">
                <a:latin typeface="Arial"/>
                <a:cs typeface="Arial"/>
              </a:rPr>
              <a:t>Are there any initiatives already in place that may be contributing to top strength areas?</a:t>
            </a:r>
          </a:p>
          <a:p>
            <a:pPr marL="171450" indent="-171450">
              <a:buFont typeface="Arial" panose="020B0604020202020204" pitchFamily="34" charset="0"/>
              <a:buChar char="•"/>
            </a:pPr>
            <a:r>
              <a:rPr lang="en-US" b="1" dirty="0">
                <a:latin typeface="Arial"/>
                <a:cs typeface="Arial"/>
              </a:rPr>
              <a:t>Unfavorable rating</a:t>
            </a:r>
            <a:r>
              <a:rPr lang="en-US" b="0" dirty="0">
                <a:latin typeface="Arial"/>
                <a:cs typeface="Arial"/>
              </a:rPr>
              <a:t> (represented with red) indicates the extent to which the unit’s/organization’s leader is a </a:t>
            </a:r>
            <a:r>
              <a:rPr lang="en-US" b="1" dirty="0">
                <a:latin typeface="Arial"/>
                <a:cs typeface="Arial"/>
              </a:rPr>
              <a:t>Passive Leader.</a:t>
            </a:r>
            <a:endParaRPr lang="en-US" b="0" dirty="0">
              <a:latin typeface="Arial"/>
              <a:cs typeface="Arial"/>
            </a:endParaRPr>
          </a:p>
          <a:p>
            <a:pPr marL="171450" indent="-171450">
              <a:buFont typeface="Arial" panose="020B0604020202020204" pitchFamily="34" charset="0"/>
              <a:buChar char="•"/>
            </a:pPr>
            <a:r>
              <a:rPr lang="en-US" b="1" dirty="0">
                <a:latin typeface="Arial"/>
                <a:cs typeface="Arial"/>
              </a:rPr>
              <a:t>Neutral rating </a:t>
            </a:r>
            <a:r>
              <a:rPr lang="en-US" b="0" dirty="0">
                <a:latin typeface="Arial"/>
                <a:cs typeface="Arial"/>
              </a:rPr>
              <a:t>(represented with yellow) indicates the extent to which the unit’s/organization’s leader is </a:t>
            </a:r>
            <a:r>
              <a:rPr lang="en-US" b="1" dirty="0">
                <a:latin typeface="Arial"/>
                <a:cs typeface="Arial"/>
              </a:rPr>
              <a:t>Neither a Passive Leader nor Non-Passive Leader.</a:t>
            </a:r>
            <a:endParaRPr lang="en-US" b="0" dirty="0">
              <a:latin typeface="Arial"/>
              <a:cs typeface="Arial"/>
            </a:endParaRPr>
          </a:p>
          <a:p>
            <a:pPr marL="171450" indent="-171450">
              <a:buFont typeface="Arial" panose="020B0604020202020204" pitchFamily="34" charset="0"/>
              <a:buChar char="•"/>
            </a:pPr>
            <a:r>
              <a:rPr lang="en-US" b="1" i="0" dirty="0">
                <a:solidFill>
                  <a:srgbClr val="000000"/>
                </a:solidFill>
                <a:effectLst/>
                <a:latin typeface="Arial"/>
                <a:cs typeface="Arial"/>
              </a:rPr>
              <a:t>Favorable rating </a:t>
            </a:r>
            <a:r>
              <a:rPr lang="en-US" b="0" i="0" dirty="0">
                <a:solidFill>
                  <a:srgbClr val="000000"/>
                </a:solidFill>
                <a:effectLst/>
                <a:latin typeface="Arial"/>
                <a:cs typeface="Arial"/>
              </a:rPr>
              <a:t>(represented with green) </a:t>
            </a:r>
            <a:r>
              <a:rPr lang="en-US" b="0" dirty="0">
                <a:latin typeface="Arial"/>
                <a:cs typeface="Arial"/>
              </a:rPr>
              <a:t>indicates the extent to which the unit’s/organization’s leader is </a:t>
            </a:r>
            <a:r>
              <a:rPr lang="en-US" b="1" dirty="0">
                <a:latin typeface="Arial"/>
                <a:cs typeface="Arial"/>
              </a:rPr>
              <a:t>not a Passive Leader.</a:t>
            </a:r>
            <a:endParaRPr lang="en-US"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50</a:t>
            </a:fld>
            <a:endParaRPr lang="en-US"/>
          </a:p>
        </p:txBody>
      </p:sp>
    </p:spTree>
    <p:extLst>
      <p:ext uri="{BB962C8B-B14F-4D97-AF65-F5344CB8AC3E}">
        <p14:creationId xmlns:p14="http://schemas.microsoft.com/office/powerpoint/2010/main" val="3301789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Passive Leadership Ratings for Unit/Organization Leader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51</a:t>
            </a:fld>
            <a:endParaRPr lang="en-US"/>
          </a:p>
        </p:txBody>
      </p:sp>
    </p:spTree>
    <p:extLst>
      <p:ext uri="{BB962C8B-B14F-4D97-AF65-F5344CB8AC3E}">
        <p14:creationId xmlns:p14="http://schemas.microsoft.com/office/powerpoint/2010/main" val="2697121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Racially Harassing Behaviors</a:t>
            </a:r>
            <a:r>
              <a:rPr lang="en-US" b="0" i="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 the experience or witnessing of offensive behaviors based on their race or ethnicity that occurred over the past three months. These behaviors create a workplace that is intimidating, hostile, offensive, or unreasonably intrusive. </a:t>
            </a:r>
          </a:p>
          <a:p>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items used to assess </a:t>
            </a:r>
            <a:r>
              <a:rPr lang="en-US" b="0" i="1" dirty="0">
                <a:latin typeface="Arial" panose="020B0604020202020204" pitchFamily="34" charset="0"/>
                <a:cs typeface="Arial" panose="020B0604020202020204" pitchFamily="34" charset="0"/>
              </a:rPr>
              <a:t>Racially Harassing Behaviors </a:t>
            </a:r>
            <a:r>
              <a:rPr lang="en-US" b="0" dirty="0">
                <a:latin typeface="Arial" panose="020B0604020202020204" pitchFamily="34" charset="0"/>
                <a:cs typeface="Arial" panose="020B0604020202020204" pitchFamily="34" charset="0"/>
              </a:rPr>
              <a:t>on the DEOCS using a four-point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Often</a:t>
            </a:r>
            <a:r>
              <a:rPr lang="en-US" b="0" dirty="0">
                <a:latin typeface="Arial" panose="020B0604020202020204" pitchFamily="34" charset="0"/>
                <a:cs typeface="Arial" panose="020B0604020202020204" pitchFamily="34" charset="0"/>
              </a:rPr>
              <a:t>:</a:t>
            </a:r>
          </a:p>
          <a:p>
            <a:pPr marL="0" marR="0" fontAlgn="base">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does someone from your unit make you uncomfortable, angry, or upset by…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telling racial/ethnic jokes?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expressing stereotypes about your racial/ethnic groups?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using offensive racial/ethnic terms?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excluding you because of your race/ethnicity?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showing you a lack of respect because of your race/ethnicity?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1"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a:t>
            </a:r>
            <a:r>
              <a:rPr lang="en-US" b="1" dirty="0">
                <a:latin typeface="Arial" panose="020B0604020202020204" pitchFamily="34" charset="0"/>
                <a:cs typeface="Arial" panose="020B0604020202020204" pitchFamily="34" charset="0"/>
              </a:rPr>
              <a:t> Presence of Racially Harassing Behaviors. </a:t>
            </a:r>
            <a:r>
              <a:rPr lang="en-US" b="0" dirty="0">
                <a:latin typeface="Arial" panose="020B0604020202020204" pitchFamily="34" charset="0"/>
                <a:cs typeface="Arial" panose="020B0604020202020204" pitchFamily="34" charset="0"/>
              </a:rPr>
              <a:t>In other words, this is the percentage of participants who reported experiencing at least one racially</a:t>
            </a:r>
            <a:r>
              <a:rPr lang="en-US" b="0" baseline="0" dirty="0">
                <a:latin typeface="Arial" panose="020B0604020202020204" pitchFamily="34" charset="0"/>
                <a:cs typeface="Arial" panose="020B0604020202020204" pitchFamily="34" charset="0"/>
              </a:rPr>
              <a:t> harassing behavior rarely, sometimes, or often in the past three months, which indicates these behaviors are present in the unit/organization.  </a:t>
            </a:r>
            <a:endParaRPr lang="en-US" b="0" i="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dirty="0">
                <a:solidFill>
                  <a:srgbClr val="000000"/>
                </a:solidFill>
                <a:effectLst/>
                <a:latin typeface="Arial" panose="020B0604020202020204" pitchFamily="34" charset="0"/>
                <a:cs typeface="Arial" panose="020B0604020202020204" pitchFamily="34" charset="0"/>
              </a:rPr>
              <a:t>No Presence of Racially Harassing Behaviors.</a:t>
            </a:r>
            <a:r>
              <a:rPr lang="en-US" b="0" dirty="0">
                <a:latin typeface="Arial" panose="020B0604020202020204" pitchFamily="34" charset="0"/>
                <a:cs typeface="Arial" panose="020B0604020202020204" pitchFamily="34" charset="0"/>
              </a:rPr>
              <a:t> In other words, this is the percentage of participants who reported never experiencing any of the racially</a:t>
            </a:r>
            <a:r>
              <a:rPr lang="en-US" b="0" baseline="0" dirty="0">
                <a:latin typeface="Arial" panose="020B0604020202020204" pitchFamily="34" charset="0"/>
                <a:cs typeface="Arial" panose="020B0604020202020204" pitchFamily="34" charset="0"/>
              </a:rPr>
              <a:t> harassing behaviors in the past three months. </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52</a:t>
            </a:fld>
            <a:endParaRPr lang="en-US"/>
          </a:p>
        </p:txBody>
      </p:sp>
    </p:spTree>
    <p:extLst>
      <p:ext uri="{BB962C8B-B14F-4D97-AF65-F5344CB8AC3E}">
        <p14:creationId xmlns:p14="http://schemas.microsoft.com/office/powerpoint/2010/main" val="2838552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Racially Harassing Behaviors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53</a:t>
            </a:fld>
            <a:endParaRPr lang="en-US"/>
          </a:p>
        </p:txBody>
      </p:sp>
    </p:spTree>
    <p:extLst>
      <p:ext uri="{BB962C8B-B14F-4D97-AF65-F5344CB8AC3E}">
        <p14:creationId xmlns:p14="http://schemas.microsoft.com/office/powerpoint/2010/main" val="2770617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Sexist Behaviors</a:t>
            </a:r>
            <a:r>
              <a:rPr lang="en-US" b="0" i="0" dirty="0">
                <a:latin typeface="Arial" panose="020B0604020202020204" pitchFamily="34" charset="0"/>
                <a:cs typeface="Arial" panose="020B0604020202020204" pitchFamily="34" charset="0"/>
              </a:rPr>
              <a:t> measures prejudicial, stereotypical, or negative attitudes and opinions based on sex that occurred over the past three months. They include verbal and/or nonverbal behaviors that convey insulting, offensive, or condescending attitudes based on the sex of the individual. </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Sexist Behaviors </a:t>
            </a:r>
            <a:r>
              <a:rPr lang="en-US" b="0" dirty="0">
                <a:latin typeface="Arial" panose="020B0604020202020204" pitchFamily="34" charset="0"/>
                <a:cs typeface="Arial" panose="020B0604020202020204" pitchFamily="34" charset="0"/>
              </a:rPr>
              <a:t>on the DEOCS using a four-point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Often</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does someone from your unit mistreat, exclude, or insult you because of your sex?</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a:t>
            </a:r>
            <a:r>
              <a:rPr lang="en-US" b="1" dirty="0">
                <a:latin typeface="Arial" panose="020B0604020202020204" pitchFamily="34" charset="0"/>
                <a:cs typeface="Arial" panose="020B0604020202020204" pitchFamily="34" charset="0"/>
              </a:rPr>
              <a:t> Presence of Sexist Behaviors.</a:t>
            </a:r>
            <a:r>
              <a:rPr lang="en-US" b="0" dirty="0">
                <a:latin typeface="Arial" panose="020B0604020202020204" pitchFamily="34" charset="0"/>
                <a:cs typeface="Arial" panose="020B0604020202020204" pitchFamily="34" charset="0"/>
              </a:rPr>
              <a:t> In other words, this is the percentage of participants who reported experiencing sexist </a:t>
            </a:r>
            <a:r>
              <a:rPr lang="en-US" b="0" baseline="0" dirty="0">
                <a:latin typeface="Arial" panose="020B0604020202020204" pitchFamily="34" charset="0"/>
                <a:cs typeface="Arial" panose="020B0604020202020204" pitchFamily="34" charset="0"/>
              </a:rPr>
              <a:t>behaviors rarely, sometimes, or often in the past three months, which indicates these behaviors are present in the unit/organization. </a:t>
            </a:r>
            <a:endParaRPr lang="en-US" b="0" i="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dirty="0">
                <a:solidFill>
                  <a:srgbClr val="000000"/>
                </a:solidFill>
                <a:effectLst/>
                <a:latin typeface="Arial" panose="020B0604020202020204" pitchFamily="34" charset="0"/>
                <a:cs typeface="Arial" panose="020B0604020202020204" pitchFamily="34" charset="0"/>
              </a:rPr>
              <a:t>No Presence of Sexist Behaviors.</a:t>
            </a:r>
            <a:r>
              <a:rPr lang="en-US" b="0" dirty="0">
                <a:latin typeface="Arial" panose="020B0604020202020204" pitchFamily="34" charset="0"/>
                <a:cs typeface="Arial" panose="020B0604020202020204" pitchFamily="34" charset="0"/>
              </a:rPr>
              <a:t> In other words, this is the percentage of participants who reported never experiencing any sexist</a:t>
            </a:r>
            <a:r>
              <a:rPr lang="en-US" b="0" baseline="0" dirty="0">
                <a:latin typeface="Arial" panose="020B0604020202020204" pitchFamily="34" charset="0"/>
                <a:cs typeface="Arial" panose="020B0604020202020204" pitchFamily="34" charset="0"/>
              </a:rPr>
              <a:t> behaviors in the past three months. </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54</a:t>
            </a:fld>
            <a:endParaRPr lang="en-US"/>
          </a:p>
        </p:txBody>
      </p:sp>
    </p:spTree>
    <p:extLst>
      <p:ext uri="{BB962C8B-B14F-4D97-AF65-F5344CB8AC3E}">
        <p14:creationId xmlns:p14="http://schemas.microsoft.com/office/powerpoint/2010/main" val="2798534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Sexist Behaviors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55</a:t>
            </a:fld>
            <a:endParaRPr lang="en-US"/>
          </a:p>
        </p:txBody>
      </p:sp>
    </p:spTree>
    <p:extLst>
      <p:ext uri="{BB962C8B-B14F-4D97-AF65-F5344CB8AC3E}">
        <p14:creationId xmlns:p14="http://schemas.microsoft.com/office/powerpoint/2010/main" val="2484443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Sexually Harassing Behaviors</a:t>
            </a:r>
            <a:r>
              <a:rPr lang="en-US" b="0" i="0" dirty="0">
                <a:latin typeface="Arial" panose="020B0604020202020204" pitchFamily="34" charset="0"/>
                <a:cs typeface="Arial" panose="020B0604020202020204" pitchFamily="34" charset="0"/>
              </a:rPr>
              <a:t> measures unwelcome sexual advances, requests for sexual favors, and offensive comments or gestures of a sexual nature that occurred over the past three months. </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Sexually Harassing Behaviors </a:t>
            </a:r>
            <a:r>
              <a:rPr lang="en-US" b="0" dirty="0">
                <a:latin typeface="Arial" panose="020B0604020202020204" pitchFamily="34" charset="0"/>
                <a:cs typeface="Arial" panose="020B0604020202020204" pitchFamily="34" charset="0"/>
              </a:rPr>
              <a:t>on the DEOCS using a four-point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Often</a:t>
            </a:r>
            <a:r>
              <a:rPr lang="en-US" b="0" dirty="0">
                <a:latin typeface="Arial" panose="020B0604020202020204" pitchFamily="34" charset="0"/>
                <a:cs typeface="Arial" panose="020B0604020202020204" pitchFamily="34" charset="0"/>
              </a:rPr>
              <a:t>:</a:t>
            </a:r>
          </a:p>
          <a:p>
            <a:pPr marL="0" marR="0" fontAlgn="base">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does someone from your unit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tell sexual jokes that make you uncomfortable, angry, or upset?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embarrass, anger, or upset you by suggesting that you do not act how a man or a woman is supposed to act?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display, show, or send sexually explicit materials (such as pictures or videos) that make you uncomfortable, angry, or upset?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sexual comments about your appearance or body that make you uncomfortable, angry, or upset?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intentionally touch you in unwanted sexual ways?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a:t>
            </a:r>
            <a:r>
              <a:rPr lang="en-US" b="1" dirty="0">
                <a:latin typeface="Arial" panose="020B0604020202020204" pitchFamily="34" charset="0"/>
                <a:cs typeface="Arial" panose="020B0604020202020204" pitchFamily="34" charset="0"/>
              </a:rPr>
              <a:t> Presence of Sexually Harassing Behaviors.</a:t>
            </a:r>
            <a:r>
              <a:rPr lang="en-US" b="0" dirty="0">
                <a:latin typeface="Arial" panose="020B0604020202020204" pitchFamily="34" charset="0"/>
                <a:cs typeface="Arial" panose="020B0604020202020204" pitchFamily="34" charset="0"/>
              </a:rPr>
              <a:t> In other words, this is the percentage of participants who reported experiencing at least one sexually</a:t>
            </a:r>
            <a:r>
              <a:rPr lang="en-US" b="0" baseline="0" dirty="0">
                <a:latin typeface="Arial" panose="020B0604020202020204" pitchFamily="34" charset="0"/>
                <a:cs typeface="Arial" panose="020B0604020202020204" pitchFamily="34" charset="0"/>
              </a:rPr>
              <a:t> harassing behavior rarely, sometimes, or often in the past three months, which indicates these behaviors are present in the unit/organization. </a:t>
            </a:r>
            <a:endParaRPr lang="en-US" b="0" i="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dirty="0">
                <a:solidFill>
                  <a:srgbClr val="000000"/>
                </a:solidFill>
                <a:effectLst/>
                <a:latin typeface="Arial" panose="020B0604020202020204" pitchFamily="34" charset="0"/>
                <a:cs typeface="Arial" panose="020B0604020202020204" pitchFamily="34" charset="0"/>
              </a:rPr>
              <a:t>No Presence of Sexually Harassing Behaviors.</a:t>
            </a:r>
            <a:r>
              <a:rPr lang="en-US" b="0" dirty="0">
                <a:latin typeface="Arial" panose="020B0604020202020204" pitchFamily="34" charset="0"/>
                <a:cs typeface="Arial" panose="020B0604020202020204" pitchFamily="34" charset="0"/>
              </a:rPr>
              <a:t> In other words, this is the percentage of participants who reported never experiencing any of the sexually</a:t>
            </a:r>
            <a:r>
              <a:rPr lang="en-US" b="0" baseline="0" dirty="0">
                <a:latin typeface="Arial" panose="020B0604020202020204" pitchFamily="34" charset="0"/>
                <a:cs typeface="Arial" panose="020B0604020202020204" pitchFamily="34" charset="0"/>
              </a:rPr>
              <a:t> harassing behaviors in the past three months. </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56</a:t>
            </a:fld>
            <a:endParaRPr lang="en-US"/>
          </a:p>
        </p:txBody>
      </p:sp>
    </p:spTree>
    <p:extLst>
      <p:ext uri="{BB962C8B-B14F-4D97-AF65-F5344CB8AC3E}">
        <p14:creationId xmlns:p14="http://schemas.microsoft.com/office/powerpoint/2010/main" val="3553155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Sexually Harassing Behaviors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57</a:t>
            </a:fld>
            <a:endParaRPr lang="en-US"/>
          </a:p>
        </p:txBody>
      </p:sp>
    </p:spTree>
    <p:extLst>
      <p:ext uri="{BB962C8B-B14F-4D97-AF65-F5344CB8AC3E}">
        <p14:creationId xmlns:p14="http://schemas.microsoft.com/office/powerpoint/2010/main" val="2286117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Stress</a:t>
            </a:r>
            <a:r>
              <a:rPr lang="en-US" b="0" i="0" dirty="0">
                <a:latin typeface="Arial" panose="020B0604020202020204" pitchFamily="34" charset="0"/>
                <a:cs typeface="Arial" panose="020B0604020202020204" pitchFamily="34" charset="0"/>
              </a:rPr>
              <a:t> measures the feeling of emotional strain or pressure. Stressed individuals may feel unable to predict or influence valued and prominent aspects of their lives. </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Stress </a:t>
            </a:r>
            <a:r>
              <a:rPr lang="en-US" b="0" dirty="0">
                <a:latin typeface="Arial" panose="020B0604020202020204" pitchFamily="34" charset="0"/>
                <a:cs typeface="Arial" panose="020B0604020202020204" pitchFamily="34" charset="0"/>
              </a:rPr>
              <a:t>on the DEOCS using a four-point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Often</a:t>
            </a:r>
            <a:r>
              <a:rPr lang="en-US" b="0" dirty="0">
                <a:latin typeface="Arial" panose="020B0604020202020204" pitchFamily="34" charset="0"/>
                <a:cs typeface="Arial" panose="020B0604020202020204" pitchFamily="34" charset="0"/>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past three months, how often have you felt nervous or stressed?</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past three months, how often have you found that you could not cope with all of the things you had to do?</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1"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 surprises?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(or planned) to address areas for improvement?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Are there any initiatives already in place that may be contributing to top strength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indicate the extent of</a:t>
            </a:r>
            <a:r>
              <a:rPr lang="en-US" b="1" dirty="0">
                <a:latin typeface="Arial" panose="020B0604020202020204" pitchFamily="34" charset="0"/>
                <a:cs typeface="Arial" panose="020B0604020202020204" pitchFamily="34" charset="0"/>
              </a:rPr>
              <a:t> Moderate or High Stress </a:t>
            </a:r>
            <a:r>
              <a:rPr lang="en-US" b="0" i="0" dirty="0">
                <a:solidFill>
                  <a:srgbClr val="000000"/>
                </a:solidFill>
                <a:effectLst/>
                <a:latin typeface="Arial" panose="020B0604020202020204" pitchFamily="34" charset="0"/>
                <a:cs typeface="Arial" panose="020B0604020202020204" pitchFamily="34" charset="0"/>
              </a:rPr>
              <a:t>within the unit/organization.</a:t>
            </a: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indicate the extent of </a:t>
            </a:r>
            <a:r>
              <a:rPr lang="en-US" b="1" i="0" dirty="0">
                <a:solidFill>
                  <a:srgbClr val="000000"/>
                </a:solidFill>
                <a:effectLst/>
                <a:latin typeface="Arial" panose="020B0604020202020204" pitchFamily="34" charset="0"/>
                <a:cs typeface="Arial" panose="020B0604020202020204" pitchFamily="34" charset="0"/>
              </a:rPr>
              <a:t>Low Stress</a:t>
            </a:r>
            <a:r>
              <a:rPr lang="en-US" b="0" i="0" dirty="0">
                <a:solidFill>
                  <a:srgbClr val="000000"/>
                </a:solidFill>
                <a:effectLst/>
                <a:latin typeface="Arial" panose="020B0604020202020204" pitchFamily="34" charset="0"/>
                <a:cs typeface="Arial" panose="020B0604020202020204" pitchFamily="34" charset="0"/>
              </a:rPr>
              <a:t> within the unit/organization.</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58</a:t>
            </a:fld>
            <a:endParaRPr lang="en-US"/>
          </a:p>
        </p:txBody>
      </p:sp>
    </p:spTree>
    <p:extLst>
      <p:ext uri="{BB962C8B-B14F-4D97-AF65-F5344CB8AC3E}">
        <p14:creationId xmlns:p14="http://schemas.microsoft.com/office/powerpoint/2010/main" val="1219802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Stress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 </a:t>
            </a:r>
          </a:p>
          <a:p>
            <a:endParaRPr lang="en-US" b="1" u="sng">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59</a:t>
            </a:fld>
            <a:endParaRPr lang="en-US"/>
          </a:p>
        </p:txBody>
      </p:sp>
    </p:spTree>
    <p:extLst>
      <p:ext uri="{BB962C8B-B14F-4D97-AF65-F5344CB8AC3E}">
        <p14:creationId xmlns:p14="http://schemas.microsoft.com/office/powerpoint/2010/main" val="367116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6</a:t>
            </a:fld>
            <a:endParaRPr lang="en-US"/>
          </a:p>
        </p:txBody>
      </p:sp>
    </p:spTree>
    <p:extLst>
      <p:ext uri="{BB962C8B-B14F-4D97-AF65-F5344CB8AC3E}">
        <p14:creationId xmlns:p14="http://schemas.microsoft.com/office/powerpoint/2010/main" val="35647676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cs typeface="Arial"/>
              </a:rPr>
              <a:t>Toxic Leadership</a:t>
            </a:r>
            <a:r>
              <a:rPr lang="en-US" b="0" i="0" dirty="0">
                <a:latin typeface="Arial"/>
                <a:cs typeface="Arial"/>
              </a:rPr>
              <a:t> </a:t>
            </a:r>
            <a:r>
              <a:rPr lang="en-US" sz="1200" b="0" i="0" u="none" strike="noStrike" baseline="0" dirty="0">
                <a:latin typeface="Arial"/>
                <a:cs typeface="Arial"/>
              </a:rPr>
              <a:t>measures the perception that leaders disregard input, ridicule others, and have self-promoting tendencies. Toxic Leadership also includes behaviors that are demeaning, isolating, and/or coercive. These types of leaders are also prone to acts of aggression.</a:t>
            </a:r>
            <a:r>
              <a:rPr lang="en-US" dirty="0">
                <a:latin typeface="Arial"/>
                <a:cs typeface="Arial"/>
              </a:rPr>
              <a:t> </a:t>
            </a:r>
            <a:endParaRPr lang="en-US" sz="1200" b="0" i="0" u="none" strike="noStrike" baseline="0" dirty="0">
              <a:latin typeface="Arial" panose="020B0604020202020204" pitchFamily="34" charset="0"/>
              <a:cs typeface="Arial" panose="020B0604020202020204" pitchFamily="34" charset="0"/>
            </a:endParaRPr>
          </a:p>
          <a:p>
            <a:endParaRPr lang="en-US" sz="1200" b="0" i="0" u="none" strike="noStrike" baseline="0" dirty="0">
              <a:latin typeface="Arial" panose="020B0604020202020204" pitchFamily="34" charset="0"/>
              <a:cs typeface="Arial" panose="020B0604020202020204" pitchFamily="34" charset="0"/>
            </a:endParaRPr>
          </a:p>
          <a:p>
            <a:pPr>
              <a:defRPr/>
            </a:pPr>
            <a:r>
              <a:rPr lang="en-US" b="0" dirty="0">
                <a:latin typeface="Arial"/>
                <a:cs typeface="Arial"/>
              </a:rPr>
              <a:t>The item used to assess </a:t>
            </a:r>
            <a:r>
              <a:rPr lang="en-US" b="0" i="1" dirty="0">
                <a:latin typeface="Arial"/>
                <a:cs typeface="Arial"/>
              </a:rPr>
              <a:t>Toxic Leadership</a:t>
            </a:r>
            <a:r>
              <a:rPr lang="en-US" i="1" dirty="0">
                <a:latin typeface="Arial"/>
                <a:cs typeface="Arial"/>
              </a:rPr>
              <a:t> – Ratings for All Immediate Supervisors</a:t>
            </a:r>
            <a:r>
              <a:rPr lang="en-US" b="0" i="1" dirty="0">
                <a:latin typeface="Arial"/>
                <a:cs typeface="Arial"/>
              </a:rPr>
              <a:t> </a:t>
            </a:r>
            <a:r>
              <a:rPr lang="en-US" b="0" dirty="0">
                <a:latin typeface="Arial"/>
                <a:cs typeface="Arial"/>
              </a:rPr>
              <a:t>on the DEOCS using a five-point response scale from </a:t>
            </a:r>
            <a:r>
              <a:rPr lang="en-US" b="0" i="1" dirty="0">
                <a:latin typeface="Arial"/>
                <a:cs typeface="Arial"/>
              </a:rPr>
              <a:t>Strongly Disagree </a:t>
            </a:r>
            <a:r>
              <a:rPr lang="en-US" b="0" dirty="0">
                <a:latin typeface="Arial"/>
                <a:cs typeface="Arial"/>
              </a:rPr>
              <a:t>to </a:t>
            </a:r>
            <a:r>
              <a:rPr lang="en-US" b="0" i="1" dirty="0">
                <a:latin typeface="Arial"/>
                <a:cs typeface="Arial"/>
              </a:rPr>
              <a:t>Strongly Agree</a:t>
            </a:r>
            <a:r>
              <a:rPr lang="en-US" b="0" dirty="0">
                <a:latin typeface="Arial"/>
                <a:cs typeface="Arial"/>
              </a:rPr>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a:ea typeface="Times New Roman" panose="02020603050405020304" pitchFamily="18" charset="0"/>
                <a:cs typeface="Arial"/>
              </a:rPr>
              <a:t>My immediate supervisor ridicules people in my unit.</a:t>
            </a:r>
            <a:endParaRPr lang="en-US" sz="1800" dirty="0">
              <a:effectLst/>
              <a:latin typeface="Arial"/>
              <a:ea typeface="Calibri" panose="020F0502020204030204" pitchFamily="34" charset="0"/>
              <a:cs typeface="Arial"/>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a:ea typeface="Times New Roman" panose="02020603050405020304" pitchFamily="18" charset="0"/>
                <a:cs typeface="Arial"/>
              </a:rPr>
              <a:t>My immediate supervisor acts only in the best interest of their own advancement.</a:t>
            </a:r>
            <a:endParaRPr lang="en-US" sz="1800" dirty="0">
              <a:effectLst/>
              <a:latin typeface="Arial"/>
              <a:ea typeface="Calibri" panose="020F0502020204030204" pitchFamily="34" charset="0"/>
              <a:cs typeface="Arial"/>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a:ea typeface="Times New Roman" panose="02020603050405020304" pitchFamily="18" charset="0"/>
                <a:cs typeface="Arial"/>
              </a:rPr>
              <a:t>My immediate supervisor ignores input from people in my unit that they do not agree with.</a:t>
            </a:r>
            <a:endParaRPr lang="en-US" sz="1800" dirty="0">
              <a:effectLst/>
              <a:latin typeface="Arial"/>
              <a:ea typeface="Calibri" panose="020F0502020204030204" pitchFamily="34" charset="0"/>
              <a:cs typeface="Arial"/>
            </a:endParaRPr>
          </a:p>
          <a:p>
            <a:pPr marL="0" indent="0">
              <a:buFont typeface="Arial" panose="020B0604020202020204" pitchFamily="34" charset="0"/>
              <a:buNone/>
            </a:pPr>
            <a:endParaRPr lang="en-US" sz="1200" b="0" i="0" u="none" strike="noStrike" baseline="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a:cs typeface="Arial"/>
              </a:rPr>
              <a:t>Should We Share These Results?</a:t>
            </a:r>
          </a:p>
          <a:p>
            <a:pPr marL="171450" lvl="0" indent="-171450">
              <a:buFont typeface="Arial" panose="020B0604020202020204" pitchFamily="34" charset="0"/>
              <a:buChar char="•"/>
            </a:pPr>
            <a:r>
              <a:rPr lang="en-US" b="0" dirty="0">
                <a:latin typeface="Arial"/>
                <a:cs typeface="Arial"/>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a:cs typeface="Arial"/>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p>
          <a:p>
            <a:pPr marL="171450" lvl="0" indent="-171450">
              <a:buFont typeface="Arial" panose="020B0604020202020204" pitchFamily="34" charset="0"/>
              <a:buChar char="•"/>
            </a:pPr>
            <a:endParaRPr lang="en-US" sz="1200" b="0" i="0" u="none" strike="noStrike" baseline="0" dirty="0">
              <a:latin typeface="Arial" panose="020B0604020202020204" pitchFamily="34" charset="0"/>
              <a:cs typeface="Arial" panose="020B0604020202020204" pitchFamily="34" charset="0"/>
            </a:endParaRPr>
          </a:p>
          <a:p>
            <a:r>
              <a:rPr lang="en-US" b="1" u="sng" dirty="0">
                <a:latin typeface="Arial"/>
                <a:cs typeface="Arial"/>
              </a:rPr>
              <a:t>Suggested Discussion Points</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a:cs typeface="Arial"/>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a:cs typeface="Arial"/>
              </a:rPr>
              <a:t>Any surprises?</a:t>
            </a:r>
          </a:p>
          <a:p>
            <a:pPr marL="171450" lvl="0" indent="-171450">
              <a:buFont typeface="Arial" panose="020B0604020202020204" pitchFamily="34" charset="0"/>
              <a:buChar char="•"/>
            </a:pPr>
            <a:r>
              <a:rPr lang="en-US" b="0" dirty="0">
                <a:latin typeface="Arial"/>
                <a:cs typeface="Arial"/>
              </a:rPr>
              <a:t>Are there any initiatives already in place (or planned) to address areas for improvement?</a:t>
            </a:r>
          </a:p>
          <a:p>
            <a:pPr marL="171450" lvl="0" indent="-171450">
              <a:buFont typeface="Arial" panose="020B0604020202020204" pitchFamily="34" charset="0"/>
              <a:buChar char="•"/>
            </a:pPr>
            <a:r>
              <a:rPr lang="en-US" b="0" dirty="0">
                <a:latin typeface="Arial"/>
                <a:cs typeface="Arial"/>
              </a:rPr>
              <a:t>Are there any initiatives already in place that may be contributing to top strength areas?</a:t>
            </a:r>
            <a:endParaRPr lang="en-US" b="0" i="0" dirty="0">
              <a:latin typeface="Arial"/>
              <a:cs typeface="Arial"/>
            </a:endParaRPr>
          </a:p>
          <a:p>
            <a:pPr marL="171450" indent="-171450">
              <a:buFont typeface="Arial" panose="020B0604020202020204" pitchFamily="34" charset="0"/>
              <a:buChar char="•"/>
            </a:pPr>
            <a:r>
              <a:rPr lang="en-US" b="1" dirty="0">
                <a:latin typeface="Arial"/>
                <a:cs typeface="Arial"/>
              </a:rPr>
              <a:t>Unfavorable rating</a:t>
            </a:r>
            <a:r>
              <a:rPr lang="en-US" b="0" dirty="0">
                <a:latin typeface="Arial"/>
                <a:cs typeface="Arial"/>
              </a:rPr>
              <a:t> (represented with red) percentage of responses indicating the immediate supervisor is a </a:t>
            </a:r>
            <a:r>
              <a:rPr lang="en-US" b="1" dirty="0">
                <a:latin typeface="Arial"/>
                <a:cs typeface="Arial"/>
              </a:rPr>
              <a:t>Toxic Leader</a:t>
            </a:r>
            <a:r>
              <a:rPr lang="en-US" b="0" dirty="0">
                <a:latin typeface="Arial"/>
                <a:cs typeface="Arial"/>
              </a:rPr>
              <a:t>.</a:t>
            </a:r>
          </a:p>
          <a:p>
            <a:pPr marL="171450" indent="-171450">
              <a:buFont typeface="Arial" panose="020B0604020202020204" pitchFamily="34" charset="0"/>
              <a:buChar char="•"/>
            </a:pPr>
            <a:r>
              <a:rPr lang="en-US" b="1" dirty="0">
                <a:latin typeface="Arial"/>
                <a:cs typeface="Arial"/>
              </a:rPr>
              <a:t>Neutral rating </a:t>
            </a:r>
            <a:r>
              <a:rPr lang="en-US" b="0" dirty="0">
                <a:latin typeface="Arial"/>
                <a:cs typeface="Arial"/>
              </a:rPr>
              <a:t>(represented with yellow) percentage of responses indicating the immediate supervisor is </a:t>
            </a:r>
            <a:r>
              <a:rPr lang="en-US" b="1" dirty="0">
                <a:latin typeface="Arial"/>
                <a:cs typeface="Arial"/>
              </a:rPr>
              <a:t>Neither a Toxic nor Non-Toxic Leaders</a:t>
            </a:r>
            <a:r>
              <a:rPr lang="en-US" b="0" dirty="0">
                <a:latin typeface="Arial"/>
                <a:cs typeface="Arial"/>
              </a:rPr>
              <a:t>.</a:t>
            </a:r>
          </a:p>
          <a:p>
            <a:pPr marL="171450" indent="-171450">
              <a:buFont typeface="Arial" panose="020B0604020202020204" pitchFamily="34" charset="0"/>
              <a:buChar char="•"/>
            </a:pPr>
            <a:r>
              <a:rPr lang="en-US" b="1" i="0" dirty="0">
                <a:solidFill>
                  <a:srgbClr val="000000"/>
                </a:solidFill>
                <a:effectLst/>
                <a:latin typeface="Arial"/>
                <a:cs typeface="Arial"/>
              </a:rPr>
              <a:t>Favorable rating </a:t>
            </a:r>
            <a:r>
              <a:rPr lang="en-US" b="0" i="0" dirty="0">
                <a:solidFill>
                  <a:srgbClr val="000000"/>
                </a:solidFill>
                <a:effectLst/>
                <a:latin typeface="Arial"/>
                <a:cs typeface="Arial"/>
              </a:rPr>
              <a:t>(represented with green) percentage of responses </a:t>
            </a:r>
            <a:r>
              <a:rPr lang="en-US" b="0" dirty="0">
                <a:latin typeface="Arial"/>
                <a:cs typeface="Arial"/>
              </a:rPr>
              <a:t>indicating the immediate supervisor is </a:t>
            </a:r>
            <a:r>
              <a:rPr lang="en-US" b="1" dirty="0">
                <a:latin typeface="Arial"/>
                <a:cs typeface="Arial"/>
              </a:rPr>
              <a:t>Not a Toxic Leaders</a:t>
            </a:r>
            <a:r>
              <a:rPr lang="en-US" b="0" dirty="0">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60</a:t>
            </a:fld>
            <a:endParaRPr lang="en-US"/>
          </a:p>
        </p:txBody>
      </p:sp>
    </p:spTree>
    <p:extLst>
      <p:ext uri="{BB962C8B-B14F-4D97-AF65-F5344CB8AC3E}">
        <p14:creationId xmlns:p14="http://schemas.microsoft.com/office/powerpoint/2010/main" val="846883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Workplace Hostility</a:t>
            </a:r>
            <a:r>
              <a:rPr lang="en-US"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a:t>
            </a:r>
            <a:r>
              <a:rPr lang="en-US" sz="1200" b="0" i="1"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the degree to which individuals in the workplace act in a hostile manner towards others. It includes behaviors such as insults, sarcasm, or gestures intended to humiliate a member as well as perception of others interfering with one’s work performance. </a:t>
            </a:r>
          </a:p>
          <a:p>
            <a:endParaRPr lang="en-US"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 item used to assess </a:t>
            </a:r>
            <a:r>
              <a:rPr lang="en-US" b="0" i="1" dirty="0">
                <a:latin typeface="Arial" panose="020B0604020202020204" pitchFamily="34" charset="0"/>
                <a:cs typeface="Arial" panose="020B0604020202020204" pitchFamily="34" charset="0"/>
              </a:rPr>
              <a:t>Workplace Hostility </a:t>
            </a:r>
            <a:r>
              <a:rPr lang="en-US" b="0" dirty="0">
                <a:latin typeface="Arial" panose="020B0604020202020204" pitchFamily="34" charset="0"/>
                <a:cs typeface="Arial" panose="020B0604020202020204" pitchFamily="34" charset="0"/>
              </a:rPr>
              <a:t>on the DEOCS using a four-point response scale from </a:t>
            </a:r>
            <a:r>
              <a:rPr lang="en-US" b="0" i="1" dirty="0">
                <a:latin typeface="Arial" panose="020B0604020202020204" pitchFamily="34" charset="0"/>
                <a:cs typeface="Arial" panose="020B0604020202020204" pitchFamily="34" charset="0"/>
              </a:rPr>
              <a:t>Never </a:t>
            </a:r>
            <a:r>
              <a:rPr lang="en-US" b="0" dirty="0">
                <a:latin typeface="Arial" panose="020B0604020202020204" pitchFamily="34" charset="0"/>
                <a:cs typeface="Arial" panose="020B0604020202020204" pitchFamily="34" charset="0"/>
              </a:rPr>
              <a:t>to </a:t>
            </a:r>
            <a:r>
              <a:rPr lang="en-US" b="0" i="1" dirty="0">
                <a:latin typeface="Arial" panose="020B0604020202020204" pitchFamily="34" charset="0"/>
                <a:cs typeface="Arial" panose="020B0604020202020204" pitchFamily="34" charset="0"/>
              </a:rPr>
              <a:t>Often</a:t>
            </a:r>
            <a:r>
              <a:rPr lang="en-US" b="0" dirty="0">
                <a:latin typeface="Arial" panose="020B0604020202020204" pitchFamily="34" charset="0"/>
                <a:cs typeface="Arial" panose="020B0604020202020204" pitchFamily="34" charset="0"/>
              </a:rPr>
              <a:t>:</a:t>
            </a:r>
            <a:endParaRPr lang="en-US" sz="1200" b="0" i="0" u="none" strike="noStrike" baseline="0" dirty="0">
              <a:latin typeface="Arial" panose="020B0604020202020204" pitchFamily="34" charset="0"/>
              <a:cs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often does someone from your unit…</a:t>
            </a:r>
          </a:p>
          <a:p>
            <a:pPr marL="342900" marR="0" lvl="0" indent="-342900">
              <a:spcBef>
                <a:spcPts val="0"/>
              </a:spcBef>
              <a:spcAft>
                <a:spcPts val="0"/>
              </a:spcAft>
              <a:buSzPts val="1200"/>
              <a:buFont typeface="Symbol" panose="05050102010706020507" pitchFamily="18" charset="2"/>
              <a:buChar char=""/>
            </a:pPr>
            <a:r>
              <a:rPr lang="en-US" sz="1800" dirty="0">
                <a:solidFill>
                  <a:srgbClr val="000000"/>
                </a:solidFill>
                <a:effectLst/>
                <a:latin typeface="Arial" panose="020B0604020202020204" pitchFamily="34" charset="0"/>
                <a:ea typeface="Symbol" panose="05050102010706020507" pitchFamily="18" charset="2"/>
                <a:cs typeface="Arial" panose="020B0604020202020204" pitchFamily="34" charset="0"/>
              </a:rPr>
              <a:t>intentionally interfere with your work performance? </a:t>
            </a:r>
          </a:p>
          <a:p>
            <a:pPr marL="342900" marR="0" lvl="0" indent="-342900">
              <a:spcBef>
                <a:spcPts val="0"/>
              </a:spcBef>
              <a:spcAft>
                <a:spcPts val="0"/>
              </a:spcAft>
              <a:buSzPts val="1200"/>
              <a:buFont typeface="Symbol" panose="05050102010706020507" pitchFamily="18" charset="2"/>
              <a:buChar char=""/>
            </a:pPr>
            <a:r>
              <a:rPr lang="en-US" sz="1800" dirty="0">
                <a:solidFill>
                  <a:srgbClr val="000000"/>
                </a:solidFill>
                <a:effectLst/>
                <a:latin typeface="Arial" panose="020B0604020202020204" pitchFamily="34" charset="0"/>
                <a:ea typeface="Symbol" panose="05050102010706020507" pitchFamily="18" charset="2"/>
                <a:cs typeface="Arial" panose="020B0604020202020204" pitchFamily="34" charset="0"/>
              </a:rPr>
              <a:t>take credit for work or ideas that were yours? </a:t>
            </a:r>
          </a:p>
          <a:p>
            <a:pPr marL="342900" marR="0" lvl="0" indent="-342900">
              <a:spcBef>
                <a:spcPts val="0"/>
              </a:spcBef>
              <a:spcAft>
                <a:spcPts val="0"/>
              </a:spcAft>
              <a:buSzPts val="1200"/>
              <a:buFont typeface="Symbol" panose="05050102010706020507" pitchFamily="18" charset="2"/>
              <a:buChar char=""/>
            </a:pPr>
            <a:r>
              <a:rPr lang="en-US" sz="1800" dirty="0">
                <a:solidFill>
                  <a:srgbClr val="000000"/>
                </a:solidFill>
                <a:effectLst/>
                <a:latin typeface="Arial" panose="020B0604020202020204" pitchFamily="34" charset="0"/>
                <a:ea typeface="Symbol" panose="05050102010706020507" pitchFamily="18" charset="2"/>
                <a:cs typeface="Arial" panose="020B0604020202020204" pitchFamily="34" charset="0"/>
              </a:rPr>
              <a:t>use insults, sarcasm, or gestures to humiliate you? </a:t>
            </a:r>
          </a:p>
          <a:p>
            <a:pPr marL="342900" marR="0" lvl="0" indent="-342900">
              <a:spcBef>
                <a:spcPts val="0"/>
              </a:spcBef>
              <a:spcAft>
                <a:spcPts val="0"/>
              </a:spcAft>
              <a:buSzPts val="1200"/>
              <a:buFont typeface="Symbol" panose="05050102010706020507" pitchFamily="18" charset="2"/>
              <a:buChar char=""/>
            </a:pPr>
            <a:r>
              <a:rPr lang="en-US" sz="1800" dirty="0">
                <a:solidFill>
                  <a:srgbClr val="000000"/>
                </a:solidFill>
                <a:effectLst/>
                <a:latin typeface="Arial" panose="020B0604020202020204" pitchFamily="34" charset="0"/>
                <a:ea typeface="Symbol" panose="05050102010706020507" pitchFamily="18" charset="2"/>
                <a:cs typeface="Arial" panose="020B0604020202020204" pitchFamily="34" charset="0"/>
              </a:rPr>
              <a:t>yell when they are angry with you? </a:t>
            </a:r>
          </a:p>
          <a:p>
            <a:pPr marL="0" lv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unfavorable rating is among the top weaknesses within the unit/organization.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unit/organizational commander or leader believes there is another reason to share with personnel. For example, it is a previously identified area of importance or there was a notable rating increase/decrease since the last DEOCS administration, if applicable.</a:t>
            </a:r>
            <a:endParaRPr lang="en-US"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u="sng" dirty="0">
                <a:latin typeface="Arial" panose="020B0604020202020204" pitchFamily="34" charset="0"/>
                <a:cs typeface="Arial" panose="020B0604020202020204" pitchFamily="34" charset="0"/>
              </a:rPr>
              <a:t>Suggested Discussion Points</a:t>
            </a:r>
            <a:endParaRPr lang="en-US"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latin typeface="Arial"/>
                <a:cs typeface="Arial"/>
              </a:rPr>
              <a:t>Do these findings reflect known strengths/areas for improvement within the unit/organization?</a:t>
            </a:r>
          </a:p>
          <a:p>
            <a:pPr marL="628650" lvl="1" indent="-171450">
              <a:buFont typeface="Arial" panose="020B0604020202020204" pitchFamily="34" charset="0"/>
              <a:buChar char="•"/>
            </a:pPr>
            <a:r>
              <a:rPr lang="en-US" b="0" dirty="0">
                <a:latin typeface="Arial"/>
                <a:cs typeface="Arial"/>
              </a:rPr>
              <a:t>Any surprises?</a:t>
            </a:r>
          </a:p>
          <a:p>
            <a:pPr marL="171450" lvl="0" indent="-171450">
              <a:buFont typeface="Arial" panose="020B0604020202020204" pitchFamily="34" charset="0"/>
              <a:buChar char="•"/>
            </a:pPr>
            <a:r>
              <a:rPr lang="en-US" b="0" dirty="0">
                <a:latin typeface="Arial"/>
                <a:cs typeface="Arial"/>
              </a:rPr>
              <a:t>Are there any initiatives already in place (or planned) to address areas for improvement?</a:t>
            </a:r>
          </a:p>
          <a:p>
            <a:pPr marL="171450" lvl="0" indent="-171450">
              <a:buFont typeface="Arial" panose="020B0604020202020204" pitchFamily="34" charset="0"/>
              <a:buChar char="•"/>
            </a:pPr>
            <a:r>
              <a:rPr lang="en-US" b="0" dirty="0">
                <a:latin typeface="Arial"/>
                <a:cs typeface="Arial"/>
              </a:rPr>
              <a:t>Are there any initiatives already in place that may be contributing to top strength areas?</a:t>
            </a:r>
            <a:endParaRPr lang="en-US" b="0" i="0" dirty="0">
              <a:latin typeface="Arial"/>
              <a:cs typeface="Arial"/>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indicating </a:t>
            </a:r>
            <a:r>
              <a:rPr lang="en-US" b="1" dirty="0">
                <a:latin typeface="Arial" panose="020B0604020202020204" pitchFamily="34" charset="0"/>
                <a:cs typeface="Arial" panose="020B0604020202020204" pitchFamily="34" charset="0"/>
              </a:rPr>
              <a:t>Frequent Workplace Hostility</a:t>
            </a:r>
            <a:r>
              <a:rPr lang="en-US" b="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Neither favorable nor unfavorable rating </a:t>
            </a:r>
            <a:r>
              <a:rPr lang="en-US" b="0" dirty="0">
                <a:latin typeface="Arial" panose="020B0604020202020204" pitchFamily="34" charset="0"/>
                <a:cs typeface="Arial" panose="020B0604020202020204" pitchFamily="34" charset="0"/>
              </a:rPr>
              <a:t>(represented with yellow) percentage of responses indicating </a:t>
            </a:r>
            <a:r>
              <a:rPr lang="en-US" b="1" dirty="0">
                <a:latin typeface="Arial" panose="020B0604020202020204" pitchFamily="34" charset="0"/>
                <a:cs typeface="Arial" panose="020B0604020202020204" pitchFamily="34" charset="0"/>
              </a:rPr>
              <a:t>Rare Workplace Hostility</a:t>
            </a:r>
            <a:r>
              <a:rPr lang="en-US" b="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indicating </a:t>
            </a:r>
            <a:r>
              <a:rPr lang="en-US" b="1" dirty="0">
                <a:latin typeface="Arial" panose="020B0604020202020204" pitchFamily="34" charset="0"/>
                <a:cs typeface="Arial" panose="020B0604020202020204" pitchFamily="34" charset="0"/>
              </a:rPr>
              <a:t>No Workplace Hostility</a:t>
            </a:r>
            <a:r>
              <a:rPr lang="en-US" b="0" dirty="0">
                <a:latin typeface="Arial" panose="020B0604020202020204" pitchFamily="34" charset="0"/>
                <a:cs typeface="Arial" panose="020B0604020202020204" pitchFamily="34" charset="0"/>
              </a:rPr>
              <a:t>.</a:t>
            </a: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61</a:t>
            </a:fld>
            <a:endParaRPr lang="en-US"/>
          </a:p>
        </p:txBody>
      </p:sp>
    </p:spTree>
    <p:extLst>
      <p:ext uri="{BB962C8B-B14F-4D97-AF65-F5344CB8AC3E}">
        <p14:creationId xmlns:p14="http://schemas.microsoft.com/office/powerpoint/2010/main" val="40632215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Should we share results for Workplace Hostility Ratings by Demographic Category?</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ratings by demographic category if overall unit/organization results were shared and/or the commander/leader sees value in sharing these results.</a:t>
            </a: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Do </a:t>
            </a:r>
            <a:r>
              <a:rPr lang="en-US" b="1">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share results for demographic groups with fewer than 20 individuals (see instructions for redacting demographic groups on slide 3).</a:t>
            </a:r>
            <a:r>
              <a:rPr lang="en-US">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Considerations</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62</a:t>
            </a:fld>
            <a:endParaRPr lang="en-US"/>
          </a:p>
        </p:txBody>
      </p:sp>
    </p:spTree>
    <p:extLst>
      <p:ext uri="{BB962C8B-B14F-4D97-AF65-F5344CB8AC3E}">
        <p14:creationId xmlns:p14="http://schemas.microsoft.com/office/powerpoint/2010/main" val="4080217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63</a:t>
            </a:fld>
            <a:endParaRPr lang="en-US"/>
          </a:p>
        </p:txBody>
      </p:sp>
    </p:spTree>
    <p:extLst>
      <p:ext uri="{BB962C8B-B14F-4D97-AF65-F5344CB8AC3E}">
        <p14:creationId xmlns:p14="http://schemas.microsoft.com/office/powerpoint/2010/main" val="1296970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written comment </a:t>
            </a:r>
            <a:r>
              <a:rPr lang="en-US" b="1" u="sng" dirty="0">
                <a:latin typeface="Arial" panose="020B0604020202020204" pitchFamily="34" charset="0"/>
                <a:cs typeface="Arial" panose="020B0604020202020204" pitchFamily="34" charset="0"/>
              </a:rPr>
              <a:t>themes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only. Do </a:t>
            </a:r>
            <a:r>
              <a:rPr lang="en-US" b="1" u="sng" dirty="0">
                <a:latin typeface="Arial" panose="020B0604020202020204" pitchFamily="34" charset="0"/>
                <a:cs typeface="Arial" panose="020B0604020202020204" pitchFamily="34" charset="0"/>
              </a:rPr>
              <a:t>not</a:t>
            </a:r>
            <a:r>
              <a:rPr lang="en-US" b="0" dirty="0">
                <a:latin typeface="Arial" panose="020B0604020202020204" pitchFamily="34" charset="0"/>
                <a:cs typeface="Arial" panose="020B0604020202020204" pitchFamily="34" charset="0"/>
              </a:rPr>
              <a:t> share quotes from your Comments Report.</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DEOCS results are confidential, however sharing quotes may inadvertently identify individuals. </a:t>
            </a:r>
          </a:p>
          <a:p>
            <a:endParaRPr lang="en-US" dirty="0"/>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64</a:t>
            </a:fld>
            <a:endParaRPr lang="en-US"/>
          </a:p>
        </p:txBody>
      </p:sp>
    </p:spTree>
    <p:extLst>
      <p:ext uri="{BB962C8B-B14F-4D97-AF65-F5344CB8AC3E}">
        <p14:creationId xmlns:p14="http://schemas.microsoft.com/office/powerpoint/2010/main" val="2065889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65</a:t>
            </a:fld>
            <a:endParaRPr lang="en-US"/>
          </a:p>
        </p:txBody>
      </p:sp>
    </p:spTree>
    <p:extLst>
      <p:ext uri="{BB962C8B-B14F-4D97-AF65-F5344CB8AC3E}">
        <p14:creationId xmlns:p14="http://schemas.microsoft.com/office/powerpoint/2010/main" val="24606068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66</a:t>
            </a:fld>
            <a:endParaRPr lang="en-US"/>
          </a:p>
        </p:txBody>
      </p:sp>
    </p:spTree>
    <p:extLst>
      <p:ext uri="{BB962C8B-B14F-4D97-AF65-F5344CB8AC3E}">
        <p14:creationId xmlns:p14="http://schemas.microsoft.com/office/powerpoint/2010/main" val="32450990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67</a:t>
            </a:fld>
            <a:endParaRPr lang="en-US"/>
          </a:p>
        </p:txBody>
      </p:sp>
    </p:spTree>
    <p:extLst>
      <p:ext uri="{BB962C8B-B14F-4D97-AF65-F5344CB8AC3E}">
        <p14:creationId xmlns:p14="http://schemas.microsoft.com/office/powerpoint/2010/main" val="602416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68</a:t>
            </a:fld>
            <a:endParaRPr lang="en-US"/>
          </a:p>
        </p:txBody>
      </p:sp>
    </p:spTree>
    <p:extLst>
      <p:ext uri="{BB962C8B-B14F-4D97-AF65-F5344CB8AC3E}">
        <p14:creationId xmlns:p14="http://schemas.microsoft.com/office/powerpoint/2010/main" val="2156495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latin typeface="Arial" panose="020B0604020202020204" pitchFamily="34" charset="0"/>
                <a:cs typeface="Arial" panose="020B0604020202020204" pitchFamily="34" charset="0"/>
              </a:rPr>
              <a:t>**</a:t>
            </a:r>
            <a:r>
              <a:rPr lang="en-US" b="0" u="none">
                <a:latin typeface="Arial" panose="020B0604020202020204" pitchFamily="34" charset="0"/>
                <a:cs typeface="Arial" panose="020B0604020202020204" pitchFamily="34" charset="0"/>
              </a:rPr>
              <a:t>For use at Military Service Academies, only. Otherwise, delete this section.</a:t>
            </a:r>
            <a:r>
              <a:rPr lang="en-US" b="1" u="none">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6C080711-4F71-4355-A5E2-361F946D3F72}" type="slidenum">
              <a:rPr lang="en-US" smtClean="0"/>
              <a:t>69</a:t>
            </a:fld>
            <a:endParaRPr lang="en-US"/>
          </a:p>
        </p:txBody>
      </p:sp>
    </p:spTree>
    <p:extLst>
      <p:ext uri="{BB962C8B-B14F-4D97-AF65-F5344CB8AC3E}">
        <p14:creationId xmlns:p14="http://schemas.microsoft.com/office/powerpoint/2010/main" val="120953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The above sample shows how to redact specific factors not wanting to share with unit/organization personnel.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a:spcAft>
                <a:spcPts val="300"/>
              </a:spcAft>
              <a:defRPr/>
            </a:pPr>
            <a:r>
              <a:rPr lang="en-US" sz="1600" dirty="0">
                <a:latin typeface="Arial" panose="020B0604020202020204" pitchFamily="34" charset="0"/>
                <a:cs typeface="Arial" panose="020B0604020202020204" pitchFamily="34" charset="0"/>
              </a:rPr>
              <a:t>It is strongly recommended that the following results </a:t>
            </a:r>
            <a:r>
              <a:rPr lang="en-US" sz="1600" b="1"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be shared in any unit-/organization-wide briefs: </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Leadership Support – Ratings by Paygrade of Immediate Supervisor</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Toxic Leadership – Ratings by Paygrade of Immediate Supervisor</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Toxic Leadership – Ratings for Senior NCO/SEL</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Passive Leadership – Ratings for Senior NCO/SEL</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Transformational Leadership – Ratings for Senior NCO/SEL</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Any custom questions included in the survey that asked participants to evaluate unique individuals/leaders.</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Actual comments from your DEOCS written comments report.</a:t>
            </a:r>
          </a:p>
          <a:p>
            <a:pPr marL="0" indent="0">
              <a:lnSpc>
                <a:spcPct val="100000"/>
              </a:lnSpc>
              <a:spcBef>
                <a:spcPts val="0"/>
              </a:spcBef>
              <a:spcAft>
                <a:spcPts val="300"/>
              </a:spcAft>
              <a:buFont typeface="Arial" panose="020B0604020202020204" pitchFamily="34" charset="0"/>
              <a:buNone/>
            </a:pPr>
            <a:r>
              <a:rPr lang="en-US" sz="1600" dirty="0">
                <a:latin typeface="Arial" panose="020B0604020202020204" pitchFamily="34" charset="0"/>
                <a:cs typeface="Arial" panose="020B0604020202020204" pitchFamily="34" charset="0"/>
              </a:rPr>
              <a:t>If your organization only has a small number of immediate supervisors, do </a:t>
            </a:r>
            <a:r>
              <a:rPr lang="en-US" sz="1600" b="1"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share the following results:</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Leadership Support – Ratings for All Immediate Supervisors</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Toxic Leadership – Ratings for all Immediate Supervisors</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a:t>
            </a:fld>
            <a:endParaRPr lang="en-US"/>
          </a:p>
        </p:txBody>
      </p:sp>
    </p:spTree>
    <p:extLst>
      <p:ext uri="{BB962C8B-B14F-4D97-AF65-F5344CB8AC3E}">
        <p14:creationId xmlns:p14="http://schemas.microsoft.com/office/powerpoint/2010/main" val="3134333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Considerations</a:t>
            </a: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Due to the number of Academy-specific questions, it’s anticipated that multiple slides will be required to display these results.</a:t>
            </a:r>
          </a:p>
          <a:p>
            <a:endParaRPr lang="en-US" b="0" u="sng">
              <a:latin typeface="Arial" panose="020B0604020202020204" pitchFamily="34" charset="0"/>
              <a:cs typeface="Arial" panose="020B0604020202020204" pitchFamily="34" charset="0"/>
            </a:endParaRPr>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70</a:t>
            </a:fld>
            <a:endParaRPr lang="en-US"/>
          </a:p>
        </p:txBody>
      </p:sp>
    </p:spTree>
    <p:extLst>
      <p:ext uri="{BB962C8B-B14F-4D97-AF65-F5344CB8AC3E}">
        <p14:creationId xmlns:p14="http://schemas.microsoft.com/office/powerpoint/2010/main" val="649003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Provide an overview of next steps for the unit/organization.</a:t>
            </a:r>
          </a:p>
          <a:p>
            <a:pPr marL="171450" lvl="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72</a:t>
            </a:fld>
            <a:endParaRPr lang="en-US"/>
          </a:p>
        </p:txBody>
      </p:sp>
    </p:spTree>
    <p:extLst>
      <p:ext uri="{BB962C8B-B14F-4D97-AF65-F5344CB8AC3E}">
        <p14:creationId xmlns:p14="http://schemas.microsoft.com/office/powerpoint/2010/main" val="1969392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Ask attendees for their thoughts about the presentation material. Solicit questions.</a:t>
            </a: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73</a:t>
            </a:fld>
            <a:endParaRPr lang="en-US"/>
          </a:p>
        </p:txBody>
      </p:sp>
    </p:spTree>
    <p:extLst>
      <p:ext uri="{BB962C8B-B14F-4D97-AF65-F5344CB8AC3E}">
        <p14:creationId xmlns:p14="http://schemas.microsoft.com/office/powerpoint/2010/main" val="42676739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Discuss the availability of local resources. Introduce any POCs in attendance.</a:t>
            </a:r>
          </a:p>
          <a:p>
            <a:pPr mar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74</a:t>
            </a:fld>
            <a:endParaRPr lang="en-US"/>
          </a:p>
        </p:txBody>
      </p:sp>
    </p:spTree>
    <p:extLst>
      <p:ext uri="{BB962C8B-B14F-4D97-AF65-F5344CB8AC3E}">
        <p14:creationId xmlns:p14="http://schemas.microsoft.com/office/powerpoint/2010/main" val="22901302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cs typeface="Arial"/>
              </a:rPr>
              <a:t>Suggested Discussion Points</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a:cs typeface="Arial"/>
              </a:rPr>
              <a:t>Thank the </a:t>
            </a:r>
            <a:r>
              <a:rPr lang="en-US" dirty="0">
                <a:latin typeface="Arial"/>
                <a:cs typeface="Arial"/>
              </a:rPr>
              <a:t>CCA</a:t>
            </a:r>
            <a:r>
              <a:rPr lang="en-US" b="0" dirty="0">
                <a:latin typeface="Arial"/>
                <a:cs typeface="Arial"/>
              </a:rPr>
              <a:t> team and the briefing attendees.</a:t>
            </a:r>
          </a:p>
          <a:p>
            <a:pPr marL="171450" indent="-171450">
              <a:buFont typeface="Arial" panose="020B0604020202020204" pitchFamily="34" charset="0"/>
              <a:buChar char="•"/>
            </a:pPr>
            <a:r>
              <a:rPr lang="en-US" b="0" dirty="0">
                <a:latin typeface="Arial"/>
                <a:cs typeface="Arial"/>
              </a:rPr>
              <a:t>Thank DEOCS participants.</a:t>
            </a:r>
          </a:p>
          <a:p>
            <a:pPr marL="171450" indent="-171450">
              <a:buFont typeface="Arial" panose="020B0604020202020204" pitchFamily="34" charset="0"/>
              <a:buChar char="•"/>
            </a:pPr>
            <a:r>
              <a:rPr lang="en-US" b="0" dirty="0">
                <a:latin typeface="Arial"/>
                <a:cs typeface="Arial"/>
              </a:rPr>
              <a:t>Thank brief attendees for participation and discussion (if applicable).</a:t>
            </a:r>
          </a:p>
          <a:p>
            <a:endParaRPr lang="en-US" dirty="0"/>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75</a:t>
            </a:fld>
            <a:endParaRPr lang="en-US"/>
          </a:p>
        </p:txBody>
      </p:sp>
    </p:spTree>
    <p:extLst>
      <p:ext uri="{BB962C8B-B14F-4D97-AF65-F5344CB8AC3E}">
        <p14:creationId xmlns:p14="http://schemas.microsoft.com/office/powerpoint/2010/main" val="293751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8</a:t>
            </a:fld>
            <a:endParaRPr lang="en-US"/>
          </a:p>
        </p:txBody>
      </p:sp>
    </p:spTree>
    <p:extLst>
      <p:ext uri="{BB962C8B-B14F-4D97-AF65-F5344CB8AC3E}">
        <p14:creationId xmlns:p14="http://schemas.microsoft.com/office/powerpoint/2010/main" val="404281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cs typeface="Arial" panose="020B0604020202020204" pitchFamily="34" charset="0"/>
              </a:rPr>
              <a:t>**For additional DEOCS support material, p</a:t>
            </a:r>
            <a:r>
              <a:rPr lang="en-US" dirty="0">
                <a:latin typeface="Arial" panose="020B0604020202020204" pitchFamily="34" charset="0"/>
                <a:cs typeface="Arial" panose="020B0604020202020204" pitchFamily="34" charset="0"/>
              </a:rPr>
              <a:t>lease visit the Defense Command Climate Portal Survey Resource Center </a:t>
            </a:r>
            <a:r>
              <a:rPr lang="en-US" b="0" i="0" dirty="0">
                <a:solidFill>
                  <a:srgbClr val="000000"/>
                </a:solidFill>
                <a:effectLst/>
                <a:latin typeface="Arial" panose="020B0604020202020204" pitchFamily="34" charset="0"/>
                <a:cs typeface="Arial" panose="020B0604020202020204" pitchFamily="34" charset="0"/>
              </a:rPr>
              <a:t>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https://www.prevention.mil/Climate-Portal/Defense-Climate-Portal-Survey-Resource-Center/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9</a:t>
            </a:fld>
            <a:endParaRPr lang="en-US"/>
          </a:p>
        </p:txBody>
      </p:sp>
    </p:spTree>
    <p:extLst>
      <p:ext uri="{BB962C8B-B14F-4D97-AF65-F5344CB8AC3E}">
        <p14:creationId xmlns:p14="http://schemas.microsoft.com/office/powerpoint/2010/main" val="417571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revention.mil/Climate-Portal/Defense-Climate-Portal-Survey-Resource-Center/"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Section Slide Dark Blue">
    <p:bg>
      <p:bgPr>
        <a:solidFill>
          <a:srgbClr val="0C2554"/>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087D27-6D75-5BE4-BD03-1B686024A491}"/>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AD6C464-64B4-02DE-3C85-8162EB6B6583}"/>
              </a:ext>
            </a:extLst>
          </p:cNvPr>
          <p:cNvSpPr txBox="1"/>
          <p:nvPr userDrawn="1"/>
        </p:nvSpPr>
        <p:spPr>
          <a:xfrm>
            <a:off x="6381604" y="2181676"/>
            <a:ext cx="3449652" cy="584775"/>
          </a:xfrm>
          <a:prstGeom prst="rect">
            <a:avLst/>
          </a:prstGeom>
          <a:noFill/>
        </p:spPr>
        <p:txBody>
          <a:bodyPr wrap="square">
            <a:spAutoFit/>
          </a:bodyPr>
          <a:lstStyle/>
          <a:p>
            <a:r>
              <a:rPr lang="en-US" sz="3200" b="0">
                <a:solidFill>
                  <a:srgbClr val="FFFFFF"/>
                </a:solidFill>
              </a:rPr>
              <a:t>Unit/Organization</a:t>
            </a:r>
            <a:endParaRPr lang="en-US" sz="3200"/>
          </a:p>
        </p:txBody>
      </p:sp>
      <p:sp>
        <p:nvSpPr>
          <p:cNvPr id="8" name="Rectangle 5">
            <a:extLst>
              <a:ext uri="{FF2B5EF4-FFF2-40B4-BE49-F238E27FC236}">
                <a16:creationId xmlns:a16="http://schemas.microsoft.com/office/drawing/2014/main" id="{CCF33902-13A6-EA06-F2C2-CB1527B0B116}"/>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30" name="TextBox 29">
            <a:extLst>
              <a:ext uri="{FF2B5EF4-FFF2-40B4-BE49-F238E27FC236}">
                <a16:creationId xmlns:a16="http://schemas.microsoft.com/office/drawing/2014/main" id="{108797CE-D3FB-21C7-81A3-B832A24697B0}"/>
              </a:ext>
            </a:extLst>
          </p:cNvPr>
          <p:cNvSpPr txBox="1"/>
          <p:nvPr userDrawn="1"/>
        </p:nvSpPr>
        <p:spPr>
          <a:xfrm>
            <a:off x="876299" y="2120120"/>
            <a:ext cx="8002658" cy="646331"/>
          </a:xfrm>
          <a:prstGeom prst="rect">
            <a:avLst/>
          </a:prstGeom>
          <a:noFill/>
        </p:spPr>
        <p:txBody>
          <a:bodyPr wrap="square" rtlCol="0">
            <a:spAutoFit/>
          </a:bodyPr>
          <a:lstStyle/>
          <a:p>
            <a:pPr algn="l"/>
            <a:r>
              <a:rPr lang="en-US" sz="3600" b="1">
                <a:solidFill>
                  <a:srgbClr val="FFFFFF"/>
                </a:solidFill>
              </a:rPr>
              <a:t>DEOCS Brief Template  |</a:t>
            </a:r>
            <a:endParaRPr lang="en-US" sz="3600" b="0">
              <a:solidFill>
                <a:srgbClr val="FFFFFF"/>
              </a:solidFill>
            </a:endParaRPr>
          </a:p>
        </p:txBody>
      </p:sp>
      <p:sp>
        <p:nvSpPr>
          <p:cNvPr id="35" name="TextBox 34">
            <a:extLst>
              <a:ext uri="{FF2B5EF4-FFF2-40B4-BE49-F238E27FC236}">
                <a16:creationId xmlns:a16="http://schemas.microsoft.com/office/drawing/2014/main" id="{6F437D0F-82EC-34D4-E196-F558772F03AB}"/>
              </a:ext>
            </a:extLst>
          </p:cNvPr>
          <p:cNvSpPr txBox="1"/>
          <p:nvPr userDrawn="1"/>
        </p:nvSpPr>
        <p:spPr>
          <a:xfrm>
            <a:off x="876299" y="3011917"/>
            <a:ext cx="11315701" cy="1569660"/>
          </a:xfrm>
          <a:prstGeom prst="rect">
            <a:avLst/>
          </a:prstGeom>
          <a:noFill/>
        </p:spPr>
        <p:txBody>
          <a:bodyPr wrap="square" rtlCol="0">
            <a:spAutoFit/>
          </a:bodyPr>
          <a:lstStyle/>
          <a:p>
            <a:r>
              <a:rPr lang="en-US" sz="2400" b="0" i="0">
                <a:solidFill>
                  <a:srgbClr val="FFFFFF"/>
                </a:solidFill>
              </a:rPr>
              <a:t>Provided as a resource to assist unit commanders and organizational leaders</a:t>
            </a:r>
          </a:p>
          <a:p>
            <a:r>
              <a:rPr lang="en-US" sz="2400" b="0" i="0">
                <a:solidFill>
                  <a:srgbClr val="FFFFFF"/>
                </a:solidFill>
              </a:rPr>
              <a:t>in sharing their DEOCS results with their personnel.</a:t>
            </a:r>
          </a:p>
          <a:p>
            <a:endParaRPr lang="en-US" sz="2400" b="0" i="0">
              <a:solidFill>
                <a:srgbClr val="FFFFFF"/>
              </a:solidFill>
            </a:endParaRPr>
          </a:p>
          <a:p>
            <a:endParaRPr lang="en-US" sz="2400" b="0" i="0">
              <a:solidFill>
                <a:srgbClr val="FFFFFF"/>
              </a:solidFill>
            </a:endParaRPr>
          </a:p>
        </p:txBody>
      </p:sp>
      <p:sp>
        <p:nvSpPr>
          <p:cNvPr id="17" name="TextBox 16">
            <a:extLst>
              <a:ext uri="{FF2B5EF4-FFF2-40B4-BE49-F238E27FC236}">
                <a16:creationId xmlns:a16="http://schemas.microsoft.com/office/drawing/2014/main" id="{628820C3-AA0A-449D-AAA7-1955D579D671}"/>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latin typeface="Calibri" panose="020F0502020204030204" pitchFamily="34" charset="0"/>
                <a:cs typeface="Calibri" panose="020F0502020204030204" pitchFamily="34" charset="0"/>
              </a:rPr>
              <a:t>Tutorial Slide</a:t>
            </a:r>
          </a:p>
          <a:p>
            <a:pPr algn="ctr"/>
            <a:r>
              <a:rPr lang="en-US" b="0" dirty="0">
                <a:solidFill>
                  <a:srgbClr val="FFFF00"/>
                </a:solidFill>
                <a:latin typeface="Calibri" panose="020F0502020204030204" pitchFamily="34" charset="0"/>
                <a:cs typeface="Calibri" panose="020F0502020204030204" pitchFamily="34" charset="0"/>
              </a:rPr>
              <a:t>Delete prior to presenting/distributing.</a:t>
            </a:r>
            <a:endParaRPr lang="en-US" b="1" dirty="0">
              <a:solidFill>
                <a:srgbClr val="FFFF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3D5DCC-553A-6B76-28F8-562F7E405CA9}"/>
              </a:ext>
            </a:extLst>
          </p:cNvPr>
          <p:cNvSpPr txBox="1"/>
          <p:nvPr userDrawn="1"/>
        </p:nvSpPr>
        <p:spPr>
          <a:xfrm>
            <a:off x="5018700" y="6611779"/>
            <a:ext cx="2153807" cy="246221"/>
          </a:xfrm>
          <a:prstGeom prst="rect">
            <a:avLst/>
          </a:prstGeom>
          <a:noFill/>
        </p:spPr>
        <p:txBody>
          <a:bodyPr wrap="square" rtlCol="0">
            <a:spAutoFit/>
          </a:bodyPr>
          <a:lstStyle/>
          <a:p>
            <a:pPr algn="ctr"/>
            <a:r>
              <a:rPr lang="en-US" sz="1000" b="0" i="0" dirty="0">
                <a:solidFill>
                  <a:srgbClr val="FFFFFF"/>
                </a:solidFill>
              </a:rPr>
              <a:t>Last updated: 22 July 2025 </a:t>
            </a:r>
            <a:endParaRPr lang="en-US" sz="1000" b="1" i="0" dirty="0">
              <a:solidFill>
                <a:srgbClr val="FFFFFF"/>
              </a:solidFill>
            </a:endParaRPr>
          </a:p>
        </p:txBody>
      </p:sp>
      <p:pic>
        <p:nvPicPr>
          <p:cNvPr id="4" name="Picture 3" descr="A picture containing schematic&#10;&#10;Description automatically generated">
            <a:extLst>
              <a:ext uri="{FF2B5EF4-FFF2-40B4-BE49-F238E27FC236}">
                <a16:creationId xmlns:a16="http://schemas.microsoft.com/office/drawing/2014/main" id="{7DFB7E68-4954-B2EB-1A6D-686BC82EC62C}"/>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2451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37137" y="1895138"/>
            <a:ext cx="10865622" cy="830997"/>
          </a:xfrm>
          <a:prstGeom prst="rect">
            <a:avLst/>
          </a:prstGeom>
          <a:noFill/>
        </p:spPr>
        <p:txBody>
          <a:bodyPr wrap="square" rtlCol="0">
            <a:spAutoFit/>
          </a:bodyPr>
          <a:lstStyle/>
          <a:p>
            <a:r>
              <a:rPr lang="en-US" sz="4800" b="1">
                <a:solidFill>
                  <a:srgbClr val="FFFFFF"/>
                </a:solidFill>
              </a:rPr>
              <a:t> Our Next Steps</a:t>
            </a:r>
          </a:p>
        </p:txBody>
      </p:sp>
      <p:pic>
        <p:nvPicPr>
          <p:cNvPr id="2" name="Picture 1" descr="A picture containing schematic&#10;&#10;Description automatically generated">
            <a:extLst>
              <a:ext uri="{FF2B5EF4-FFF2-40B4-BE49-F238E27FC236}">
                <a16:creationId xmlns:a16="http://schemas.microsoft.com/office/drawing/2014/main" id="{6049AE9F-A704-2815-113F-D48338C8B401}"/>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63351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8415185" cy="830997"/>
          </a:xfrm>
          <a:prstGeom prst="rect">
            <a:avLst/>
          </a:prstGeom>
          <a:noFill/>
        </p:spPr>
        <p:txBody>
          <a:bodyPr wrap="square" rtlCol="0">
            <a:spAutoFit/>
          </a:bodyPr>
          <a:lstStyle/>
          <a:p>
            <a:r>
              <a:rPr lang="en-US" sz="4800" b="1">
                <a:solidFill>
                  <a:srgbClr val="FFFFFF"/>
                </a:solidFill>
              </a:rPr>
              <a:t>Our Strengths  |  </a:t>
            </a:r>
            <a:r>
              <a:rPr lang="en-US" sz="4800" b="0">
                <a:solidFill>
                  <a:srgbClr val="FFFFFF"/>
                </a:solidFill>
              </a:rPr>
              <a:t>Overview</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hematic&#10;&#10;Description automatically generated">
            <a:extLst>
              <a:ext uri="{FF2B5EF4-FFF2-40B4-BE49-F238E27FC236}">
                <a16:creationId xmlns:a16="http://schemas.microsoft.com/office/drawing/2014/main" id="{6062027B-5179-EAEC-9066-81B4A78BE658}"/>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50197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9585416" cy="830997"/>
          </a:xfrm>
          <a:prstGeom prst="rect">
            <a:avLst/>
          </a:prstGeom>
          <a:noFill/>
        </p:spPr>
        <p:txBody>
          <a:bodyPr wrap="square" rtlCol="0">
            <a:spAutoFit/>
          </a:bodyPr>
          <a:lstStyle/>
          <a:p>
            <a:r>
              <a:rPr lang="en-US" sz="4800" b="1">
                <a:solidFill>
                  <a:srgbClr val="FFFFFF"/>
                </a:solidFill>
              </a:rPr>
              <a:t>Our Challenges  |  </a:t>
            </a:r>
            <a:r>
              <a:rPr lang="en-US" sz="4800" b="0">
                <a:solidFill>
                  <a:srgbClr val="FFFFFF"/>
                </a:solidFill>
              </a:rPr>
              <a:t>Overview</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hematic&#10;&#10;Description automatically generated">
            <a:extLst>
              <a:ext uri="{FF2B5EF4-FFF2-40B4-BE49-F238E27FC236}">
                <a16:creationId xmlns:a16="http://schemas.microsoft.com/office/drawing/2014/main" id="{263E6BF8-F19E-1213-F447-4E2978DBF5D9}"/>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254397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Section Slide Dark Blue">
    <p:bg>
      <p:bgPr>
        <a:solidFill>
          <a:srgbClr val="0C255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9" y="1860607"/>
            <a:ext cx="6985832" cy="830997"/>
          </a:xfrm>
          <a:prstGeom prst="rect">
            <a:avLst/>
          </a:prstGeom>
          <a:noFill/>
        </p:spPr>
        <p:txBody>
          <a:bodyPr wrap="square" rtlCol="0">
            <a:spAutoFit/>
          </a:bodyPr>
          <a:lstStyle/>
          <a:p>
            <a:r>
              <a:rPr lang="en-US" sz="4800" b="1">
                <a:solidFill>
                  <a:srgbClr val="FFFFFF"/>
                </a:solidFill>
              </a:rPr>
              <a:t>Discussion</a:t>
            </a:r>
          </a:p>
        </p:txBody>
      </p:sp>
      <p:pic>
        <p:nvPicPr>
          <p:cNvPr id="2" name="Picture 1" descr="A picture containing schematic&#10;&#10;Description automatically generated">
            <a:extLst>
              <a:ext uri="{FF2B5EF4-FFF2-40B4-BE49-F238E27FC236}">
                <a16:creationId xmlns:a16="http://schemas.microsoft.com/office/drawing/2014/main" id="{775337A0-01D4-73F3-778F-8E93A89B55B3}"/>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405234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Section Slide Dark Blue">
    <p:bg>
      <p:bgPr>
        <a:solidFill>
          <a:srgbClr val="0C255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9" y="1860607"/>
            <a:ext cx="6985832" cy="830997"/>
          </a:xfrm>
          <a:prstGeom prst="rect">
            <a:avLst/>
          </a:prstGeom>
          <a:noFill/>
        </p:spPr>
        <p:txBody>
          <a:bodyPr wrap="square" rtlCol="0">
            <a:spAutoFit/>
          </a:bodyPr>
          <a:lstStyle/>
          <a:p>
            <a:r>
              <a:rPr lang="en-US" sz="4800" b="1">
                <a:solidFill>
                  <a:srgbClr val="FFFFFF"/>
                </a:solidFill>
              </a:rPr>
              <a:t>Thank you</a:t>
            </a:r>
          </a:p>
        </p:txBody>
      </p:sp>
      <p:pic>
        <p:nvPicPr>
          <p:cNvPr id="2" name="Picture 1" descr="A picture containing schematic&#10;&#10;Description automatically generated">
            <a:extLst>
              <a:ext uri="{FF2B5EF4-FFF2-40B4-BE49-F238E27FC236}">
                <a16:creationId xmlns:a16="http://schemas.microsoft.com/office/drawing/2014/main" id="{F599E621-F75C-5AB5-B04A-49CCF4B6D932}"/>
              </a:ext>
            </a:extLst>
          </p:cNvPr>
          <p:cNvPicPr>
            <a:picLocks noChangeAspect="1"/>
          </p:cNvPicPr>
          <p:nvPr userDrawn="1"/>
        </p:nvPicPr>
        <p:blipFill>
          <a:blip r:embed="rId2"/>
          <a:stretch>
            <a:fillRect/>
          </a:stretch>
        </p:blipFill>
        <p:spPr>
          <a:xfrm>
            <a:off x="9221638" y="5997273"/>
            <a:ext cx="2727706" cy="860727"/>
          </a:xfrm>
          <a:prstGeom prst="rect">
            <a:avLst/>
          </a:prstGeom>
        </p:spPr>
      </p:pic>
      <p:sp>
        <p:nvSpPr>
          <p:cNvPr id="3" name="TextBox 2">
            <a:extLst>
              <a:ext uri="{FF2B5EF4-FFF2-40B4-BE49-F238E27FC236}">
                <a16:creationId xmlns:a16="http://schemas.microsoft.com/office/drawing/2014/main" id="{ED2C58F2-AE34-1067-6464-57AB12E68CF2}"/>
              </a:ext>
            </a:extLst>
          </p:cNvPr>
          <p:cNvSpPr txBox="1"/>
          <p:nvPr userDrawn="1"/>
        </p:nvSpPr>
        <p:spPr>
          <a:xfrm>
            <a:off x="10185964" y="203244"/>
            <a:ext cx="1846810" cy="1200329"/>
          </a:xfrm>
          <a:prstGeom prst="rect">
            <a:avLst/>
          </a:prstGeom>
          <a:noFill/>
        </p:spPr>
        <p:txBody>
          <a:bodyPr wrap="square" rtlCol="0">
            <a:spAutoFit/>
          </a:bodyPr>
          <a:lstStyle/>
          <a:p>
            <a:pPr algn="ctr"/>
            <a:r>
              <a:rPr lang="en-US">
                <a:solidFill>
                  <a:schemeClr val="bg1"/>
                </a:solidFill>
              </a:rPr>
              <a:t>Insert unit or organizational logo/photo about here</a:t>
            </a:r>
          </a:p>
        </p:txBody>
      </p:sp>
    </p:spTree>
    <p:extLst>
      <p:ext uri="{BB962C8B-B14F-4D97-AF65-F5344CB8AC3E}">
        <p14:creationId xmlns:p14="http://schemas.microsoft.com/office/powerpoint/2010/main" val="57896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Slide | Image, Graphic, Table_op2">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BF430B-9202-EC22-1608-69D987473C2D}"/>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5F60F4-80D8-FEE0-1DFC-79BED1D17709}"/>
              </a:ext>
            </a:extLst>
          </p:cNvPr>
          <p:cNvSpPr txBox="1"/>
          <p:nvPr userDrawn="1"/>
        </p:nvSpPr>
        <p:spPr>
          <a:xfrm>
            <a:off x="331298" y="1680549"/>
            <a:ext cx="11528611"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 typeface="Wingdings" panose="05000000000000000000" pitchFamily="2" charset="2"/>
              <a:buNone/>
              <a:tabLst/>
              <a:defRPr/>
            </a:pPr>
            <a:r>
              <a:rPr lang="en-US" sz="1600" b="0" i="0" dirty="0">
                <a:latin typeface="Arial" panose="020B0604020202020204" pitchFamily="34" charset="0"/>
                <a:cs typeface="Arial" panose="020B0604020202020204" pitchFamily="34" charset="0"/>
              </a:rPr>
              <a:t>The DEOCS Unit/Organization Brief </a:t>
            </a:r>
            <a:r>
              <a:rPr lang="en-US" sz="1600" b="0" i="0" dirty="0">
                <a:solidFill>
                  <a:schemeClr val="tx1"/>
                </a:solidFill>
                <a:latin typeface="Arial" panose="020B0604020202020204" pitchFamily="34" charset="0"/>
                <a:cs typeface="Arial" panose="020B0604020202020204" pitchFamily="34" charset="0"/>
              </a:rPr>
              <a:t>Te</a:t>
            </a:r>
            <a:r>
              <a:rPr lang="en-US" sz="1600" b="0" i="0" dirty="0">
                <a:latin typeface="Arial" panose="020B0604020202020204" pitchFamily="34" charset="0"/>
                <a:cs typeface="Arial" panose="020B0604020202020204" pitchFamily="34" charset="0"/>
              </a:rPr>
              <a:t>mplate is provided for unit commanders and organizational leaders conducting a DEOCS as part of a Command Climate Assessment. You can use it to help design a presentation for your DEOCS results. When using this template, please refer to the following guidelines:</a:t>
            </a:r>
            <a:endParaRPr lang="en-US" sz="1200" b="0" i="0" dirty="0">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chemeClr val="tx1"/>
                </a:solidFill>
                <a:latin typeface="Arial" panose="020B0604020202020204" pitchFamily="34" charset="0"/>
                <a:cs typeface="Arial" panose="020B0604020202020204" pitchFamily="34" charset="0"/>
              </a:rPr>
              <a:t>As per DoDI 6400.11, prior to presenting DEOCS results to your unit/organization, meet with </a:t>
            </a:r>
            <a:r>
              <a:rPr lang="en-US" sz="1600" b="1" i="0" dirty="0">
                <a:solidFill>
                  <a:schemeClr val="tx1"/>
                </a:solidFill>
                <a:latin typeface="Arial" panose="020B0604020202020204" pitchFamily="34" charset="0"/>
                <a:cs typeface="Arial" panose="020B0604020202020204" pitchFamily="34" charset="0"/>
              </a:rPr>
              <a:t>Integrated Primary Prevention Workforce (IPPW)</a:t>
            </a:r>
            <a:r>
              <a:rPr lang="en-US" sz="1600" b="0" i="0" dirty="0">
                <a:solidFill>
                  <a:schemeClr val="tx1"/>
                </a:solidFill>
                <a:latin typeface="Arial" panose="020B0604020202020204" pitchFamily="34" charset="0"/>
                <a:cs typeface="Arial" panose="020B0604020202020204" pitchFamily="34" charset="0"/>
              </a:rPr>
              <a:t> personnel to assist with interpreting the results and discuss other relevant information. </a:t>
            </a:r>
            <a:endParaRPr lang="en-US" sz="1600" b="0" i="0" dirty="0">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latin typeface="Arial" panose="020B0604020202020204" pitchFamily="34" charset="0"/>
                <a:cs typeface="Arial" panose="020B0604020202020204" pitchFamily="34" charset="0"/>
              </a:rPr>
              <a:t>Most slides are editable and allow you to insert your unit’s/organization’s own information in the place of placeholder content and/or instructions.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latin typeface="Arial" panose="020B0604020202020204" pitchFamily="34" charset="0"/>
                <a:cs typeface="Arial" panose="020B0604020202020204" pitchFamily="34" charset="0"/>
              </a:rPr>
              <a:t>This is intended to be a helpful tool. You are free to deviate from the guidance provided as you feel is appropriate.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Not all slides may be necessary for/applicable to every unit, organization, or Service component.</a:t>
            </a:r>
            <a:endParaRPr lang="en-US" sz="1600" b="0" i="0" dirty="0">
              <a:latin typeface="Arial" panose="020B0604020202020204" pitchFamily="34" charset="0"/>
              <a:cs typeface="Arial" panose="020B0604020202020204" pitchFamily="34" charset="0"/>
            </a:endParaRPr>
          </a:p>
          <a:p>
            <a:pPr marL="685800" indent="-284163">
              <a:lnSpc>
                <a:spcPct val="100000"/>
              </a:lnSpc>
              <a:spcBef>
                <a:spcPts val="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logical ordering of slides may also differ across units, organizations, and Services.</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Please consult/incorporate any Service-specific requirements for briefing your DEOCS results.</a:t>
            </a:r>
          </a:p>
          <a:p>
            <a:pPr marL="685800" indent="-284163">
              <a:lnSpc>
                <a:spcPct val="100000"/>
              </a:lnSpc>
              <a:spcBef>
                <a:spcPts val="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Include the Factor Rating Alert icon      on slides for factors with alerts in your report.      </a:t>
            </a:r>
            <a:endParaRPr lang="en-US" sz="1600" dirty="0">
              <a:highlight>
                <a:srgbClr val="FFFF00"/>
              </a:highlight>
              <a:latin typeface="Arial" panose="020B0604020202020204" pitchFamily="34" charset="0"/>
              <a:cs typeface="Arial" panose="020B0604020202020204" pitchFamily="34" charset="0"/>
            </a:endParaRPr>
          </a:p>
          <a:p>
            <a:pPr marL="685800" indent="-284163">
              <a:lnSpc>
                <a:spcPct val="100000"/>
              </a:lnSpc>
              <a:spcBef>
                <a:spcPts val="0"/>
              </a:spcBef>
              <a:spcAft>
                <a:spcPts val="4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For information regarding interpreting command climate factors and/or additional materials to assist with your DEOCS, navigate to </a:t>
            </a:r>
            <a:r>
              <a:rPr lang="en-US" sz="1600" dirty="0">
                <a:solidFill>
                  <a:schemeClr val="tx1"/>
                </a:solidFill>
                <a:latin typeface="Arial" panose="020B0604020202020204" pitchFamily="34" charset="0"/>
                <a:cs typeface="Arial" panose="020B0604020202020204" pitchFamily="34" charset="0"/>
                <a:hlinkClick r:id="rId2"/>
              </a:rPr>
              <a:t>https://www.prevention.mil/Climate-Portal/Defense-Climate-Portal-Survey-Resource-Center/</a:t>
            </a:r>
            <a:endParaRPr lang="en-US" sz="1600" dirty="0">
              <a:solidFill>
                <a:schemeClr val="tx1"/>
              </a:solidFill>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endParaRPr lang="en-US" sz="1600" b="1" dirty="0">
              <a:solidFill>
                <a:schemeClr val="tx1"/>
              </a:solidFill>
              <a:latin typeface="Arial" panose="020B0604020202020204" pitchFamily="34" charset="0"/>
              <a:cs typeface="Arial" panose="020B0604020202020204" pitchFamily="34" charset="0"/>
            </a:endParaRPr>
          </a:p>
        </p:txBody>
      </p:sp>
      <p:sp>
        <p:nvSpPr>
          <p:cNvPr id="12" name="Rectangle 5">
            <a:extLst>
              <a:ext uri="{FF2B5EF4-FFF2-40B4-BE49-F238E27FC236}">
                <a16:creationId xmlns:a16="http://schemas.microsoft.com/office/drawing/2014/main" id="{705A90A0-273C-1404-C1CC-A335039E8941}"/>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3" name="TextBox 12">
            <a:extLst>
              <a:ext uri="{FF2B5EF4-FFF2-40B4-BE49-F238E27FC236}">
                <a16:creationId xmlns:a16="http://schemas.microsoft.com/office/drawing/2014/main" id="{5E75AF5E-DA4E-6D0E-D4B2-26A2B362028E}"/>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4" name="Rectangle 13">
            <a:extLst>
              <a:ext uri="{FF2B5EF4-FFF2-40B4-BE49-F238E27FC236}">
                <a16:creationId xmlns:a16="http://schemas.microsoft.com/office/drawing/2014/main" id="{262CADAF-98C9-F62C-6C64-87B82E15FB07}"/>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42346F-36C2-DA50-36A5-83F9BD271596}"/>
              </a:ext>
            </a:extLst>
          </p:cNvPr>
          <p:cNvSpPr txBox="1"/>
          <p:nvPr userDrawn="1"/>
        </p:nvSpPr>
        <p:spPr>
          <a:xfrm>
            <a:off x="746572" y="777240"/>
            <a:ext cx="6095741"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How to Use This Slide Deck</a:t>
            </a:r>
          </a:p>
        </p:txBody>
      </p:sp>
      <p:pic>
        <p:nvPicPr>
          <p:cNvPr id="3" name="Picture 2" descr="Icon&#10;&#10;Description automatically generated">
            <a:extLst>
              <a:ext uri="{FF2B5EF4-FFF2-40B4-BE49-F238E27FC236}">
                <a16:creationId xmlns:a16="http://schemas.microsoft.com/office/drawing/2014/main" id="{AA377586-EFC5-4130-15BC-5626AE4009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1341" y="4702890"/>
            <a:ext cx="309924" cy="309924"/>
          </a:xfrm>
          <a:prstGeom prst="rect">
            <a:avLst/>
          </a:prstGeom>
          <a:noFill/>
          <a:ln>
            <a:noFill/>
          </a:ln>
        </p:spPr>
      </p:pic>
    </p:spTree>
    <p:extLst>
      <p:ext uri="{BB962C8B-B14F-4D97-AF65-F5344CB8AC3E}">
        <p14:creationId xmlns:p14="http://schemas.microsoft.com/office/powerpoint/2010/main" val="16932051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 Slide | Image, Graphic, Table_op2">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BF430B-9202-EC22-1608-69D987473C2D}"/>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5F60F4-80D8-FEE0-1DFC-79BED1D17709}"/>
              </a:ext>
            </a:extLst>
          </p:cNvPr>
          <p:cNvSpPr txBox="1"/>
          <p:nvPr userDrawn="1"/>
        </p:nvSpPr>
        <p:spPr>
          <a:xfrm>
            <a:off x="331298" y="1617816"/>
            <a:ext cx="11528611" cy="47012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US" sz="1600" b="0" i="0" u="none" dirty="0">
                <a:latin typeface="Arial" panose="020B0604020202020204" pitchFamily="34" charset="0"/>
                <a:cs typeface="Arial" panose="020B0604020202020204" pitchFamily="34" charset="0"/>
              </a:rPr>
              <a:t>Share your DEOCS results </a:t>
            </a:r>
            <a:r>
              <a:rPr lang="en-US" sz="1600" b="0" i="0" dirty="0">
                <a:latin typeface="Arial" panose="020B0604020202020204" pitchFamily="34" charset="0"/>
                <a:cs typeface="Arial" panose="020B0604020202020204" pitchFamily="34" charset="0"/>
              </a:rPr>
              <a:t>with your leadership and the members of your unit/organization </a:t>
            </a:r>
            <a:r>
              <a:rPr lang="en-US" sz="1600" b="1" i="0" u="sng" dirty="0">
                <a:latin typeface="Arial" panose="020B0604020202020204" pitchFamily="34" charset="0"/>
                <a:cs typeface="Arial" panose="020B0604020202020204" pitchFamily="34" charset="0"/>
              </a:rPr>
              <a:t>before taking action</a:t>
            </a:r>
            <a:r>
              <a:rPr lang="en-US" sz="1600" b="0" i="0" dirty="0">
                <a:latin typeface="Arial" panose="020B0604020202020204" pitchFamily="34" charset="0"/>
                <a:cs typeface="Arial" panose="020B0604020202020204" pitchFamily="34" charset="0"/>
              </a:rPr>
              <a:t>. Keep in mind that some information presented in your DEOCS results is sensitive and may not be appropriate to share with everyone in your unit. </a:t>
            </a:r>
            <a:r>
              <a:rPr lang="en-US" sz="1600" b="1" i="0" u="sng" dirty="0">
                <a:latin typeface="Arial" panose="020B0604020202020204" pitchFamily="34" charset="0"/>
                <a:cs typeface="Arial" panose="020B0604020202020204" pitchFamily="34" charset="0"/>
              </a:rPr>
              <a:t>Caution and discretion are</a:t>
            </a:r>
            <a:r>
              <a:rPr lang="en-US" sz="1600" b="1" u="sng" dirty="0">
                <a:latin typeface="Arial" panose="020B0604020202020204" pitchFamily="34" charset="0"/>
                <a:cs typeface="Arial" panose="020B0604020202020204" pitchFamily="34" charset="0"/>
              </a:rPr>
              <a:t> strongly recommended</a:t>
            </a:r>
            <a:r>
              <a:rPr lang="en-US" sz="1600" b="0" u="none" dirty="0">
                <a:latin typeface="Arial" panose="020B0604020202020204" pitchFamily="34" charset="0"/>
                <a:cs typeface="Arial" panose="020B0604020202020204" pitchFamily="34" charset="0"/>
              </a:rPr>
              <a:t>, as </a:t>
            </a:r>
            <a:r>
              <a:rPr lang="en-US" sz="1600" dirty="0">
                <a:latin typeface="Arial" panose="020B0604020202020204" pitchFamily="34" charset="0"/>
                <a:cs typeface="Arial" panose="020B0604020202020204" pitchFamily="34" charset="0"/>
              </a:rPr>
              <a:t>sharing some results may make individuals identifiable and potentially expose them to unfavorable evaluations or treatment. Sensitive results should be shared privately, in a setting similar to a performance evaluation. </a:t>
            </a: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US" sz="1600" dirty="0">
                <a:latin typeface="Arial" panose="020B0604020202020204" pitchFamily="34" charset="0"/>
                <a:cs typeface="Arial" panose="020B0604020202020204" pitchFamily="34" charset="0"/>
              </a:rPr>
              <a:t>It is strongly recommended that the following results </a:t>
            </a:r>
            <a:r>
              <a:rPr lang="en-US" sz="1600" b="1"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be shared in any unit-/organization-wide briefs: </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Demographic Summary of Participants </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Leadership Support – Ratings by Paygrade of Immediate Supervisor</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Transformational Leadership &amp; Passive Leadership – Ratings for Senior NCO/SEL</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Toxic Leadership – Ratings for Senior NCO/SEL and Ratings by Paygrade of Immediate Supervisor</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Any custom questions included in the survey that asked participants to evaluate unique individuals/leaders.</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Actual comments from your DEOCS Comments Report.</a:t>
            </a:r>
          </a:p>
          <a:p>
            <a:pPr marL="0" indent="0">
              <a:lnSpc>
                <a:spcPct val="100000"/>
              </a:lnSpc>
              <a:spcBef>
                <a:spcPts val="0"/>
              </a:spcBef>
              <a:spcAft>
                <a:spcPts val="300"/>
              </a:spcAft>
              <a:buFont typeface="Arial" panose="020B0604020202020204" pitchFamily="34" charset="0"/>
              <a:buNone/>
            </a:pPr>
            <a:r>
              <a:rPr lang="en-US" sz="1600" dirty="0">
                <a:latin typeface="Arial" panose="020B0604020202020204" pitchFamily="34" charset="0"/>
                <a:cs typeface="Arial" panose="020B0604020202020204" pitchFamily="34" charset="0"/>
              </a:rPr>
              <a:t>If your organization only has a small number of immediate supervisors, do </a:t>
            </a:r>
            <a:r>
              <a:rPr lang="en-US" sz="1600" b="1"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share the following results:</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Leadership Support – Ratings for All Immediate Supervisors</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Toxic Leadership – Ratings for All Immediate Supervisors</a:t>
            </a:r>
          </a:p>
          <a:p>
            <a:pPr marL="0" indent="0">
              <a:lnSpc>
                <a:spcPct val="100000"/>
              </a:lnSpc>
              <a:spcBef>
                <a:spcPts val="0"/>
              </a:spcBef>
              <a:spcAft>
                <a:spcPts val="400"/>
              </a:spcAft>
              <a:buFont typeface="Arial" panose="020B0604020202020204" pitchFamily="34" charset="0"/>
              <a:buNone/>
            </a:pPr>
            <a:r>
              <a:rPr lang="en-US" sz="1600" b="0" u="none" dirty="0">
                <a:latin typeface="Arial" panose="020B0604020202020204" pitchFamily="34" charset="0"/>
                <a:cs typeface="Arial" panose="020B0604020202020204" pitchFamily="34" charset="0"/>
              </a:rPr>
              <a:t>We recommend caution before sharing any subgroup results with your organization members; if subgroups are small (e.g., fewer than 20 individuals) or show negative results, sharing these data may lead to stigmatization of those groups.</a:t>
            </a:r>
            <a:r>
              <a:rPr lang="en-US" sz="1600" dirty="0">
                <a:latin typeface="Arial" panose="020B0604020202020204" pitchFamily="34" charset="0"/>
                <a:cs typeface="Arial" panose="020B0604020202020204" pitchFamily="34" charset="0"/>
              </a:rPr>
              <a:t>   </a:t>
            </a:r>
          </a:p>
        </p:txBody>
      </p:sp>
      <p:sp>
        <p:nvSpPr>
          <p:cNvPr id="12" name="Rectangle 5">
            <a:extLst>
              <a:ext uri="{FF2B5EF4-FFF2-40B4-BE49-F238E27FC236}">
                <a16:creationId xmlns:a16="http://schemas.microsoft.com/office/drawing/2014/main" id="{705A90A0-273C-1404-C1CC-A335039E8941}"/>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3" name="TextBox 12">
            <a:extLst>
              <a:ext uri="{FF2B5EF4-FFF2-40B4-BE49-F238E27FC236}">
                <a16:creationId xmlns:a16="http://schemas.microsoft.com/office/drawing/2014/main" id="{5E75AF5E-DA4E-6D0E-D4B2-26A2B362028E}"/>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4" name="Rectangle 13">
            <a:extLst>
              <a:ext uri="{FF2B5EF4-FFF2-40B4-BE49-F238E27FC236}">
                <a16:creationId xmlns:a16="http://schemas.microsoft.com/office/drawing/2014/main" id="{262CADAF-98C9-F62C-6C64-87B82E15FB07}"/>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42346F-36C2-DA50-36A5-83F9BD271596}"/>
              </a:ext>
            </a:extLst>
          </p:cNvPr>
          <p:cNvSpPr txBox="1"/>
          <p:nvPr userDrawn="1"/>
        </p:nvSpPr>
        <p:spPr>
          <a:xfrm>
            <a:off x="746572" y="777240"/>
            <a:ext cx="10542422"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Sharing Your DEOCS Results</a:t>
            </a:r>
          </a:p>
        </p:txBody>
      </p:sp>
    </p:spTree>
    <p:extLst>
      <p:ext uri="{BB962C8B-B14F-4D97-AF65-F5344CB8AC3E}">
        <p14:creationId xmlns:p14="http://schemas.microsoft.com/office/powerpoint/2010/main" val="284291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2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060315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DEOCS Participation</a:t>
            </a:r>
          </a:p>
        </p:txBody>
      </p:sp>
      <p:sp>
        <p:nvSpPr>
          <p:cNvPr id="16" name="TextBox 15">
            <a:extLst>
              <a:ext uri="{FF2B5EF4-FFF2-40B4-BE49-F238E27FC236}">
                <a16:creationId xmlns:a16="http://schemas.microsoft.com/office/drawing/2014/main" id="{C84EB58C-808A-DF03-2B3B-F70B5349DD84}"/>
              </a:ext>
            </a:extLst>
          </p:cNvPr>
          <p:cNvSpPr txBox="1"/>
          <p:nvPr userDrawn="1"/>
        </p:nvSpPr>
        <p:spPr>
          <a:xfrm>
            <a:off x="753369" y="5203413"/>
            <a:ext cx="10596361" cy="1077218"/>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graphics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Add historical response rates, if available.</a:t>
            </a:r>
          </a:p>
        </p:txBody>
      </p:sp>
      <p:sp>
        <p:nvSpPr>
          <p:cNvPr id="14" name="Arrow: Right 13">
            <a:extLst>
              <a:ext uri="{FF2B5EF4-FFF2-40B4-BE49-F238E27FC236}">
                <a16:creationId xmlns:a16="http://schemas.microsoft.com/office/drawing/2014/main" id="{2014DEF3-0F21-366D-7609-4802F22AD454}"/>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3A5846-056C-6582-0F69-1075DFB0B3EB}"/>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4" name="TextBox 23">
            <a:extLst>
              <a:ext uri="{FF2B5EF4-FFF2-40B4-BE49-F238E27FC236}">
                <a16:creationId xmlns:a16="http://schemas.microsoft.com/office/drawing/2014/main" id="{A9A93508-554D-5098-3051-EB992EB8E8B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2" name="Picture 1">
            <a:extLst>
              <a:ext uri="{FF2B5EF4-FFF2-40B4-BE49-F238E27FC236}">
                <a16:creationId xmlns:a16="http://schemas.microsoft.com/office/drawing/2014/main" id="{322E3FE2-ECD6-74ED-D4DC-DE8F3C2FFA43}"/>
              </a:ext>
            </a:extLst>
          </p:cNvPr>
          <p:cNvPicPr>
            <a:picLocks noChangeAspect="1"/>
          </p:cNvPicPr>
          <p:nvPr userDrawn="1"/>
        </p:nvPicPr>
        <p:blipFill>
          <a:blip r:embed="rId2"/>
          <a:stretch>
            <a:fillRect/>
          </a:stretch>
        </p:blipFill>
        <p:spPr>
          <a:xfrm>
            <a:off x="621602" y="2362907"/>
            <a:ext cx="4881290" cy="2747422"/>
          </a:xfrm>
          <a:prstGeom prst="rect">
            <a:avLst/>
          </a:prstGeom>
          <a:ln>
            <a:solidFill>
              <a:schemeClr val="tx1">
                <a:lumMod val="95000"/>
                <a:lumOff val="5000"/>
              </a:schemeClr>
            </a:solidFill>
          </a:ln>
        </p:spPr>
      </p:pic>
      <p:pic>
        <p:nvPicPr>
          <p:cNvPr id="4" name="Picture 3">
            <a:extLst>
              <a:ext uri="{FF2B5EF4-FFF2-40B4-BE49-F238E27FC236}">
                <a16:creationId xmlns:a16="http://schemas.microsoft.com/office/drawing/2014/main" id="{694A57FC-88CD-15A3-B1BD-F4414395AEF6}"/>
              </a:ext>
            </a:extLst>
          </p:cNvPr>
          <p:cNvPicPr>
            <a:picLocks noChangeAspect="1"/>
          </p:cNvPicPr>
          <p:nvPr userDrawn="1"/>
        </p:nvPicPr>
        <p:blipFill>
          <a:blip r:embed="rId3"/>
          <a:stretch>
            <a:fillRect/>
          </a:stretch>
        </p:blipFill>
        <p:spPr>
          <a:xfrm>
            <a:off x="6723219" y="2364385"/>
            <a:ext cx="4881291" cy="2745944"/>
          </a:xfrm>
          <a:prstGeom prst="rect">
            <a:avLst/>
          </a:prstGeom>
          <a:ln>
            <a:solidFill>
              <a:schemeClr val="tx1"/>
            </a:solidFill>
          </a:ln>
        </p:spPr>
      </p:pic>
    </p:spTree>
    <p:extLst>
      <p:ext uri="{BB962C8B-B14F-4D97-AF65-F5344CB8AC3E}">
        <p14:creationId xmlns:p14="http://schemas.microsoft.com/office/powerpoint/2010/main" val="3108942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_Content, Two Column w/ Icons_op2">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DE1313-907D-C193-8163-154A9F38B10F}"/>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7022C4F6-1B53-5C78-1347-5B41926F7E00}"/>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7" name="TextBox 16">
            <a:extLst>
              <a:ext uri="{FF2B5EF4-FFF2-40B4-BE49-F238E27FC236}">
                <a16:creationId xmlns:a16="http://schemas.microsoft.com/office/drawing/2014/main" id="{A7F6CA9D-3D66-E218-D386-AE7D044507A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8" name="Rectangle 17">
            <a:extLst>
              <a:ext uri="{FF2B5EF4-FFF2-40B4-BE49-F238E27FC236}">
                <a16:creationId xmlns:a16="http://schemas.microsoft.com/office/drawing/2014/main" id="{3AC328FB-CCEE-AAAF-BDCE-95AFD10388AB}"/>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DBEF2B-46CE-05F0-3A55-26AE38A57C39}"/>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Multiple Factor Results</a:t>
            </a:r>
          </a:p>
        </p:txBody>
      </p:sp>
      <p:sp>
        <p:nvSpPr>
          <p:cNvPr id="26" name="TextBox 25">
            <a:extLst>
              <a:ext uri="{FF2B5EF4-FFF2-40B4-BE49-F238E27FC236}">
                <a16:creationId xmlns:a16="http://schemas.microsoft.com/office/drawing/2014/main" id="{DFF64E2A-57EF-8147-D406-861FC9646E61}"/>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30" name="Arrow: Right 29">
            <a:extLst>
              <a:ext uri="{FF2B5EF4-FFF2-40B4-BE49-F238E27FC236}">
                <a16:creationId xmlns:a16="http://schemas.microsoft.com/office/drawing/2014/main" id="{7D57811D-360B-0F07-9882-133E1BDD8073}"/>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17FAB60-5318-B3BA-62BA-A1F850035B57}"/>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36" name="TextBox 35">
            <a:extLst>
              <a:ext uri="{FF2B5EF4-FFF2-40B4-BE49-F238E27FC236}">
                <a16:creationId xmlns:a16="http://schemas.microsoft.com/office/drawing/2014/main" id="{D83699A6-E04E-4DB7-FAB3-835BC9AF9C0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4" name="Rectangle 3">
            <a:extLst>
              <a:ext uri="{FF2B5EF4-FFF2-40B4-BE49-F238E27FC236}">
                <a16:creationId xmlns:a16="http://schemas.microsoft.com/office/drawing/2014/main" id="{F7F09283-0A97-149E-1653-0461B0DD7ECC}"/>
              </a:ext>
            </a:extLst>
          </p:cNvPr>
          <p:cNvSpPr/>
          <p:nvPr userDrawn="1"/>
        </p:nvSpPr>
        <p:spPr>
          <a:xfrm>
            <a:off x="7030277" y="4891378"/>
            <a:ext cx="572494" cy="198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CDD984-7341-AAB5-64A6-CD6017250BE9}"/>
              </a:ext>
            </a:extLst>
          </p:cNvPr>
          <p:cNvPicPr>
            <a:picLocks noChangeAspect="1"/>
          </p:cNvPicPr>
          <p:nvPr userDrawn="1"/>
        </p:nvPicPr>
        <p:blipFill>
          <a:blip r:embed="rId2"/>
          <a:stretch>
            <a:fillRect/>
          </a:stretch>
        </p:blipFill>
        <p:spPr>
          <a:xfrm>
            <a:off x="6724405" y="2359641"/>
            <a:ext cx="4893800" cy="2752762"/>
          </a:xfrm>
          <a:prstGeom prst="rect">
            <a:avLst/>
          </a:prstGeom>
          <a:ln>
            <a:solidFill>
              <a:schemeClr val="tx1"/>
            </a:solidFill>
          </a:ln>
        </p:spPr>
      </p:pic>
      <p:pic>
        <p:nvPicPr>
          <p:cNvPr id="7" name="Picture 6">
            <a:extLst>
              <a:ext uri="{FF2B5EF4-FFF2-40B4-BE49-F238E27FC236}">
                <a16:creationId xmlns:a16="http://schemas.microsoft.com/office/drawing/2014/main" id="{15CB5292-09F8-EC08-029E-9E8E35D301EE}"/>
              </a:ext>
            </a:extLst>
          </p:cNvPr>
          <p:cNvPicPr>
            <a:picLocks noChangeAspect="1"/>
          </p:cNvPicPr>
          <p:nvPr userDrawn="1"/>
        </p:nvPicPr>
        <p:blipFill>
          <a:blip r:embed="rId3"/>
          <a:stretch>
            <a:fillRect/>
          </a:stretch>
        </p:blipFill>
        <p:spPr>
          <a:xfrm>
            <a:off x="622392" y="2374721"/>
            <a:ext cx="4870605" cy="2739715"/>
          </a:xfrm>
          <a:prstGeom prst="rect">
            <a:avLst/>
          </a:prstGeom>
          <a:ln>
            <a:solidFill>
              <a:schemeClr val="tx1"/>
            </a:solidFill>
          </a:ln>
        </p:spPr>
      </p:pic>
      <p:pic>
        <p:nvPicPr>
          <p:cNvPr id="11" name="Picture 10">
            <a:extLst>
              <a:ext uri="{FF2B5EF4-FFF2-40B4-BE49-F238E27FC236}">
                <a16:creationId xmlns:a16="http://schemas.microsoft.com/office/drawing/2014/main" id="{6BDDE704-C8B7-C431-F481-C8663733FC57}"/>
              </a:ext>
            </a:extLst>
          </p:cNvPr>
          <p:cNvPicPr>
            <a:picLocks noChangeAspect="1"/>
          </p:cNvPicPr>
          <p:nvPr userDrawn="1"/>
        </p:nvPicPr>
        <p:blipFill>
          <a:blip r:embed="rId4"/>
          <a:stretch>
            <a:fillRect/>
          </a:stretch>
        </p:blipFill>
        <p:spPr>
          <a:xfrm>
            <a:off x="7474744" y="4291013"/>
            <a:ext cx="3390900" cy="142875"/>
          </a:xfrm>
          <a:prstGeom prst="rect">
            <a:avLst/>
          </a:prstGeom>
        </p:spPr>
      </p:pic>
      <p:sp>
        <p:nvSpPr>
          <p:cNvPr id="8" name="TextBox 7">
            <a:extLst>
              <a:ext uri="{FF2B5EF4-FFF2-40B4-BE49-F238E27FC236}">
                <a16:creationId xmlns:a16="http://schemas.microsoft.com/office/drawing/2014/main" id="{36C1CD86-A42B-8FBD-EB24-B08BF78F246B}"/>
              </a:ext>
            </a:extLst>
          </p:cNvPr>
          <p:cNvSpPr txBox="1"/>
          <p:nvPr userDrawn="1"/>
        </p:nvSpPr>
        <p:spPr>
          <a:xfrm>
            <a:off x="7464525" y="4274338"/>
            <a:ext cx="3214687"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(Redacted per standard guidance from DoD/OPA)</a:t>
            </a:r>
          </a:p>
        </p:txBody>
      </p:sp>
      <p:pic>
        <p:nvPicPr>
          <p:cNvPr id="19" name="Picture 18">
            <a:extLst>
              <a:ext uri="{FF2B5EF4-FFF2-40B4-BE49-F238E27FC236}">
                <a16:creationId xmlns:a16="http://schemas.microsoft.com/office/drawing/2014/main" id="{2E86CAEF-ACBC-0D5C-17C9-995984D6FC31}"/>
              </a:ext>
            </a:extLst>
          </p:cNvPr>
          <p:cNvPicPr>
            <a:picLocks noChangeAspect="1"/>
          </p:cNvPicPr>
          <p:nvPr userDrawn="1"/>
        </p:nvPicPr>
        <p:blipFill>
          <a:blip r:embed="rId5"/>
          <a:stretch>
            <a:fillRect/>
          </a:stretch>
        </p:blipFill>
        <p:spPr>
          <a:xfrm>
            <a:off x="7472363" y="3648075"/>
            <a:ext cx="3393281" cy="142875"/>
          </a:xfrm>
          <a:prstGeom prst="rect">
            <a:avLst/>
          </a:prstGeom>
        </p:spPr>
      </p:pic>
      <p:sp>
        <p:nvSpPr>
          <p:cNvPr id="13" name="TextBox 12">
            <a:extLst>
              <a:ext uri="{FF2B5EF4-FFF2-40B4-BE49-F238E27FC236}">
                <a16:creationId xmlns:a16="http://schemas.microsoft.com/office/drawing/2014/main" id="{BCA79E9D-6479-8826-3877-00D60C13B202}"/>
              </a:ext>
            </a:extLst>
          </p:cNvPr>
          <p:cNvSpPr txBox="1"/>
          <p:nvPr userDrawn="1"/>
        </p:nvSpPr>
        <p:spPr>
          <a:xfrm>
            <a:off x="7497863" y="3622585"/>
            <a:ext cx="3214687"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(Redacted per standard guidance from DoD/OPA)</a:t>
            </a:r>
          </a:p>
        </p:txBody>
      </p:sp>
    </p:spTree>
    <p:extLst>
      <p:ext uri="{BB962C8B-B14F-4D97-AF65-F5344CB8AC3E}">
        <p14:creationId xmlns:p14="http://schemas.microsoft.com/office/powerpoint/2010/main" val="3120094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0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5EF6A7-B9F3-B1CF-9AF7-EC7B9D71B58C}"/>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i="0">
                <a:solidFill>
                  <a:schemeClr val="bg1"/>
                </a:solidFill>
                <a:latin typeface="Arial" panose="020B0604020202020204" pitchFamily="34" charset="0"/>
                <a:cs typeface="Arial" panose="020B0604020202020204" pitchFamily="34" charset="0"/>
              </a:rPr>
              <a:t>Individual Factor Results (Overall)</a:t>
            </a:r>
            <a:endParaRPr lang="en-US" sz="2800" b="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3CB4FE0-5F19-9FE0-F256-3EC31D9AE11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27" name="Arrow: Right 26">
            <a:extLst>
              <a:ext uri="{FF2B5EF4-FFF2-40B4-BE49-F238E27FC236}">
                <a16:creationId xmlns:a16="http://schemas.microsoft.com/office/drawing/2014/main" id="{08AA9736-14A8-076A-C0B5-672AA52B16EA}"/>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1DE67D-128C-A873-921E-3EB951331BC4}"/>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3" name="TextBox 32">
            <a:extLst>
              <a:ext uri="{FF2B5EF4-FFF2-40B4-BE49-F238E27FC236}">
                <a16:creationId xmlns:a16="http://schemas.microsoft.com/office/drawing/2014/main" id="{A56241F0-0AC3-4E90-4759-20EC5D7C713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pic>
        <p:nvPicPr>
          <p:cNvPr id="4" name="Picture 3">
            <a:extLst>
              <a:ext uri="{FF2B5EF4-FFF2-40B4-BE49-F238E27FC236}">
                <a16:creationId xmlns:a16="http://schemas.microsoft.com/office/drawing/2014/main" id="{0D4E8689-F872-38FA-E19B-A3C544C8E0D0}"/>
              </a:ext>
            </a:extLst>
          </p:cNvPr>
          <p:cNvPicPr>
            <a:picLocks noChangeAspect="1"/>
          </p:cNvPicPr>
          <p:nvPr userDrawn="1"/>
        </p:nvPicPr>
        <p:blipFill>
          <a:blip r:embed="rId2"/>
          <a:stretch>
            <a:fillRect/>
          </a:stretch>
        </p:blipFill>
        <p:spPr>
          <a:xfrm>
            <a:off x="623087" y="2372099"/>
            <a:ext cx="4878335" cy="2743200"/>
          </a:xfrm>
          <a:prstGeom prst="rect">
            <a:avLst/>
          </a:prstGeom>
          <a:ln>
            <a:solidFill>
              <a:schemeClr val="tx1"/>
            </a:solidFill>
          </a:ln>
        </p:spPr>
      </p:pic>
      <p:pic>
        <p:nvPicPr>
          <p:cNvPr id="7" name="Picture 6">
            <a:extLst>
              <a:ext uri="{FF2B5EF4-FFF2-40B4-BE49-F238E27FC236}">
                <a16:creationId xmlns:a16="http://schemas.microsoft.com/office/drawing/2014/main" id="{AD17FE0C-35AC-FCD0-E87C-A2BD4E7B1942}"/>
              </a:ext>
            </a:extLst>
          </p:cNvPr>
          <p:cNvPicPr>
            <a:picLocks noChangeAspect="1"/>
          </p:cNvPicPr>
          <p:nvPr userDrawn="1"/>
        </p:nvPicPr>
        <p:blipFill>
          <a:blip r:embed="rId3"/>
          <a:stretch>
            <a:fillRect/>
          </a:stretch>
        </p:blipFill>
        <p:spPr>
          <a:xfrm>
            <a:off x="6722944" y="2372099"/>
            <a:ext cx="4878337" cy="2743201"/>
          </a:xfrm>
          <a:prstGeom prst="rect">
            <a:avLst/>
          </a:prstGeom>
          <a:ln>
            <a:solidFill>
              <a:schemeClr val="tx1"/>
            </a:solidFill>
          </a:ln>
        </p:spPr>
      </p:pic>
    </p:spTree>
    <p:extLst>
      <p:ext uri="{BB962C8B-B14F-4D97-AF65-F5344CB8AC3E}">
        <p14:creationId xmlns:p14="http://schemas.microsoft.com/office/powerpoint/2010/main" val="3633937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bg>
      <p:bgPr>
        <a:solidFill>
          <a:srgbClr val="0C2554"/>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B4258328-BEFC-F240-8374-BA024E059E22}"/>
              </a:ext>
            </a:extLst>
          </p:cNvPr>
          <p:cNvSpPr>
            <a:spLocks noGrp="1"/>
          </p:cNvSpPr>
          <p:nvPr>
            <p:ph type="body" sz="quarter" idx="11" hasCustomPrompt="1"/>
          </p:nvPr>
        </p:nvSpPr>
        <p:spPr>
          <a:xfrm>
            <a:off x="848060" y="4453648"/>
            <a:ext cx="10524050" cy="563974"/>
          </a:xfrm>
        </p:spPr>
        <p:txBody>
          <a:bodyPr>
            <a:normAutofit/>
          </a:bodyPr>
          <a:lstStyle>
            <a:lvl1pPr marL="0" indent="0">
              <a:buNone/>
              <a:defRPr sz="3200" b="0">
                <a:solidFill>
                  <a:srgbClr val="FFFFFF"/>
                </a:solidFill>
              </a:defRPr>
            </a:lvl1pPr>
          </a:lstStyle>
          <a:p>
            <a:pPr lvl="0"/>
            <a:r>
              <a:rPr lang="en-US"/>
              <a:t>Unit/organization</a:t>
            </a:r>
          </a:p>
        </p:txBody>
      </p:sp>
      <p:sp>
        <p:nvSpPr>
          <p:cNvPr id="19" name="Text Placeholder 15">
            <a:extLst>
              <a:ext uri="{FF2B5EF4-FFF2-40B4-BE49-F238E27FC236}">
                <a16:creationId xmlns:a16="http://schemas.microsoft.com/office/drawing/2014/main" id="{6B64FC64-B460-F145-ABF3-8FCC63C437A3}"/>
              </a:ext>
            </a:extLst>
          </p:cNvPr>
          <p:cNvSpPr>
            <a:spLocks noGrp="1"/>
          </p:cNvSpPr>
          <p:nvPr>
            <p:ph type="body" sz="quarter" idx="13" hasCustomPrompt="1"/>
          </p:nvPr>
        </p:nvSpPr>
        <p:spPr>
          <a:xfrm>
            <a:off x="848059" y="5029470"/>
            <a:ext cx="7821604" cy="563974"/>
          </a:xfrm>
        </p:spPr>
        <p:txBody>
          <a:bodyPr anchor="b" anchorCtr="0">
            <a:normAutofit/>
          </a:bodyPr>
          <a:lstStyle>
            <a:lvl1pPr marL="0" indent="0">
              <a:buNone/>
              <a:defRPr sz="2400">
                <a:solidFill>
                  <a:schemeClr val="bg1"/>
                </a:solidFill>
              </a:defRPr>
            </a:lvl1pPr>
          </a:lstStyle>
          <a:p>
            <a:pPr lvl="0"/>
            <a:r>
              <a:rPr lang="en-US"/>
              <a:t>Unit commander’s/organization leader’s name</a:t>
            </a:r>
          </a:p>
        </p:txBody>
      </p:sp>
      <p:grpSp>
        <p:nvGrpSpPr>
          <p:cNvPr id="7" name="Group 6">
            <a:extLst>
              <a:ext uri="{FF2B5EF4-FFF2-40B4-BE49-F238E27FC236}">
                <a16:creationId xmlns:a16="http://schemas.microsoft.com/office/drawing/2014/main" id="{8C28D47D-D789-3D4B-9AC1-89AAAE947D0D}"/>
              </a:ext>
            </a:extLst>
          </p:cNvPr>
          <p:cNvGrpSpPr/>
          <p:nvPr userDrawn="1"/>
        </p:nvGrpSpPr>
        <p:grpSpPr>
          <a:xfrm>
            <a:off x="838906" y="5781383"/>
            <a:ext cx="5203915" cy="520263"/>
            <a:chOff x="-139483" y="5989415"/>
            <a:chExt cx="5203915" cy="520263"/>
          </a:xfrm>
        </p:grpSpPr>
        <p:sp>
          <p:nvSpPr>
            <p:cNvPr id="2" name="Rectangle 1">
              <a:extLst>
                <a:ext uri="{FF2B5EF4-FFF2-40B4-BE49-F238E27FC236}">
                  <a16:creationId xmlns:a16="http://schemas.microsoft.com/office/drawing/2014/main" id="{87A3913C-9378-104B-9B4C-E5CFC32741EB}"/>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FC3D5E-897B-244A-BE32-40B66E49C1D2}"/>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5">
            <a:extLst>
              <a:ext uri="{FF2B5EF4-FFF2-40B4-BE49-F238E27FC236}">
                <a16:creationId xmlns:a16="http://schemas.microsoft.com/office/drawing/2014/main" id="{5A76EBEF-9F37-0D40-96ED-16F4609C41AE}"/>
              </a:ext>
            </a:extLst>
          </p:cNvPr>
          <p:cNvSpPr>
            <a:spLocks noGrp="1"/>
          </p:cNvSpPr>
          <p:nvPr>
            <p:ph type="body" sz="quarter" idx="12" hasCustomPrompt="1"/>
          </p:nvPr>
        </p:nvSpPr>
        <p:spPr>
          <a:xfrm>
            <a:off x="848058" y="5804536"/>
            <a:ext cx="4269839" cy="513017"/>
          </a:xfrm>
        </p:spPr>
        <p:txBody>
          <a:bodyPr anchor="ctr" anchorCtr="0">
            <a:normAutofit/>
          </a:bodyPr>
          <a:lstStyle>
            <a:lvl1pPr marL="0" indent="0">
              <a:buNone/>
              <a:defRPr sz="2000">
                <a:solidFill>
                  <a:schemeClr val="bg1"/>
                </a:solidFill>
              </a:defRPr>
            </a:lvl1pPr>
          </a:lstStyle>
          <a:p>
            <a:pPr lvl="0"/>
            <a:r>
              <a:rPr lang="en-US"/>
              <a:t>Date</a:t>
            </a:r>
          </a:p>
        </p:txBody>
      </p:sp>
      <p:sp>
        <p:nvSpPr>
          <p:cNvPr id="21" name="Rectangle 20">
            <a:extLst>
              <a:ext uri="{FF2B5EF4-FFF2-40B4-BE49-F238E27FC236}">
                <a16:creationId xmlns:a16="http://schemas.microsoft.com/office/drawing/2014/main" id="{42B19F51-0592-59C9-DF27-8DF2752AA65E}"/>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15446C-3A45-53FD-5D13-EF35F1C44195}"/>
              </a:ext>
            </a:extLst>
          </p:cNvPr>
          <p:cNvSpPr txBox="1"/>
          <p:nvPr userDrawn="1"/>
        </p:nvSpPr>
        <p:spPr>
          <a:xfrm>
            <a:off x="10185964" y="203244"/>
            <a:ext cx="1846810" cy="1200329"/>
          </a:xfrm>
          <a:prstGeom prst="rect">
            <a:avLst/>
          </a:prstGeom>
          <a:noFill/>
        </p:spPr>
        <p:txBody>
          <a:bodyPr wrap="square" rtlCol="0">
            <a:spAutoFit/>
          </a:bodyPr>
          <a:lstStyle/>
          <a:p>
            <a:pPr algn="ctr"/>
            <a:r>
              <a:rPr lang="en-US">
                <a:solidFill>
                  <a:schemeClr val="bg1"/>
                </a:solidFill>
              </a:rPr>
              <a:t>Insert unit or organizational logo/photo about here</a:t>
            </a:r>
          </a:p>
        </p:txBody>
      </p:sp>
      <p:pic>
        <p:nvPicPr>
          <p:cNvPr id="5" name="Picture 4" descr="A picture containing schematic&#10;&#10;Description automatically generated">
            <a:extLst>
              <a:ext uri="{FF2B5EF4-FFF2-40B4-BE49-F238E27FC236}">
                <a16:creationId xmlns:a16="http://schemas.microsoft.com/office/drawing/2014/main" id="{C0614A5B-C4BF-F60D-64FA-18082C9DB5AE}"/>
              </a:ext>
            </a:extLst>
          </p:cNvPr>
          <p:cNvPicPr>
            <a:picLocks noChangeAspect="1"/>
          </p:cNvPicPr>
          <p:nvPr userDrawn="1"/>
        </p:nvPicPr>
        <p:blipFill>
          <a:blip r:embed="rId2"/>
          <a:stretch>
            <a:fillRect/>
          </a:stretch>
        </p:blipFill>
        <p:spPr>
          <a:xfrm>
            <a:off x="9221638" y="5997273"/>
            <a:ext cx="2727706" cy="860727"/>
          </a:xfrm>
          <a:prstGeom prst="rect">
            <a:avLst/>
          </a:prstGeom>
        </p:spPr>
      </p:pic>
      <p:sp>
        <p:nvSpPr>
          <p:cNvPr id="9" name="TextBox 8">
            <a:extLst>
              <a:ext uri="{FF2B5EF4-FFF2-40B4-BE49-F238E27FC236}">
                <a16:creationId xmlns:a16="http://schemas.microsoft.com/office/drawing/2014/main" id="{D38393CA-7FAC-4792-41D7-E54D7EA904C5}"/>
              </a:ext>
            </a:extLst>
          </p:cNvPr>
          <p:cNvSpPr txBox="1"/>
          <p:nvPr userDrawn="1"/>
        </p:nvSpPr>
        <p:spPr>
          <a:xfrm>
            <a:off x="848058" y="1856015"/>
            <a:ext cx="10992008" cy="1651671"/>
          </a:xfrm>
          <a:prstGeom prst="rect">
            <a:avLst/>
          </a:prstGeom>
          <a:noFill/>
        </p:spPr>
        <p:txBody>
          <a:bodyPr wrap="square" rtlCol="0">
            <a:spAutoFit/>
          </a:bodyPr>
          <a:lstStyle/>
          <a:p>
            <a:pPr>
              <a:lnSpc>
                <a:spcPct val="150000"/>
              </a:lnSpc>
            </a:pPr>
            <a:r>
              <a:rPr lang="en-US" sz="3600" b="1" dirty="0">
                <a:solidFill>
                  <a:schemeClr val="bg1"/>
                </a:solidFill>
              </a:rPr>
              <a:t>Defense Organizational Climate Survey (DEOCS) </a:t>
            </a:r>
          </a:p>
          <a:p>
            <a:pPr>
              <a:lnSpc>
                <a:spcPct val="150000"/>
              </a:lnSpc>
            </a:pPr>
            <a:r>
              <a:rPr lang="en-US" sz="3600" b="1" dirty="0">
                <a:solidFill>
                  <a:schemeClr val="bg1"/>
                </a:solidFill>
              </a:rPr>
              <a:t>Brief</a:t>
            </a:r>
          </a:p>
        </p:txBody>
      </p:sp>
    </p:spTree>
    <p:extLst>
      <p:ext uri="{BB962C8B-B14F-4D97-AF65-F5344CB8AC3E}">
        <p14:creationId xmlns:p14="http://schemas.microsoft.com/office/powerpoint/2010/main" val="3657959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8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402CE84-23B2-890F-064D-DB3336C1CD1A}"/>
              </a:ext>
            </a:extLst>
          </p:cNvPr>
          <p:cNvSpPr txBox="1"/>
          <p:nvPr userDrawn="1"/>
        </p:nvSpPr>
        <p:spPr>
          <a:xfrm>
            <a:off x="746571" y="777240"/>
            <a:ext cx="1144542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Factor Results by Demographic Category</a:t>
            </a:r>
          </a:p>
        </p:txBody>
      </p:sp>
      <p:sp>
        <p:nvSpPr>
          <p:cNvPr id="29" name="Arrow: Right 28">
            <a:extLst>
              <a:ext uri="{FF2B5EF4-FFF2-40B4-BE49-F238E27FC236}">
                <a16:creationId xmlns:a16="http://schemas.microsoft.com/office/drawing/2014/main" id="{238E346B-D294-A113-A140-5ABB34719DD9}"/>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38B0A8D-9799-54A9-B800-DCCB04CE2D2E}"/>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34" name="TextBox 33">
            <a:extLst>
              <a:ext uri="{FF2B5EF4-FFF2-40B4-BE49-F238E27FC236}">
                <a16:creationId xmlns:a16="http://schemas.microsoft.com/office/drawing/2014/main" id="{BC43730F-9BDB-456E-0038-EB5916838DF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5" name="TextBox 34">
            <a:extLst>
              <a:ext uri="{FF2B5EF4-FFF2-40B4-BE49-F238E27FC236}">
                <a16:creationId xmlns:a16="http://schemas.microsoft.com/office/drawing/2014/main" id="{E0FDE109-EB04-5CAE-62EC-1937E487070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4" name="Picture 3">
            <a:extLst>
              <a:ext uri="{FF2B5EF4-FFF2-40B4-BE49-F238E27FC236}">
                <a16:creationId xmlns:a16="http://schemas.microsoft.com/office/drawing/2014/main" id="{12BB484D-61F2-5617-6ABD-8905CF4ADECC}"/>
              </a:ext>
            </a:extLst>
          </p:cNvPr>
          <p:cNvPicPr>
            <a:picLocks noChangeAspect="1"/>
          </p:cNvPicPr>
          <p:nvPr userDrawn="1"/>
        </p:nvPicPr>
        <p:blipFill>
          <a:blip r:embed="rId2"/>
          <a:stretch>
            <a:fillRect/>
          </a:stretch>
        </p:blipFill>
        <p:spPr>
          <a:xfrm>
            <a:off x="6718529" y="2369728"/>
            <a:ext cx="4876800" cy="2743200"/>
          </a:xfrm>
          <a:prstGeom prst="rect">
            <a:avLst/>
          </a:prstGeom>
          <a:ln>
            <a:solidFill>
              <a:schemeClr val="tx1"/>
            </a:solidFill>
          </a:ln>
        </p:spPr>
      </p:pic>
      <p:pic>
        <p:nvPicPr>
          <p:cNvPr id="6" name="Picture 5">
            <a:extLst>
              <a:ext uri="{FF2B5EF4-FFF2-40B4-BE49-F238E27FC236}">
                <a16:creationId xmlns:a16="http://schemas.microsoft.com/office/drawing/2014/main" id="{FBC6B6EE-0BB6-6FFD-4732-1F1CEFBAF032}"/>
              </a:ext>
            </a:extLst>
          </p:cNvPr>
          <p:cNvPicPr>
            <a:picLocks noChangeAspect="1"/>
          </p:cNvPicPr>
          <p:nvPr userDrawn="1"/>
        </p:nvPicPr>
        <p:blipFill>
          <a:blip r:embed="rId3"/>
          <a:stretch>
            <a:fillRect/>
          </a:stretch>
        </p:blipFill>
        <p:spPr>
          <a:xfrm>
            <a:off x="617862" y="2369728"/>
            <a:ext cx="4876800" cy="2743200"/>
          </a:xfrm>
          <a:prstGeom prst="rect">
            <a:avLst/>
          </a:prstGeom>
          <a:ln>
            <a:solidFill>
              <a:schemeClr val="tx1"/>
            </a:solidFill>
          </a:ln>
        </p:spPr>
      </p:pic>
    </p:spTree>
    <p:extLst>
      <p:ext uri="{BB962C8B-B14F-4D97-AF65-F5344CB8AC3E}">
        <p14:creationId xmlns:p14="http://schemas.microsoft.com/office/powerpoint/2010/main" val="3925017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3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8325297"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CCA Team</a:t>
            </a:r>
          </a:p>
        </p:txBody>
      </p:sp>
      <p:sp>
        <p:nvSpPr>
          <p:cNvPr id="30" name="Arrow: Right 29">
            <a:extLst>
              <a:ext uri="{FF2B5EF4-FFF2-40B4-BE49-F238E27FC236}">
                <a16:creationId xmlns:a16="http://schemas.microsoft.com/office/drawing/2014/main" id="{C3C2FD06-A41F-051D-B924-6A1FE0416EA0}"/>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D51EF0-92A1-DDB5-8D92-B06996E82CD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3" name="TextBox 32">
            <a:extLst>
              <a:ext uri="{FF2B5EF4-FFF2-40B4-BE49-F238E27FC236}">
                <a16:creationId xmlns:a16="http://schemas.microsoft.com/office/drawing/2014/main" id="{BAAD5894-4CB1-13B3-B570-4D7763257EA5}"/>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6" name="TextBox 35">
            <a:extLst>
              <a:ext uri="{FF2B5EF4-FFF2-40B4-BE49-F238E27FC236}">
                <a16:creationId xmlns:a16="http://schemas.microsoft.com/office/drawing/2014/main" id="{642F0D84-B7FC-5C58-D1BD-F168AE53FCDB}"/>
              </a:ext>
            </a:extLst>
          </p:cNvPr>
          <p:cNvSpPr txBox="1"/>
          <p:nvPr userDrawn="1"/>
        </p:nvSpPr>
        <p:spPr>
          <a:xfrm>
            <a:off x="748490" y="5203148"/>
            <a:ext cx="11208248" cy="830997"/>
          </a:xfrm>
          <a:prstGeom prst="rect">
            <a:avLst/>
          </a:prstGeom>
          <a:noFill/>
        </p:spPr>
        <p:txBody>
          <a:bodyPr wrap="square" rtlCol="0">
            <a:spAutoFit/>
          </a:bodyPr>
          <a:lstStyle/>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Name, Rank, and Title of your CCA team members. </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picture of your CCA team members.</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Adjust size as needed.</a:t>
            </a:r>
          </a:p>
        </p:txBody>
      </p:sp>
      <p:pic>
        <p:nvPicPr>
          <p:cNvPr id="2" name="Picture 1">
            <a:extLst>
              <a:ext uri="{FF2B5EF4-FFF2-40B4-BE49-F238E27FC236}">
                <a16:creationId xmlns:a16="http://schemas.microsoft.com/office/drawing/2014/main" id="{F6FB272F-90E5-E657-3C90-9A1A24E7A362}"/>
              </a:ext>
            </a:extLst>
          </p:cNvPr>
          <p:cNvPicPr>
            <a:picLocks noChangeAspect="1"/>
          </p:cNvPicPr>
          <p:nvPr userDrawn="1"/>
        </p:nvPicPr>
        <p:blipFill>
          <a:blip r:embed="rId2"/>
          <a:stretch>
            <a:fillRect/>
          </a:stretch>
        </p:blipFill>
        <p:spPr>
          <a:xfrm>
            <a:off x="617084" y="2374831"/>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27DDF84F-CC46-C24C-2137-019508C8ADB0}"/>
              </a:ext>
            </a:extLst>
          </p:cNvPr>
          <p:cNvPicPr>
            <a:picLocks noChangeAspect="1"/>
          </p:cNvPicPr>
          <p:nvPr userDrawn="1"/>
        </p:nvPicPr>
        <p:blipFill>
          <a:blip r:embed="rId3"/>
          <a:stretch>
            <a:fillRect/>
          </a:stretch>
        </p:blipFill>
        <p:spPr>
          <a:xfrm>
            <a:off x="6723518" y="2374831"/>
            <a:ext cx="4876800" cy="2743200"/>
          </a:xfrm>
          <a:prstGeom prst="rect">
            <a:avLst/>
          </a:prstGeom>
          <a:ln>
            <a:solidFill>
              <a:schemeClr val="tx1"/>
            </a:solidFill>
          </a:ln>
        </p:spPr>
      </p:pic>
    </p:spTree>
    <p:extLst>
      <p:ext uri="{BB962C8B-B14F-4D97-AF65-F5344CB8AC3E}">
        <p14:creationId xmlns:p14="http://schemas.microsoft.com/office/powerpoint/2010/main" val="4228890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8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1045625"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Strengths/Challenges</a:t>
            </a:r>
          </a:p>
        </p:txBody>
      </p:sp>
      <p:sp>
        <p:nvSpPr>
          <p:cNvPr id="37" name="TextBox 36">
            <a:extLst>
              <a:ext uri="{FF2B5EF4-FFF2-40B4-BE49-F238E27FC236}">
                <a16:creationId xmlns:a16="http://schemas.microsoft.com/office/drawing/2014/main" id="{721E8F4F-640C-E67D-A87C-8C4CEFF32D92}"/>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8" name="TextBox 37">
            <a:extLst>
              <a:ext uri="{FF2B5EF4-FFF2-40B4-BE49-F238E27FC236}">
                <a16:creationId xmlns:a16="http://schemas.microsoft.com/office/drawing/2014/main" id="{6C22933A-EB48-8C59-46F6-0A59A7FA1832}"/>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40" name="TextBox 39">
            <a:extLst>
              <a:ext uri="{FF2B5EF4-FFF2-40B4-BE49-F238E27FC236}">
                <a16:creationId xmlns:a16="http://schemas.microsoft.com/office/drawing/2014/main" id="{273E7D65-8283-DFD3-D842-1F23D943AA0D}"/>
              </a:ext>
            </a:extLst>
          </p:cNvPr>
          <p:cNvSpPr txBox="1"/>
          <p:nvPr userDrawn="1"/>
        </p:nvSpPr>
        <p:spPr>
          <a:xfrm>
            <a:off x="844819" y="5203413"/>
            <a:ext cx="11208248" cy="584775"/>
          </a:xfrm>
          <a:prstGeom prst="rect">
            <a:avLst/>
          </a:prstGeom>
          <a:noFill/>
        </p:spPr>
        <p:txBody>
          <a:bodyPr wrap="square" rtlCol="0">
            <a:spAutoFit/>
          </a:bodyPr>
          <a:lstStyle/>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up to five unit/organizational challenges/areas for growth (or strengths, if strength areas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41" name="Arrow: Right 40">
            <a:extLst>
              <a:ext uri="{FF2B5EF4-FFF2-40B4-BE49-F238E27FC236}">
                <a16:creationId xmlns:a16="http://schemas.microsoft.com/office/drawing/2014/main" id="{DD947321-F82A-C8BF-7CF3-A86E87A303C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D2DFF43-E3ED-05E2-5D57-02FFDD764741}"/>
              </a:ext>
            </a:extLst>
          </p:cNvPr>
          <p:cNvPicPr>
            <a:picLocks noChangeAspect="1"/>
          </p:cNvPicPr>
          <p:nvPr userDrawn="1"/>
        </p:nvPicPr>
        <p:blipFill>
          <a:blip r:embed="rId2"/>
          <a:stretch>
            <a:fillRect/>
          </a:stretch>
        </p:blipFill>
        <p:spPr>
          <a:xfrm>
            <a:off x="618407" y="2371926"/>
            <a:ext cx="4876800" cy="2743200"/>
          </a:xfrm>
          <a:prstGeom prst="rect">
            <a:avLst/>
          </a:prstGeom>
          <a:ln>
            <a:solidFill>
              <a:schemeClr val="tx1"/>
            </a:solidFill>
          </a:ln>
        </p:spPr>
      </p:pic>
      <p:pic>
        <p:nvPicPr>
          <p:cNvPr id="7" name="Picture 6">
            <a:extLst>
              <a:ext uri="{FF2B5EF4-FFF2-40B4-BE49-F238E27FC236}">
                <a16:creationId xmlns:a16="http://schemas.microsoft.com/office/drawing/2014/main" id="{0CFC62FC-DEAC-FD33-1C03-2A1998862DA8}"/>
              </a:ext>
            </a:extLst>
          </p:cNvPr>
          <p:cNvPicPr>
            <a:picLocks noChangeAspect="1"/>
          </p:cNvPicPr>
          <p:nvPr userDrawn="1"/>
        </p:nvPicPr>
        <p:blipFill>
          <a:blip r:embed="rId3"/>
          <a:stretch>
            <a:fillRect/>
          </a:stretch>
        </p:blipFill>
        <p:spPr>
          <a:xfrm>
            <a:off x="6722195" y="2369400"/>
            <a:ext cx="4881290" cy="2745726"/>
          </a:xfrm>
          <a:prstGeom prst="rect">
            <a:avLst/>
          </a:prstGeom>
          <a:ln>
            <a:solidFill>
              <a:schemeClr val="tx1"/>
            </a:solidFill>
          </a:ln>
        </p:spPr>
      </p:pic>
    </p:spTree>
    <p:extLst>
      <p:ext uri="{BB962C8B-B14F-4D97-AF65-F5344CB8AC3E}">
        <p14:creationId xmlns:p14="http://schemas.microsoft.com/office/powerpoint/2010/main" val="35773008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9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Service-Specific Questions</a:t>
            </a:r>
          </a:p>
        </p:txBody>
      </p:sp>
      <p:sp>
        <p:nvSpPr>
          <p:cNvPr id="20" name="TextBox 19">
            <a:extLst>
              <a:ext uri="{FF2B5EF4-FFF2-40B4-BE49-F238E27FC236}">
                <a16:creationId xmlns:a16="http://schemas.microsoft.com/office/drawing/2014/main" id="{686FFD5F-A003-E516-F077-2ED23382E8C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3" name="TextBox 22">
            <a:extLst>
              <a:ext uri="{FF2B5EF4-FFF2-40B4-BE49-F238E27FC236}">
                <a16:creationId xmlns:a16="http://schemas.microsoft.com/office/drawing/2014/main" id="{D2DF3E8B-F7D9-D61E-FC65-13F2D6194F2D}"/>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2" name="TextBox 31">
            <a:extLst>
              <a:ext uri="{FF2B5EF4-FFF2-40B4-BE49-F238E27FC236}">
                <a16:creationId xmlns:a16="http://schemas.microsoft.com/office/drawing/2014/main" id="{28DA8269-0244-7931-A827-E5E1FF36BA93}"/>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34" name="Arrow: Right 33">
            <a:extLst>
              <a:ext uri="{FF2B5EF4-FFF2-40B4-BE49-F238E27FC236}">
                <a16:creationId xmlns:a16="http://schemas.microsoft.com/office/drawing/2014/main" id="{BDBAD175-67EA-E8E2-E0A8-7747E639A18D}"/>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E12E90-580C-4E5D-21C2-EDB62C487D1A}"/>
              </a:ext>
            </a:extLst>
          </p:cNvPr>
          <p:cNvPicPr>
            <a:picLocks noChangeAspect="1"/>
          </p:cNvPicPr>
          <p:nvPr userDrawn="1"/>
        </p:nvPicPr>
        <p:blipFill>
          <a:blip r:embed="rId2"/>
          <a:stretch>
            <a:fillRect/>
          </a:stretch>
        </p:blipFill>
        <p:spPr>
          <a:xfrm>
            <a:off x="6722195" y="2379532"/>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C1515CD0-AEC1-84BE-03E3-68E733ECAE6A}"/>
              </a:ext>
            </a:extLst>
          </p:cNvPr>
          <p:cNvPicPr>
            <a:picLocks noChangeAspect="1"/>
          </p:cNvPicPr>
          <p:nvPr userDrawn="1"/>
        </p:nvPicPr>
        <p:blipFill>
          <a:blip r:embed="rId3"/>
          <a:stretch>
            <a:fillRect/>
          </a:stretch>
        </p:blipFill>
        <p:spPr>
          <a:xfrm>
            <a:off x="618407" y="2379532"/>
            <a:ext cx="4876800" cy="2743200"/>
          </a:xfrm>
          <a:prstGeom prst="rect">
            <a:avLst/>
          </a:prstGeom>
          <a:ln>
            <a:solidFill>
              <a:schemeClr val="tx1"/>
            </a:solidFill>
          </a:ln>
        </p:spPr>
      </p:pic>
    </p:spTree>
    <p:extLst>
      <p:ext uri="{BB962C8B-B14F-4D97-AF65-F5344CB8AC3E}">
        <p14:creationId xmlns:p14="http://schemas.microsoft.com/office/powerpoint/2010/main" val="3468330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0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Custom Closed-Ended Questions</a:t>
            </a:r>
          </a:p>
        </p:txBody>
      </p:sp>
      <p:sp>
        <p:nvSpPr>
          <p:cNvPr id="29" name="TextBox 28">
            <a:extLst>
              <a:ext uri="{FF2B5EF4-FFF2-40B4-BE49-F238E27FC236}">
                <a16:creationId xmlns:a16="http://schemas.microsoft.com/office/drawing/2014/main" id="{EEBA6FF5-30E3-E530-3E0E-CCED619BBB7C}"/>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0" name="TextBox 29">
            <a:extLst>
              <a:ext uri="{FF2B5EF4-FFF2-40B4-BE49-F238E27FC236}">
                <a16:creationId xmlns:a16="http://schemas.microsoft.com/office/drawing/2014/main" id="{B4FB235F-A238-1377-E035-35A92F935CA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4" name="TextBox 33">
            <a:extLst>
              <a:ext uri="{FF2B5EF4-FFF2-40B4-BE49-F238E27FC236}">
                <a16:creationId xmlns:a16="http://schemas.microsoft.com/office/drawing/2014/main" id="{C402FFB5-A4B6-7123-8A58-F556F616300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41" name="Arrow: Right 40">
            <a:extLst>
              <a:ext uri="{FF2B5EF4-FFF2-40B4-BE49-F238E27FC236}">
                <a16:creationId xmlns:a16="http://schemas.microsoft.com/office/drawing/2014/main" id="{DE1955CD-9D48-2CDC-649A-E802B924584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C57C9D-EC69-FCCD-EC60-D35D88893FD4}"/>
              </a:ext>
            </a:extLst>
          </p:cNvPr>
          <p:cNvPicPr>
            <a:picLocks noChangeAspect="1"/>
          </p:cNvPicPr>
          <p:nvPr userDrawn="1"/>
        </p:nvPicPr>
        <p:blipFill>
          <a:blip r:embed="rId2"/>
          <a:stretch>
            <a:fillRect/>
          </a:stretch>
        </p:blipFill>
        <p:spPr>
          <a:xfrm>
            <a:off x="618751" y="2372371"/>
            <a:ext cx="4876800" cy="2743200"/>
          </a:xfrm>
          <a:prstGeom prst="rect">
            <a:avLst/>
          </a:prstGeom>
          <a:ln>
            <a:solidFill>
              <a:schemeClr val="tx1"/>
            </a:solidFill>
          </a:ln>
        </p:spPr>
      </p:pic>
      <p:pic>
        <p:nvPicPr>
          <p:cNvPr id="2" name="Picture 1">
            <a:extLst>
              <a:ext uri="{FF2B5EF4-FFF2-40B4-BE49-F238E27FC236}">
                <a16:creationId xmlns:a16="http://schemas.microsoft.com/office/drawing/2014/main" id="{C7B4D06D-E4F3-0760-9854-2DD44AA1A961}"/>
              </a:ext>
            </a:extLst>
          </p:cNvPr>
          <p:cNvPicPr>
            <a:picLocks noChangeAspect="1"/>
          </p:cNvPicPr>
          <p:nvPr userDrawn="1"/>
        </p:nvPicPr>
        <p:blipFill>
          <a:blip r:embed="rId3"/>
          <a:stretch>
            <a:fillRect/>
          </a:stretch>
        </p:blipFill>
        <p:spPr>
          <a:xfrm>
            <a:off x="6721851" y="2372371"/>
            <a:ext cx="4883779" cy="2747126"/>
          </a:xfrm>
          <a:prstGeom prst="rect">
            <a:avLst/>
          </a:prstGeom>
          <a:ln>
            <a:solidFill>
              <a:schemeClr val="tx1"/>
            </a:solidFill>
          </a:ln>
        </p:spPr>
      </p:pic>
    </p:spTree>
    <p:extLst>
      <p:ext uri="{BB962C8B-B14F-4D97-AF65-F5344CB8AC3E}">
        <p14:creationId xmlns:p14="http://schemas.microsoft.com/office/powerpoint/2010/main" val="2227069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5_Content, Two Column w/ Icons_op2">
    <p:bg>
      <p:bgPr>
        <a:solidFill>
          <a:srgbClr val="FFFFFF"/>
        </a:solidFill>
        <a:effectLst/>
      </p:bgPr>
    </p:bg>
    <p:spTree>
      <p:nvGrpSpPr>
        <p:cNvPr id="1" name=""/>
        <p:cNvGrpSpPr/>
        <p:nvPr/>
      </p:nvGrpSpPr>
      <p:grpSpPr>
        <a:xfrm>
          <a:off x="0" y="0"/>
          <a:ext cx="0" cy="0"/>
          <a:chOff x="0" y="0"/>
          <a:chExt cx="0" cy="0"/>
        </a:xfrm>
      </p:grpSpPr>
      <p:sp>
        <p:nvSpPr>
          <p:cNvPr id="26" name="Arrow: Right 25">
            <a:extLst>
              <a:ext uri="{FF2B5EF4-FFF2-40B4-BE49-F238E27FC236}">
                <a16:creationId xmlns:a16="http://schemas.microsoft.com/office/drawing/2014/main" id="{C51F3845-65D0-55C6-106B-BFF149B8C043}"/>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CFAB62-B62D-DB25-42D0-E6AE100BF18E}"/>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Local Resources/Points of Contact</a:t>
            </a:r>
          </a:p>
        </p:txBody>
      </p:sp>
      <p:sp>
        <p:nvSpPr>
          <p:cNvPr id="20" name="TextBox 19">
            <a:extLst>
              <a:ext uri="{FF2B5EF4-FFF2-40B4-BE49-F238E27FC236}">
                <a16:creationId xmlns:a16="http://schemas.microsoft.com/office/drawing/2014/main" id="{BED4FEEB-F391-EEE6-A8FB-2370CA272A7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23" name="TextBox 22">
            <a:extLst>
              <a:ext uri="{FF2B5EF4-FFF2-40B4-BE49-F238E27FC236}">
                <a16:creationId xmlns:a16="http://schemas.microsoft.com/office/drawing/2014/main" id="{EBF12FEC-F464-D328-7BB0-DDD0733E46AF}"/>
              </a:ext>
            </a:extLst>
          </p:cNvPr>
          <p:cNvSpPr txBox="1"/>
          <p:nvPr userDrawn="1"/>
        </p:nvSpPr>
        <p:spPr>
          <a:xfrm>
            <a:off x="6631224"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Presentation Slide</a:t>
            </a:r>
          </a:p>
        </p:txBody>
      </p:sp>
      <p:sp>
        <p:nvSpPr>
          <p:cNvPr id="33" name="TextBox 32">
            <a:extLst>
              <a:ext uri="{FF2B5EF4-FFF2-40B4-BE49-F238E27FC236}">
                <a16:creationId xmlns:a16="http://schemas.microsoft.com/office/drawing/2014/main" id="{C04EE3D3-E2F6-7F0F-9926-FF303BFEB2F8}"/>
              </a:ext>
            </a:extLst>
          </p:cNvPr>
          <p:cNvSpPr txBox="1"/>
          <p:nvPr userDrawn="1"/>
        </p:nvSpPr>
        <p:spPr>
          <a:xfrm>
            <a:off x="753369" y="5203413"/>
            <a:ext cx="10596361" cy="584775"/>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Add key local resources/offices and their points of contacts.</a:t>
            </a:r>
          </a:p>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Include e-mails and phone numbers.</a:t>
            </a:r>
          </a:p>
        </p:txBody>
      </p:sp>
      <p:pic>
        <p:nvPicPr>
          <p:cNvPr id="4" name="Picture 3">
            <a:extLst>
              <a:ext uri="{FF2B5EF4-FFF2-40B4-BE49-F238E27FC236}">
                <a16:creationId xmlns:a16="http://schemas.microsoft.com/office/drawing/2014/main" id="{6D1BAB42-BB63-CC58-D78E-32E3DD12D735}"/>
              </a:ext>
            </a:extLst>
          </p:cNvPr>
          <p:cNvPicPr>
            <a:picLocks noChangeAspect="1"/>
          </p:cNvPicPr>
          <p:nvPr userDrawn="1"/>
        </p:nvPicPr>
        <p:blipFill>
          <a:blip r:embed="rId2"/>
          <a:stretch>
            <a:fillRect/>
          </a:stretch>
        </p:blipFill>
        <p:spPr>
          <a:xfrm>
            <a:off x="620107" y="2372818"/>
            <a:ext cx="4876800" cy="2743200"/>
          </a:xfrm>
          <a:prstGeom prst="rect">
            <a:avLst/>
          </a:prstGeom>
          <a:ln>
            <a:solidFill>
              <a:schemeClr val="tx1"/>
            </a:solidFill>
          </a:ln>
        </p:spPr>
      </p:pic>
      <p:pic>
        <p:nvPicPr>
          <p:cNvPr id="7" name="Picture 6">
            <a:extLst>
              <a:ext uri="{FF2B5EF4-FFF2-40B4-BE49-F238E27FC236}">
                <a16:creationId xmlns:a16="http://schemas.microsoft.com/office/drawing/2014/main" id="{9130207E-1BA8-BF98-981A-3482269892FF}"/>
              </a:ext>
            </a:extLst>
          </p:cNvPr>
          <p:cNvPicPr>
            <a:picLocks noChangeAspect="1"/>
          </p:cNvPicPr>
          <p:nvPr userDrawn="1"/>
        </p:nvPicPr>
        <p:blipFill>
          <a:blip r:embed="rId3"/>
          <a:stretch>
            <a:fillRect/>
          </a:stretch>
        </p:blipFill>
        <p:spPr>
          <a:xfrm>
            <a:off x="6720495" y="2372818"/>
            <a:ext cx="4876800" cy="2743200"/>
          </a:xfrm>
          <a:prstGeom prst="rect">
            <a:avLst/>
          </a:prstGeom>
          <a:ln>
            <a:solidFill>
              <a:schemeClr val="tx1"/>
            </a:solidFill>
          </a:ln>
        </p:spPr>
      </p:pic>
    </p:spTree>
    <p:extLst>
      <p:ext uri="{BB962C8B-B14F-4D97-AF65-F5344CB8AC3E}">
        <p14:creationId xmlns:p14="http://schemas.microsoft.com/office/powerpoint/2010/main" val="1731443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mand Climate Team White_op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264738-8C33-7548-E984-D0B30D39ABFC}"/>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E4A778-1F6A-D4D0-8FFF-2C6C91E5FC55}"/>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FC2D11-A403-00BE-8CDD-3F4347C1CBFD}"/>
              </a:ext>
            </a:extLst>
          </p:cNvPr>
          <p:cNvSpPr txBox="1"/>
          <p:nvPr userDrawn="1"/>
        </p:nvSpPr>
        <p:spPr>
          <a:xfrm>
            <a:off x="778471" y="320040"/>
            <a:ext cx="9918104"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The Command Climate Assessment Team</a:t>
            </a:r>
          </a:p>
        </p:txBody>
      </p:sp>
      <p:sp>
        <p:nvSpPr>
          <p:cNvPr id="10" name="Text Placeholder 9">
            <a:extLst>
              <a:ext uri="{FF2B5EF4-FFF2-40B4-BE49-F238E27FC236}">
                <a16:creationId xmlns:a16="http://schemas.microsoft.com/office/drawing/2014/main" id="{A699D9AB-CF38-0B9F-E8F4-A875456BA950}"/>
              </a:ext>
            </a:extLst>
          </p:cNvPr>
          <p:cNvSpPr>
            <a:spLocks noGrp="1"/>
          </p:cNvSpPr>
          <p:nvPr>
            <p:ph type="body" sz="quarter" idx="15" hasCustomPrompt="1"/>
          </p:nvPr>
        </p:nvSpPr>
        <p:spPr>
          <a:xfrm>
            <a:off x="842963" y="1475779"/>
            <a:ext cx="5147020" cy="4457367"/>
          </a:xfrm>
          <a:prstGeom prst="rect">
            <a:avLst/>
          </a:prstGeom>
        </p:spPr>
        <p:txBody>
          <a:bodyPr wrap="square"/>
          <a:lstStyle>
            <a:lvl1pPr marL="285750" indent="-285750">
              <a:lnSpc>
                <a:spcPct val="100000"/>
              </a:lnSpc>
              <a:spcBef>
                <a:spcPts val="400"/>
              </a:spcBef>
              <a:buFont typeface="Arial" panose="020B0604020202020204" pitchFamily="34" charset="0"/>
              <a:buChar char="•"/>
              <a:defRPr lang="en-US" sz="1800" dirty="0">
                <a:solidFill>
                  <a:srgbClr val="333333"/>
                </a:solidFill>
              </a:defRPr>
            </a:lvl1pPr>
            <a:lvl2pPr>
              <a:defRPr sz="1400"/>
            </a:lvl2pPr>
          </a:lstStyle>
          <a:p>
            <a:pPr lvl="0"/>
            <a:r>
              <a:rPr lang="en-US"/>
              <a:t>Name, Rank, and Title of team member(s)</a:t>
            </a:r>
          </a:p>
          <a:p>
            <a:pPr lvl="0"/>
            <a:endParaRPr lang="en-US"/>
          </a:p>
        </p:txBody>
      </p:sp>
      <p:sp>
        <p:nvSpPr>
          <p:cNvPr id="13" name="TextBox 12">
            <a:extLst>
              <a:ext uri="{FF2B5EF4-FFF2-40B4-BE49-F238E27FC236}">
                <a16:creationId xmlns:a16="http://schemas.microsoft.com/office/drawing/2014/main" id="{5720B832-A49E-E795-A4B6-76A30E56CE04}"/>
              </a:ext>
            </a:extLst>
          </p:cNvPr>
          <p:cNvSpPr txBox="1"/>
          <p:nvPr userDrawn="1"/>
        </p:nvSpPr>
        <p:spPr>
          <a:xfrm>
            <a:off x="7528574" y="3242797"/>
            <a:ext cx="30865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picture of the CCA team or unit/organization here.</a:t>
            </a:r>
          </a:p>
        </p:txBody>
      </p:sp>
    </p:spTree>
    <p:extLst>
      <p:ext uri="{BB962C8B-B14F-4D97-AF65-F5344CB8AC3E}">
        <p14:creationId xmlns:p14="http://schemas.microsoft.com/office/powerpoint/2010/main" val="2394309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Two Column w/ Icons_o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A8A020-C24A-3191-A7C6-ADFC507134B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Favorable Ratings</a:t>
            </a:r>
          </a:p>
        </p:txBody>
      </p:sp>
      <p:sp>
        <p:nvSpPr>
          <p:cNvPr id="11" name="TextBox 10">
            <a:extLst>
              <a:ext uri="{FF2B5EF4-FFF2-40B4-BE49-F238E27FC236}">
                <a16:creationId xmlns:a16="http://schemas.microsoft.com/office/drawing/2014/main" id="{442FA877-A9A6-7957-A82F-D34A6D59D66D}"/>
              </a:ext>
            </a:extLst>
          </p:cNvPr>
          <p:cNvSpPr txBox="1"/>
          <p:nvPr userDrawn="1"/>
        </p:nvSpPr>
        <p:spPr>
          <a:xfrm>
            <a:off x="2884968" y="2971732"/>
            <a:ext cx="64220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Protective Factors – Favorable Factor Rating Comparison table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2807069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ntent, Two Column w/ Icons_op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9C2041-028C-34C3-76A6-73E9985A2D15}"/>
              </a:ext>
            </a:extLst>
          </p:cNvPr>
          <p:cNvSpPr txBox="1"/>
          <p:nvPr userDrawn="1"/>
        </p:nvSpPr>
        <p:spPr>
          <a:xfrm>
            <a:off x="3829050" y="2705528"/>
            <a:ext cx="4533900" cy="1754326"/>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Protective Factors – Favorable Ratings table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E96992-5803-9A27-9474-99F3E9C68114}"/>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Trends Over Time</a:t>
            </a:r>
          </a:p>
        </p:txBody>
      </p:sp>
    </p:spTree>
    <p:extLst>
      <p:ext uri="{BB962C8B-B14F-4D97-AF65-F5344CB8AC3E}">
        <p14:creationId xmlns:p14="http://schemas.microsoft.com/office/powerpoint/2010/main" val="4171368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D7EAF-71FC-BF7D-37E2-B1117EA721BF}"/>
              </a:ext>
            </a:extLst>
          </p:cNvPr>
          <p:cNvSpPr txBox="1"/>
          <p:nvPr userDrawn="1"/>
        </p:nvSpPr>
        <p:spPr>
          <a:xfrm>
            <a:off x="3829050" y="2695990"/>
            <a:ext cx="4533900" cy="2308324"/>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Risk Factors – Unfavorable Factor Ratings Comparison table from the DEOCS Survey Results PDF Report and paste here. You can hold the Windows + Shift + S keys to open the screenshot/snipping tool.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 Paste image over this text.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4A5C079-475E-32BC-93E7-848D72E65F47}"/>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845C68-0A5B-0E4D-CC51-387E09561E70}"/>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EE16473-39B4-E042-1339-B648C6D92D0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a:t>
            </a:r>
            <a:r>
              <a:rPr lang="en-US" sz="3200" b="0" i="1">
                <a:solidFill>
                  <a:schemeClr val="bg1"/>
                </a:solidFill>
                <a:latin typeface="Arial" panose="020B0604020202020204" pitchFamily="34" charset="0"/>
                <a:cs typeface="Arial" panose="020B0604020202020204" pitchFamily="34" charset="0"/>
              </a:rPr>
              <a:t>  </a:t>
            </a:r>
            <a:r>
              <a:rPr lang="en-US" sz="3200" b="1">
                <a:solidFill>
                  <a:schemeClr val="bg1"/>
                </a:solidFill>
                <a:latin typeface="Arial" panose="020B0604020202020204" pitchFamily="34" charset="0"/>
                <a:cs typeface="Arial" panose="020B0604020202020204" pitchFamily="34" charset="0"/>
              </a:rPr>
              <a:t>|  </a:t>
            </a:r>
            <a:r>
              <a:rPr lang="en-US" sz="2800" b="0" i="0">
                <a:solidFill>
                  <a:schemeClr val="bg1"/>
                </a:solidFill>
                <a:latin typeface="Arial" panose="020B0604020202020204" pitchFamily="34" charset="0"/>
                <a:cs typeface="Arial" panose="020B0604020202020204" pitchFamily="34" charset="0"/>
              </a:rPr>
              <a:t>Unfavorable Ratings</a:t>
            </a:r>
            <a:endParaRPr lang="en-US" sz="2800" b="0" i="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105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36694" y="1862525"/>
            <a:ext cx="6379114" cy="830997"/>
          </a:xfrm>
          <a:prstGeom prst="rect">
            <a:avLst/>
          </a:prstGeom>
          <a:noFill/>
        </p:spPr>
        <p:txBody>
          <a:bodyPr wrap="square" rtlCol="0">
            <a:spAutoFit/>
          </a:bodyPr>
          <a:lstStyle/>
          <a:p>
            <a:r>
              <a:rPr lang="en-US" sz="4800" b="1">
                <a:solidFill>
                  <a:srgbClr val="FFFFFF"/>
                </a:solidFill>
              </a:rPr>
              <a:t>Our DEOCS Results</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hematic&#10;&#10;Description automatically generated">
            <a:extLst>
              <a:ext uri="{FF2B5EF4-FFF2-40B4-BE49-F238E27FC236}">
                <a16:creationId xmlns:a16="http://schemas.microsoft.com/office/drawing/2014/main" id="{08821BE4-A542-35B5-AA1F-B829B320C675}"/>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875324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ontent, Two Column w/ Icons_op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CED4A-B2D9-8168-5C52-CC4D03876DA5}"/>
              </a:ext>
            </a:extLst>
          </p:cNvPr>
          <p:cNvSpPr txBox="1"/>
          <p:nvPr userDrawn="1"/>
        </p:nvSpPr>
        <p:spPr>
          <a:xfrm>
            <a:off x="3829050" y="2707566"/>
            <a:ext cx="4533900" cy="1969770"/>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Risk Factors – Unfavorable Ratings table from the DEOCS Survey Results PDF Report. You can hold the Windows + Shift + S keys to open the screenshot/ 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FC709F-FA17-3A8B-ACF7-44C8F6FA352A}"/>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  |  </a:t>
            </a:r>
            <a:r>
              <a:rPr lang="en-US" sz="2800" b="0" i="0">
                <a:solidFill>
                  <a:schemeClr val="bg1"/>
                </a:solidFill>
                <a:latin typeface="Arial" panose="020B0604020202020204" pitchFamily="34" charset="0"/>
                <a:cs typeface="Arial" panose="020B0604020202020204" pitchFamily="34" charset="0"/>
              </a:rPr>
              <a:t>Trends Over Time</a:t>
            </a:r>
          </a:p>
        </p:txBody>
      </p:sp>
    </p:spTree>
    <p:extLst>
      <p:ext uri="{BB962C8B-B14F-4D97-AF65-F5344CB8AC3E}">
        <p14:creationId xmlns:p14="http://schemas.microsoft.com/office/powerpoint/2010/main" val="2935965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62BC7E-84B0-9DAD-906A-7113D47AE3C0}"/>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Cohesion</a:t>
            </a:r>
          </a:p>
        </p:txBody>
      </p:sp>
      <p:sp>
        <p:nvSpPr>
          <p:cNvPr id="10" name="TextBox 9">
            <a:extLst>
              <a:ext uri="{FF2B5EF4-FFF2-40B4-BE49-F238E27FC236}">
                <a16:creationId xmlns:a16="http://schemas.microsoft.com/office/drawing/2014/main" id="{A64CDD00-8B7B-FA01-A07F-12FA9F14921D}"/>
              </a:ext>
            </a:extLst>
          </p:cNvPr>
          <p:cNvSpPr txBox="1"/>
          <p:nvPr userDrawn="1"/>
        </p:nvSpPr>
        <p:spPr>
          <a:xfrm>
            <a:off x="2364122" y="2910632"/>
            <a:ext cx="74637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Cohesion chart and 2024 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13347C48-8E11-7712-6DA8-A80A2FFBD246}"/>
              </a:ext>
            </a:extLst>
          </p:cNvPr>
          <p:cNvSpPr txBox="1"/>
          <p:nvPr userDrawn="1"/>
        </p:nvSpPr>
        <p:spPr>
          <a:xfrm>
            <a:off x="0" y="1132151"/>
            <a:ext cx="12192000" cy="1107996"/>
          </a:xfrm>
          <a:prstGeom prst="rect">
            <a:avLst/>
          </a:prstGeom>
          <a:solidFill>
            <a:srgbClr val="AEBFD4"/>
          </a:solidFill>
          <a:ln w="5715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Cohesion </a:t>
            </a:r>
            <a:r>
              <a:rPr lang="en-US" sz="1600" b="0" i="0" u="none" strike="noStrike" baseline="0">
                <a:latin typeface="Arial" panose="020B0604020202020204" pitchFamily="34" charset="0"/>
                <a:cs typeface="Arial" panose="020B0604020202020204" pitchFamily="34" charset="0"/>
              </a:rPr>
              <a:t>assesses whether individuals in a workplace care about each other, share the same mission and goals, and work together effectively. Cohesive organizations are linked to improved readiness and retention, and a lower likelihood of sexual assault, sexual harassment, and suicide.</a:t>
            </a:r>
            <a:endParaRPr lang="en-US" sz="1600" b="1" i="1">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7E7F6109-0C6C-7A86-5371-674F07BD3E80}"/>
              </a:ext>
            </a:extLst>
          </p:cNvPr>
          <p:cNvSpPr>
            <a:spLocks noGrp="1"/>
          </p:cNvSpPr>
          <p:nvPr>
            <p:ph type="body" sz="quarter" idx="10" hasCustomPrompt="1"/>
          </p:nvPr>
        </p:nvSpPr>
        <p:spPr>
          <a:xfrm>
            <a:off x="823901" y="4523333"/>
            <a:ext cx="10525832"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a:t>Click to add notes/comments.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a:p>
        </p:txBody>
      </p:sp>
    </p:spTree>
    <p:extLst>
      <p:ext uri="{BB962C8B-B14F-4D97-AF65-F5344CB8AC3E}">
        <p14:creationId xmlns:p14="http://schemas.microsoft.com/office/powerpoint/2010/main" val="391410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6EE00E-270E-48AE-3F8C-806F1543F003}"/>
              </a:ext>
            </a:extLst>
          </p:cNvPr>
          <p:cNvSpPr txBox="1"/>
          <p:nvPr userDrawn="1"/>
        </p:nvSpPr>
        <p:spPr>
          <a:xfrm>
            <a:off x="842269" y="320040"/>
            <a:ext cx="10793261"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Cohesion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1">
              <a:solidFill>
                <a:schemeClr val="bg1"/>
              </a:solidFill>
              <a:latin typeface="Arial" panose="020B0604020202020204" pitchFamily="34" charset="0"/>
              <a:cs typeface="Arial" panose="020B0604020202020204" pitchFamily="34" charset="0"/>
            </a:endParaRPr>
          </a:p>
          <a:p>
            <a:endParaRPr lang="en-US" sz="3200" b="0" i="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6C36F64-63AD-F792-ECAC-08D7A754069F}"/>
              </a:ext>
            </a:extLst>
          </p:cNvPr>
          <p:cNvSpPr txBox="1"/>
          <p:nvPr userDrawn="1"/>
        </p:nvSpPr>
        <p:spPr>
          <a:xfrm>
            <a:off x="1346888" y="2971732"/>
            <a:ext cx="5842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Cohesion Ratings by Demographic Category chart from the DEOCS Survey Results PDF Report. You can hold the Windows + Shift + S keys to open the screenshot/snipping tool. Paste image over this text.</a:t>
            </a:r>
          </a:p>
        </p:txBody>
      </p:sp>
      <p:sp>
        <p:nvSpPr>
          <p:cNvPr id="21" name="Text Placeholder 6">
            <a:extLst>
              <a:ext uri="{FF2B5EF4-FFF2-40B4-BE49-F238E27FC236}">
                <a16:creationId xmlns:a16="http://schemas.microsoft.com/office/drawing/2014/main" id="{D0DC6A2D-1997-DFDD-146E-EB51B950E621}"/>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710092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62BC7E-84B0-9DAD-906A-7113D47AE3C0}"/>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Connectedness</a:t>
            </a:r>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a:t>Click to add notes/comments.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a:p>
        </p:txBody>
      </p:sp>
      <p:sp>
        <p:nvSpPr>
          <p:cNvPr id="8" name="TextBox 7">
            <a:extLst>
              <a:ext uri="{FF2B5EF4-FFF2-40B4-BE49-F238E27FC236}">
                <a16:creationId xmlns:a16="http://schemas.microsoft.com/office/drawing/2014/main" id="{B13E64EF-4249-9C1F-988B-1C385DE2928C}"/>
              </a:ext>
            </a:extLst>
          </p:cNvPr>
          <p:cNvSpPr txBox="1"/>
          <p:nvPr userDrawn="1"/>
        </p:nvSpPr>
        <p:spPr>
          <a:xfrm>
            <a:off x="2243472" y="3134420"/>
            <a:ext cx="77050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Connectedness chart and 2024 Favorable Ratings table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3ABAB9E9-C858-3BE5-5D09-91DF3E863238}"/>
              </a:ext>
            </a:extLst>
          </p:cNvPr>
          <p:cNvSpPr txBox="1"/>
          <p:nvPr userDrawn="1"/>
        </p:nvSpPr>
        <p:spPr>
          <a:xfrm>
            <a:off x="0" y="1132151"/>
            <a:ext cx="12192000" cy="1600438"/>
          </a:xfrm>
          <a:prstGeom prst="rect">
            <a:avLst/>
          </a:prstGeom>
          <a:solidFill>
            <a:srgbClr val="AEBFD4"/>
          </a:solidFill>
          <a:ln w="254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Connectedness </a:t>
            </a:r>
            <a:r>
              <a:rPr lang="en-US" sz="1600" b="0" i="0" u="none" strike="noStrike" baseline="0">
                <a:latin typeface="Arial" panose="020B0604020202020204" pitchFamily="34" charset="0"/>
                <a:cs typeface="Arial" panose="020B0604020202020204" pitchFamily="34" charset="0"/>
              </a:rPr>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 Higher connectedness is linked to improved readiness, higher retention, and a lower likelihood of suicide.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66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6EE00E-270E-48AE-3F8C-806F1543F003}"/>
              </a:ext>
            </a:extLst>
          </p:cNvPr>
          <p:cNvSpPr txBox="1"/>
          <p:nvPr userDrawn="1"/>
        </p:nvSpPr>
        <p:spPr>
          <a:xfrm>
            <a:off x="842270" y="320040"/>
            <a:ext cx="11349730"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Connectedness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EC41C0-9D8B-1F54-F67A-278C8E4BB715}"/>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Connectedness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7" name="Text Placeholder 6">
            <a:extLst>
              <a:ext uri="{FF2B5EF4-FFF2-40B4-BE49-F238E27FC236}">
                <a16:creationId xmlns:a16="http://schemas.microsoft.com/office/drawing/2014/main" id="{6EA394F5-CE15-6A0E-858D-530465C97F82}"/>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0382126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Engagement &amp; Commitment</a:t>
            </a:r>
          </a:p>
        </p:txBody>
      </p:sp>
      <p:sp>
        <p:nvSpPr>
          <p:cNvPr id="9" name="TextBox 8">
            <a:extLst>
              <a:ext uri="{FF2B5EF4-FFF2-40B4-BE49-F238E27FC236}">
                <a16:creationId xmlns:a16="http://schemas.microsoft.com/office/drawing/2014/main" id="{094C4171-963A-4724-7170-448380208C1A}"/>
              </a:ext>
            </a:extLst>
          </p:cNvPr>
          <p:cNvSpPr txBox="1"/>
          <p:nvPr userDrawn="1"/>
        </p:nvSpPr>
        <p:spPr>
          <a:xfrm>
            <a:off x="1877728" y="2920927"/>
            <a:ext cx="84181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Engagement &amp; Commitment chart and 2024 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57DC53D8-D109-40E9-60B8-6F46AB5C7C9D}"/>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Engagement &amp; Commitment </a:t>
            </a:r>
            <a:r>
              <a:rPr lang="en-US" sz="1600" b="0" i="0" u="none" strike="noStrike" baseline="0">
                <a:latin typeface="Arial" panose="020B0604020202020204" pitchFamily="34" charset="0"/>
                <a:cs typeface="Arial" panose="020B0604020202020204" pitchFamily="34" charset="0"/>
              </a:rPr>
              <a:t>measures the extent to which one finds their work fulfilling and is committed to their job and organization. Engaged and committed individuals demonstrate enthusiasm for, and dedication to, the work that they do. Higher levels of engagement and commitment are linked to improved readiness, higher retention, and a lower likelihood of suicide.</a:t>
            </a:r>
            <a:endParaRPr lang="en-US" sz="24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3A8BADE-485E-CF44-94CE-5EF7174D9D92}"/>
              </a:ext>
            </a:extLst>
          </p:cNvPr>
          <p:cNvSpPr>
            <a:spLocks noGrp="1"/>
          </p:cNvSpPr>
          <p:nvPr>
            <p:ph type="body" sz="quarter" idx="10" hasCustomPrompt="1"/>
          </p:nvPr>
        </p:nvSpPr>
        <p:spPr>
          <a:xfrm>
            <a:off x="823901" y="4523333"/>
            <a:ext cx="10525832"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a:t>Click to add notes/comments.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a:p>
        </p:txBody>
      </p:sp>
    </p:spTree>
    <p:extLst>
      <p:ext uri="{BB962C8B-B14F-4D97-AF65-F5344CB8AC3E}">
        <p14:creationId xmlns:p14="http://schemas.microsoft.com/office/powerpoint/2010/main" val="2105582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349731"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Engagement &amp; Commitment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0AF703-FD28-2482-AA5F-994C56DDB309}"/>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Engagement &amp; Commitment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C0DFE879-349B-9DB8-CEE3-0E0249610690}"/>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877826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Fairness</a:t>
            </a:r>
          </a:p>
        </p:txBody>
      </p:sp>
      <p:sp>
        <p:nvSpPr>
          <p:cNvPr id="8" name="TextBox 7">
            <a:extLst>
              <a:ext uri="{FF2B5EF4-FFF2-40B4-BE49-F238E27FC236}">
                <a16:creationId xmlns:a16="http://schemas.microsoft.com/office/drawing/2014/main" id="{D57F0137-3C73-4F22-C056-4F11E6AFC65B}"/>
              </a:ext>
            </a:extLst>
          </p:cNvPr>
          <p:cNvSpPr txBox="1"/>
          <p:nvPr userDrawn="1"/>
        </p:nvSpPr>
        <p:spPr>
          <a:xfrm>
            <a:off x="1886911" y="2967335"/>
            <a:ext cx="84181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Fairness chart and 2024 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6D94B2FA-FD63-6F78-81D6-3B8F2F7EF247}"/>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r>
              <a:rPr lang="en-US" sz="1600" b="0" i="1" u="none" strike="noStrike" baseline="0" dirty="0">
                <a:latin typeface="Arial" panose="020B0604020202020204" pitchFamily="34" charset="0"/>
                <a:cs typeface="Arial" panose="020B0604020202020204" pitchFamily="34" charset="0"/>
              </a:rPr>
              <a:t>Fairness </a:t>
            </a:r>
            <a:r>
              <a:rPr lang="en-US" sz="1600" b="0" i="0" u="none" strike="noStrike" baseline="0" dirty="0">
                <a:latin typeface="Arial" panose="020B0604020202020204" pitchFamily="34" charset="0"/>
                <a:cs typeface="Arial" panose="020B0604020202020204" pitchFamily="34" charset="0"/>
              </a:rPr>
              <a:t>is the perception that formal and informal organizational policies, practices, and procedures regarding information sharing, job opportunities, and promotions are based on merit. Organizations with fair treatment are linked to improved readiness, higher retention, and a lower likelihood of sexual harassment and racial/ethnic harassment and discrimination.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140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161839"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Fairness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FD830B0-8A5F-8C24-5203-D0DC92F00333}"/>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Fairness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3" name="Text Placeholder 6">
            <a:extLst>
              <a:ext uri="{FF2B5EF4-FFF2-40B4-BE49-F238E27FC236}">
                <a16:creationId xmlns:a16="http://schemas.microsoft.com/office/drawing/2014/main" id="{B37FCEE8-2E6B-48B0-0977-288571DD0AB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4269992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1347D0-0533-D7DF-DCB8-D7A7C5A27708}"/>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Leadership Support – </a:t>
            </a:r>
          </a:p>
        </p:txBody>
      </p:sp>
      <p:sp>
        <p:nvSpPr>
          <p:cNvPr id="9" name="TextBox 8">
            <a:extLst>
              <a:ext uri="{FF2B5EF4-FFF2-40B4-BE49-F238E27FC236}">
                <a16:creationId xmlns:a16="http://schemas.microsoft.com/office/drawing/2014/main" id="{189F6F59-52B5-BBA2-64C7-B29E106F826B}"/>
              </a:ext>
            </a:extLst>
          </p:cNvPr>
          <p:cNvSpPr txBox="1"/>
          <p:nvPr userDrawn="1"/>
        </p:nvSpPr>
        <p:spPr>
          <a:xfrm>
            <a:off x="1686327" y="2788263"/>
            <a:ext cx="88193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Leadership Support – Ratings for All Immediate Supervisors chart and 2024 Favorable Ratings table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744FE06B-8DA9-BF9E-AA32-E621A867E86A}"/>
              </a:ext>
            </a:extLst>
          </p:cNvPr>
          <p:cNvSpPr txBox="1"/>
          <p:nvPr userDrawn="1"/>
        </p:nvSpPr>
        <p:spPr>
          <a:xfrm>
            <a:off x="0" y="1130494"/>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Leadership Support </a:t>
            </a:r>
            <a:r>
              <a:rPr lang="en-US" sz="1600" b="0" i="0" u="none" strike="noStrike" baseline="0">
                <a:latin typeface="Arial" panose="020B0604020202020204" pitchFamily="34" charset="0"/>
                <a:cs typeface="Arial" panose="020B0604020202020204" pitchFamily="34" charset="0"/>
              </a:rPr>
              <a:t>is the perception that leaders build trust, encourage goal attainment and professional development, promote effective communication, and support teamwork. Organizations with supportive leaders are linked to improved readiness, higher retention, and a lower likelihood of sexual assault, sexual harassment, and suicide. </a:t>
            </a:r>
            <a:endParaRPr lang="en-US" sz="2400" b="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4557C6-2C3F-6077-181E-BCAAFC6C552A}"/>
              </a:ext>
            </a:extLst>
          </p:cNvPr>
          <p:cNvSpPr txBox="1"/>
          <p:nvPr userDrawn="1"/>
        </p:nvSpPr>
        <p:spPr>
          <a:xfrm>
            <a:off x="5135877" y="180571"/>
            <a:ext cx="3635010"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0B99CD46-90E9-70C1-7E37-D7EFC4599770}"/>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802770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8563578" cy="830997"/>
          </a:xfrm>
          <a:prstGeom prst="rect">
            <a:avLst/>
          </a:prstGeom>
          <a:noFill/>
        </p:spPr>
        <p:txBody>
          <a:bodyPr wrap="square" rtlCol="0">
            <a:spAutoFit/>
          </a:bodyPr>
          <a:lstStyle/>
          <a:p>
            <a:r>
              <a:rPr lang="en-US" sz="4800" b="1">
                <a:solidFill>
                  <a:srgbClr val="FFFFFF"/>
                </a:solidFill>
              </a:rPr>
              <a:t>Protective Factors</a:t>
            </a:r>
            <a:endParaRPr lang="en-US" sz="4800" b="0">
              <a:solidFill>
                <a:srgbClr val="FFFFFF"/>
              </a:solidFill>
            </a:endParaRP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A43BC2-28BC-B096-BD16-A4340DEEA7B7}"/>
              </a:ext>
            </a:extLst>
          </p:cNvPr>
          <p:cNvSpPr txBox="1"/>
          <p:nvPr userDrawn="1"/>
        </p:nvSpPr>
        <p:spPr>
          <a:xfrm>
            <a:off x="876300" y="3011917"/>
            <a:ext cx="10673032" cy="1200329"/>
          </a:xfrm>
          <a:prstGeom prst="rect">
            <a:avLst/>
          </a:prstGeom>
          <a:noFill/>
        </p:spPr>
        <p:txBody>
          <a:bodyPr wrap="square" rtlCol="0">
            <a:spAutoFit/>
          </a:bodyPr>
          <a:lstStyle/>
          <a:p>
            <a:pPr algn="l"/>
            <a:r>
              <a:rPr lang="en-US" sz="2400" b="0" i="0" u="none" strike="noStrike" baseline="0">
                <a:solidFill>
                  <a:srgbClr val="FFFFFF"/>
                </a:solidFill>
                <a:latin typeface="Arial" panose="020B0604020202020204" pitchFamily="34" charset="0"/>
                <a:cs typeface="Arial" panose="020B0604020202020204" pitchFamily="34" charset="0"/>
              </a:rPr>
              <a:t>Protective factors are attitudes, beliefs, and behaviors associated with positive outcomes for organizations or units. Higher favorable ratings on protective factors are linked to a higher likelihood of positive outcomes. </a:t>
            </a:r>
            <a:endParaRPr lang="en-US" sz="2400" i="0">
              <a:solidFill>
                <a:srgbClr val="FFFFFF"/>
              </a:solidFill>
              <a:latin typeface="Arial" panose="020B0604020202020204" pitchFamily="34" charset="0"/>
              <a:cs typeface="Arial" panose="020B0604020202020204" pitchFamily="34" charset="0"/>
            </a:endParaRPr>
          </a:p>
        </p:txBody>
      </p:sp>
      <p:pic>
        <p:nvPicPr>
          <p:cNvPr id="3" name="Picture 2" descr="A picture containing schematic&#10;&#10;Description automatically generated">
            <a:extLst>
              <a:ext uri="{FF2B5EF4-FFF2-40B4-BE49-F238E27FC236}">
                <a16:creationId xmlns:a16="http://schemas.microsoft.com/office/drawing/2014/main" id="{E5DDC2FC-D227-B523-7524-EFFE74F1EB0C}"/>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974778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660BFA-953C-9FDD-6EDB-61F2DC353FC5}"/>
              </a:ext>
            </a:extLst>
          </p:cNvPr>
          <p:cNvSpPr txBox="1"/>
          <p:nvPr userDrawn="1"/>
        </p:nvSpPr>
        <p:spPr>
          <a:xfrm>
            <a:off x="842269" y="320040"/>
            <a:ext cx="4452107"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Leadership Support –  </a:t>
            </a:r>
          </a:p>
        </p:txBody>
      </p:sp>
      <p:sp>
        <p:nvSpPr>
          <p:cNvPr id="10" name="TextBox 9">
            <a:extLst>
              <a:ext uri="{FF2B5EF4-FFF2-40B4-BE49-F238E27FC236}">
                <a16:creationId xmlns:a16="http://schemas.microsoft.com/office/drawing/2014/main" id="{0FD090B1-3627-257A-5C28-89CF67CAB928}"/>
              </a:ext>
            </a:extLst>
          </p:cNvPr>
          <p:cNvSpPr txBox="1"/>
          <p:nvPr userDrawn="1"/>
        </p:nvSpPr>
        <p:spPr>
          <a:xfrm>
            <a:off x="1607638" y="2694733"/>
            <a:ext cx="53213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Leadership Support — Ratings for All Immediate Supervisors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5F28BBD-7139-78D9-3668-5EBE09EA55CB}"/>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4" name="TextBox 3">
            <a:extLst>
              <a:ext uri="{FF2B5EF4-FFF2-40B4-BE49-F238E27FC236}">
                <a16:creationId xmlns:a16="http://schemas.microsoft.com/office/drawing/2014/main" id="{F793808F-2ED1-2D0A-4B95-D7817F486698}"/>
              </a:ext>
            </a:extLst>
          </p:cNvPr>
          <p:cNvSpPr txBox="1"/>
          <p:nvPr userDrawn="1"/>
        </p:nvSpPr>
        <p:spPr>
          <a:xfrm>
            <a:off x="5135876" y="180571"/>
            <a:ext cx="6213853"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7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Morale</a:t>
            </a:r>
          </a:p>
        </p:txBody>
      </p:sp>
      <p:sp>
        <p:nvSpPr>
          <p:cNvPr id="10" name="TextBox 9">
            <a:extLst>
              <a:ext uri="{FF2B5EF4-FFF2-40B4-BE49-F238E27FC236}">
                <a16:creationId xmlns:a16="http://schemas.microsoft.com/office/drawing/2014/main" id="{855CD8D7-CEB0-30EF-76AD-FB032C033181}"/>
              </a:ext>
            </a:extLst>
          </p:cNvPr>
          <p:cNvSpPr txBox="1"/>
          <p:nvPr userDrawn="1"/>
        </p:nvSpPr>
        <p:spPr>
          <a:xfrm>
            <a:off x="2480345" y="3041763"/>
            <a:ext cx="72313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Morale chart and 2024 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19C97331-111D-0C85-06CB-A9F1D5B582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Morale </a:t>
            </a:r>
            <a:r>
              <a:rPr lang="en-US" sz="1600" b="0" i="0" u="none" strike="noStrike" baseline="0">
                <a:latin typeface="Arial" panose="020B0604020202020204" pitchFamily="34" charset="0"/>
                <a:cs typeface="Arial" panose="020B0604020202020204" pitchFamily="34" charset="0"/>
              </a:rPr>
              <a:t>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 Organizations with high morale are linked to improved readiness, higher retention, and a lower likelihood of sexual assault.</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0CB44D8F-19EE-8F75-9665-3205A212AC47}"/>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610931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2299573"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Morale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D1198A-A9EA-5160-E777-E10ADF22FD44}"/>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Morales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8AE05003-54A1-FC96-B1EE-FD422AD9B72A}"/>
              </a:ext>
            </a:extLst>
          </p:cNvPr>
          <p:cNvSpPr>
            <a:spLocks noGrp="1"/>
          </p:cNvSpPr>
          <p:nvPr>
            <p:ph type="body" sz="quarter" idx="11"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885587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5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Safe Storage for Lethal Means</a:t>
            </a:r>
          </a:p>
        </p:txBody>
      </p:sp>
      <p:sp>
        <p:nvSpPr>
          <p:cNvPr id="8" name="TextBox 7">
            <a:extLst>
              <a:ext uri="{FF2B5EF4-FFF2-40B4-BE49-F238E27FC236}">
                <a16:creationId xmlns:a16="http://schemas.microsoft.com/office/drawing/2014/main" id="{52B592D8-FA43-FCB3-FD3B-3731B73C5E7A}"/>
              </a:ext>
            </a:extLst>
          </p:cNvPr>
          <p:cNvSpPr txBox="1"/>
          <p:nvPr userDrawn="1"/>
        </p:nvSpPr>
        <p:spPr>
          <a:xfrm>
            <a:off x="1887872" y="2911729"/>
            <a:ext cx="8416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Safe Storage for Lethal Means and 2024 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00BF7EA9-06EC-1DEB-D9B1-E41DFC677ACD}"/>
              </a:ext>
            </a:extLst>
          </p:cNvPr>
          <p:cNvSpPr txBox="1"/>
          <p:nvPr userDrawn="1"/>
        </p:nvSpPr>
        <p:spPr>
          <a:xfrm>
            <a:off x="0" y="1133856"/>
            <a:ext cx="12192000" cy="861774"/>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Safe Storage for Lethal Means </a:t>
            </a:r>
            <a:r>
              <a:rPr lang="en-US" sz="1600">
                <a:solidFill>
                  <a:srgbClr val="000000"/>
                </a:solidFill>
                <a:effectLst/>
                <a:latin typeface="Arial" panose="020B0604020202020204" pitchFamily="34" charset="0"/>
                <a:ea typeface="Calibri" panose="020F0502020204030204" pitchFamily="34" charset="0"/>
              </a:rPr>
              <a:t>whether one would keep a firearm safely stored (i.e., unloaded or in a secure storage container/device) if they had one in their living space. </a:t>
            </a:r>
            <a:r>
              <a:rPr lang="en-US" sz="1600" b="0" i="0" u="none" strike="noStrike" baseline="0">
                <a:latin typeface="Arial" panose="020B0604020202020204" pitchFamily="34" charset="0"/>
                <a:cs typeface="Arial" panose="020B0604020202020204" pitchFamily="34" charset="0"/>
              </a:rPr>
              <a:t>Keeping lethal means safely stored is linked to a lower likelihood of suicide.</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FCA7E40F-434F-FE3F-3C56-06CC67634652}"/>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775553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250204"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Safe Storage for Lethal Means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254B1E-E5A1-D776-3B58-112D7B6163D4}"/>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Safe Storage for Lethal Means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DC3C61B-E31A-82C3-0957-2EDC3C48AEFD}"/>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939468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Transformational Leadership –</a:t>
            </a: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7" y="2857093"/>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a:t>
            </a:r>
            <a:r>
              <a:rPr lang="en-US" sz="1800" dirty="0">
                <a:solidFill>
                  <a:schemeClr val="tx1">
                    <a:lumMod val="50000"/>
                    <a:lumOff val="50000"/>
                  </a:schemeClr>
                </a:solidFill>
                <a:latin typeface="Arial" panose="020B0604020202020204" pitchFamily="34" charset="0"/>
                <a:cs typeface="Arial" panose="020B0604020202020204" pitchFamily="34" charset="0"/>
              </a:rPr>
              <a:t>the overall Transformational Leadership – Ratings for Unit/Organization Leader </a:t>
            </a:r>
            <a:r>
              <a:rPr lang="en-US" dirty="0">
                <a:solidFill>
                  <a:schemeClr val="tx1">
                    <a:lumMod val="50000"/>
                    <a:lumOff val="50000"/>
                  </a:schemeClr>
                </a:solidFill>
                <a:latin typeface="Arial" panose="020B0604020202020204" pitchFamily="34" charset="0"/>
                <a:cs typeface="Arial" panose="020B0604020202020204" pitchFamily="34" charset="0"/>
              </a:rPr>
              <a:t>chart and 2024 Favorable Ratings table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7E506FF7-4203-B132-518F-1D58C157F2F4}"/>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Transformational Leadership </a:t>
            </a:r>
            <a:r>
              <a:rPr lang="en-US" sz="1600" b="0" i="0" u="none" strike="noStrike" baseline="0">
                <a:latin typeface="Arial" panose="020B0604020202020204" pitchFamily="34" charset="0"/>
                <a:cs typeface="Arial" panose="020B0604020202020204" pitchFamily="34" charset="0"/>
              </a:rPr>
              <a:t>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Organizations with transformational leaders are linked to improved readiness, higher retention, and a lower likelihood of sexual assault.</a:t>
            </a:r>
            <a:endParaRPr lang="en-US"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4E7F4A-3D6F-D244-E96E-BFCF96226731}"/>
              </a:ext>
            </a:extLst>
          </p:cNvPr>
          <p:cNvSpPr txBox="1"/>
          <p:nvPr userDrawn="1"/>
        </p:nvSpPr>
        <p:spPr>
          <a:xfrm>
            <a:off x="6867083" y="165858"/>
            <a:ext cx="375737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53B4617E-8B86-2A0F-7AA1-0D1E977A779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2180705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793710" y="2694733"/>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a:t>
            </a:r>
            <a:r>
              <a:rPr lang="en-US" sz="1800">
                <a:solidFill>
                  <a:schemeClr val="tx1">
                    <a:lumMod val="50000"/>
                    <a:lumOff val="50000"/>
                  </a:schemeClr>
                </a:solidFill>
                <a:latin typeface="Arial" panose="020B0604020202020204" pitchFamily="34" charset="0"/>
                <a:cs typeface="Arial" panose="020B0604020202020204" pitchFamily="34" charset="0"/>
              </a:rPr>
              <a:t>the Transformational Leadership – Ratings for Unit/Organization Leader by Demographic Category</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68BDBF98-C7D6-86BA-9F52-A20E8D3511DF}"/>
              </a:ext>
            </a:extLst>
          </p:cNvPr>
          <p:cNvSpPr txBox="1"/>
          <p:nvPr userDrawn="1"/>
        </p:nvSpPr>
        <p:spPr>
          <a:xfrm>
            <a:off x="842269" y="320040"/>
            <a:ext cx="1151448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Transformational Leadership –  </a:t>
            </a:r>
            <a:endParaRPr lang="en-US" sz="2700" b="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739E86-B673-C882-A600-792FF31B82DA}"/>
              </a:ext>
            </a:extLst>
          </p:cNvPr>
          <p:cNvSpPr txBox="1"/>
          <p:nvPr userDrawn="1"/>
        </p:nvSpPr>
        <p:spPr>
          <a:xfrm>
            <a:off x="6867082" y="165858"/>
            <a:ext cx="525395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69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9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Work-Life Balance</a:t>
            </a: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911729"/>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Work-Life Balance chart and 2024 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BCB4AF7D-5A31-4D64-F4D7-0B9FD26FA023}"/>
              </a:ext>
            </a:extLst>
          </p:cNvPr>
          <p:cNvSpPr txBox="1"/>
          <p:nvPr userDrawn="1"/>
        </p:nvSpPr>
        <p:spPr>
          <a:xfrm>
            <a:off x="0" y="1133856"/>
            <a:ext cx="12192000" cy="861774"/>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Work-Life Balance </a:t>
            </a:r>
            <a:r>
              <a:rPr lang="en-US" sz="1600" b="0" i="0" u="none" strike="noStrike" baseline="0">
                <a:latin typeface="Arial" panose="020B0604020202020204" pitchFamily="34" charset="0"/>
                <a:cs typeface="Arial" panose="020B0604020202020204" pitchFamily="34" charset="0"/>
              </a:rPr>
              <a:t>measures one’s perception that the demands of their work and personal life are compatible. A work-life balance is linked to higher retention, improved readiness, and a lower likelihood of suicide.</a:t>
            </a:r>
            <a:endParaRPr lang="en-US" sz="24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03A5E05-0DBE-CBFE-9562-0D3B150B5BA1}"/>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427668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Work-Life Balance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750" b="0" i="1">
              <a:solidFill>
                <a:schemeClr val="bg1"/>
              </a:solidFill>
              <a:latin typeface="Arial" panose="020B0604020202020204" pitchFamily="34" charset="0"/>
              <a:cs typeface="Arial" panose="020B0604020202020204" pitchFamily="34" charset="0"/>
            </a:endParaRPr>
          </a:p>
          <a:p>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883445"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Work-Life Balance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597500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5E74D3-86FF-AFDE-93B9-A58ED1FE6AF5}"/>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Alcohol Impairing Memory</a:t>
            </a:r>
          </a:p>
        </p:txBody>
      </p:sp>
      <p:sp>
        <p:nvSpPr>
          <p:cNvPr id="8" name="TextBox 7">
            <a:extLst>
              <a:ext uri="{FF2B5EF4-FFF2-40B4-BE49-F238E27FC236}">
                <a16:creationId xmlns:a16="http://schemas.microsoft.com/office/drawing/2014/main" id="{572D0DD8-4B92-DA63-DEE8-C2189CBC0ADE}"/>
              </a:ext>
            </a:extLst>
          </p:cNvPr>
          <p:cNvSpPr txBox="1"/>
          <p:nvPr userDrawn="1"/>
        </p:nvSpPr>
        <p:spPr>
          <a:xfrm>
            <a:off x="2281571" y="2903263"/>
            <a:ext cx="76288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Alcohol Impairing Memory chart and 2024 Unfavorable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2E157B89-9C55-AB90-823E-F8BF3AE66AB3}"/>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Alcohol Impairing Memory </a:t>
            </a:r>
            <a:r>
              <a:rPr lang="en-US" sz="1600" b="0" i="0" u="none" strike="noStrike" baseline="0">
                <a:latin typeface="Arial" panose="020B0604020202020204" pitchFamily="34" charset="0"/>
                <a:cs typeface="Arial" panose="020B0604020202020204" pitchFamily="34" charset="0"/>
              </a:rPr>
              <a:t>measures how often, during the last three months, one was unable to remember what happened the night before due to drinking alcohol. This occurs when an individual drinks enough alcohol to temporarily block the transfer of memories from short-term to long-term storage—known as memory consolidation—in a brain area called the hippocampus. Frequent memory loss due to alcohol is linked to a higher likelihood of sexual harassment, sexual assault, and suicide.</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760FC238-871A-8FB8-FB41-909C744555C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652914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8" y="1860607"/>
            <a:ext cx="11148553" cy="830997"/>
          </a:xfrm>
          <a:prstGeom prst="rect">
            <a:avLst/>
          </a:prstGeom>
          <a:noFill/>
        </p:spPr>
        <p:txBody>
          <a:bodyPr wrap="square" rtlCol="0">
            <a:spAutoFit/>
          </a:bodyPr>
          <a:lstStyle/>
          <a:p>
            <a:r>
              <a:rPr lang="en-US" sz="4800" b="1">
                <a:solidFill>
                  <a:srgbClr val="FFFFFF"/>
                </a:solidFill>
              </a:rPr>
              <a:t>Risk Factors</a:t>
            </a:r>
            <a:endParaRPr lang="en-US" sz="3200" b="0">
              <a:solidFill>
                <a:srgbClr val="FFFFFF"/>
              </a:solidFill>
            </a:endParaRP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206948E-4B34-E613-2A18-33F6A01EBCB4}"/>
              </a:ext>
            </a:extLst>
          </p:cNvPr>
          <p:cNvSpPr txBox="1"/>
          <p:nvPr userDrawn="1"/>
        </p:nvSpPr>
        <p:spPr>
          <a:xfrm>
            <a:off x="869411" y="2998173"/>
            <a:ext cx="10246976" cy="1200329"/>
          </a:xfrm>
          <a:prstGeom prst="rect">
            <a:avLst/>
          </a:prstGeom>
          <a:noFill/>
        </p:spPr>
        <p:txBody>
          <a:bodyPr wrap="square" rtlCol="0">
            <a:spAutoFit/>
          </a:bodyPr>
          <a:lstStyle/>
          <a:p>
            <a:pPr algn="l"/>
            <a:r>
              <a:rPr lang="en-US" sz="2400" b="0" i="0" u="none" strike="noStrike" baseline="0">
                <a:solidFill>
                  <a:srgbClr val="FFFFFF"/>
                </a:solidFill>
                <a:latin typeface="Arial" panose="020B0604020202020204" pitchFamily="34" charset="0"/>
                <a:cs typeface="Arial" panose="020B0604020202020204" pitchFamily="34" charset="0"/>
              </a:rPr>
              <a:t>Risk factors are attitudes, beliefs, and behaviors associated with negative outcomes for organizations or units. Higher unfavorable ratings on risk factors are linked to a higher likelihood of negative outcomes.</a:t>
            </a:r>
            <a:endParaRPr lang="en-US" sz="2400" i="0">
              <a:solidFill>
                <a:srgbClr val="FFFFFF"/>
              </a:solidFill>
              <a:latin typeface="Arial" panose="020B0604020202020204" pitchFamily="34" charset="0"/>
              <a:cs typeface="Arial" panose="020B0604020202020204" pitchFamily="34" charset="0"/>
            </a:endParaRPr>
          </a:p>
        </p:txBody>
      </p:sp>
      <p:pic>
        <p:nvPicPr>
          <p:cNvPr id="3" name="Picture 2" descr="A picture containing schematic&#10;&#10;Description automatically generated">
            <a:extLst>
              <a:ext uri="{FF2B5EF4-FFF2-40B4-BE49-F238E27FC236}">
                <a16:creationId xmlns:a16="http://schemas.microsoft.com/office/drawing/2014/main" id="{6FAFC53A-B197-41F2-9F21-BF686CC96AE3}"/>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589136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628E32-33E6-2BFC-7932-AFFC5DCE0DF6}"/>
              </a:ext>
            </a:extLst>
          </p:cNvPr>
          <p:cNvSpPr txBox="1"/>
          <p:nvPr userDrawn="1"/>
        </p:nvSpPr>
        <p:spPr>
          <a:xfrm>
            <a:off x="842269" y="320040"/>
            <a:ext cx="11131728"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Alcohol Impairing Memory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415B7A0-008B-26C4-160C-8C5B731C7E0D}"/>
              </a:ext>
            </a:extLst>
          </p:cNvPr>
          <p:cNvSpPr txBox="1"/>
          <p:nvPr userDrawn="1"/>
        </p:nvSpPr>
        <p:spPr>
          <a:xfrm>
            <a:off x="1883445"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Alcohol Impairing Memory Ratings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by Demographic Category chart from </a:t>
            </a:r>
            <a:r>
              <a:rPr lang="en-US">
                <a:solidFill>
                  <a:schemeClr val="tx1">
                    <a:lumMod val="50000"/>
                    <a:lumOff val="50000"/>
                  </a:schemeClr>
                </a:solidFill>
                <a:latin typeface="Arial" panose="020B0604020202020204" pitchFamily="34" charset="0"/>
                <a:cs typeface="Arial" panose="020B0604020202020204" pitchFamily="34" charset="0"/>
              </a:rPr>
              <a:t>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FA6861A3-B645-6BA8-7687-7385BC3D469F}"/>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4132855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9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52C763-0B7B-8E48-CC95-DD77A0CEE16C}"/>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Binge Drinking</a:t>
            </a:r>
          </a:p>
        </p:txBody>
      </p:sp>
      <p:sp>
        <p:nvSpPr>
          <p:cNvPr id="8" name="TextBox 7">
            <a:extLst>
              <a:ext uri="{FF2B5EF4-FFF2-40B4-BE49-F238E27FC236}">
                <a16:creationId xmlns:a16="http://schemas.microsoft.com/office/drawing/2014/main" id="{8F6A59A1-68C6-315D-406D-F6148E3A5F0D}"/>
              </a:ext>
            </a:extLst>
          </p:cNvPr>
          <p:cNvSpPr txBox="1"/>
          <p:nvPr userDrawn="1"/>
        </p:nvSpPr>
        <p:spPr>
          <a:xfrm>
            <a:off x="2480345" y="2884441"/>
            <a:ext cx="73760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Binge Drinking chart and 2024 Unfavorable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7AB1725D-3F6D-1810-98D7-906CF97B2406}"/>
              </a:ext>
            </a:extLst>
          </p:cNvPr>
          <p:cNvSpPr txBox="1"/>
          <p:nvPr userDrawn="1"/>
        </p:nvSpPr>
        <p:spPr>
          <a:xfrm>
            <a:off x="-1"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Binge Drinking </a:t>
            </a:r>
            <a:r>
              <a:rPr lang="en-US" sz="1600" b="0" i="0" u="none" strike="noStrike" baseline="0">
                <a:latin typeface="Arial" panose="020B0604020202020204" pitchFamily="34" charset="0"/>
                <a:cs typeface="Arial" panose="020B0604020202020204" pitchFamily="34" charset="0"/>
              </a:rPr>
              <a:t>measures how often, during the last three months, one consumed 5 or more drinks on one occasion. This pattern of drinking alcohol within 2 hours brings blood alcohol concentration (BAC) to 0.08 percent or higher for typical adults. Frequent binge drinking is linked to a higher likelihood of sexual harassment, sexual assault, and suicide.</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C2F24BA1-506C-5E26-9945-EB532C59AD08}"/>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619669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886662-85BB-6ED1-1A5E-43B54C0EB6A7}"/>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Binge Drinking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AE057A-F631-C363-945F-D8FCAAC5490A}"/>
              </a:ext>
            </a:extLst>
          </p:cNvPr>
          <p:cNvSpPr txBox="1"/>
          <p:nvPr userDrawn="1"/>
        </p:nvSpPr>
        <p:spPr>
          <a:xfrm>
            <a:off x="1711205" y="2833233"/>
            <a:ext cx="4927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Binge Drinking Ratings by Demographic Category chart from </a:t>
            </a:r>
            <a:r>
              <a:rPr lang="en-US">
                <a:solidFill>
                  <a:schemeClr val="tx1">
                    <a:lumMod val="50000"/>
                    <a:lumOff val="50000"/>
                  </a:schemeClr>
                </a:solidFill>
                <a:latin typeface="Arial" panose="020B0604020202020204" pitchFamily="34" charset="0"/>
                <a:cs typeface="Arial" panose="020B0604020202020204" pitchFamily="34" charset="0"/>
              </a:rPr>
              <a:t>the DEOCS Survey Results PDF Report. You can hold the Windows + Shift + S keys to open the screenshot/snipping tool. Paste image over this text.</a:t>
            </a:r>
          </a:p>
        </p:txBody>
      </p:sp>
      <p:sp>
        <p:nvSpPr>
          <p:cNvPr id="4" name="Text Placeholder 6">
            <a:extLst>
              <a:ext uri="{FF2B5EF4-FFF2-40B4-BE49-F238E27FC236}">
                <a16:creationId xmlns:a16="http://schemas.microsoft.com/office/drawing/2014/main" id="{94A5E70D-A78D-1394-1889-69B2F285AB16}"/>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1517898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0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8" y="320040"/>
            <a:ext cx="115021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Passive Leadership – </a:t>
            </a:r>
            <a:endParaRPr lang="en-US" sz="31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7" y="2773229"/>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a:t>
            </a:r>
            <a:r>
              <a:rPr lang="en-US" sz="1800" dirty="0">
                <a:solidFill>
                  <a:schemeClr val="tx1">
                    <a:lumMod val="50000"/>
                    <a:lumOff val="50000"/>
                  </a:schemeClr>
                </a:solidFill>
                <a:latin typeface="Arial" panose="020B0604020202020204" pitchFamily="34" charset="0"/>
                <a:cs typeface="Arial" panose="020B0604020202020204" pitchFamily="34" charset="0"/>
              </a:rPr>
              <a:t>the overall Passive Leadership – Ratings for Unit/Organization Leader </a:t>
            </a:r>
            <a:r>
              <a:rPr lang="en-US" dirty="0">
                <a:solidFill>
                  <a:schemeClr val="tx1">
                    <a:lumMod val="50000"/>
                    <a:lumOff val="50000"/>
                  </a:schemeClr>
                </a:solidFill>
                <a:latin typeface="Arial" panose="020B0604020202020204" pitchFamily="34" charset="0"/>
                <a:cs typeface="Arial" panose="020B0604020202020204" pitchFamily="34" charset="0"/>
              </a:rPr>
              <a:t>chart and 2024 Unfavorable Ratings table from the DEOCS Survey Results PDF Report. You can hold the Windows + Shift + S keys to open the screenshot/snipping tool. Paste image over this text.</a:t>
            </a:r>
          </a:p>
        </p:txBody>
      </p:sp>
      <p:sp>
        <p:nvSpPr>
          <p:cNvPr id="4" name="TextBox 3">
            <a:extLst>
              <a:ext uri="{FF2B5EF4-FFF2-40B4-BE49-F238E27FC236}">
                <a16:creationId xmlns:a16="http://schemas.microsoft.com/office/drawing/2014/main" id="{9F125028-4A57-0DAD-ED88-11C0DF554AC5}"/>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Passive Leadership </a:t>
            </a:r>
            <a:r>
              <a:rPr lang="en-US" sz="1600" b="0" i="0" u="none" strike="noStrike" baseline="0">
                <a:latin typeface="Arial" panose="020B0604020202020204" pitchFamily="34" charset="0"/>
                <a:cs typeface="Arial" panose="020B0604020202020204" pitchFamily="34" charset="0"/>
              </a:rPr>
              <a:t>measures the perception that leaders avoid decisions, do not respond to problems, fail to follow up, hesitate to act, and are absent when needed. This is also known as laissez-faire leadership. Organizations with passive leaders are linked to lower levels of readiness and retention, as well as a higher likelihood of sexual harassment.</a:t>
            </a:r>
            <a:endParaRPr lang="en-US" sz="2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C260DE-0B2A-A3A7-9CEF-3B9E41B10EAB}"/>
              </a:ext>
            </a:extLst>
          </p:cNvPr>
          <p:cNvSpPr txBox="1"/>
          <p:nvPr userDrawn="1"/>
        </p:nvSpPr>
        <p:spPr>
          <a:xfrm>
            <a:off x="5092333" y="177100"/>
            <a:ext cx="410145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3662A39E-97C5-25E1-02B4-55F09A932582}"/>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99772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644854" y="2694733"/>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a:t>
            </a:r>
            <a:r>
              <a:rPr lang="en-US" sz="1800">
                <a:solidFill>
                  <a:schemeClr val="tx1">
                    <a:lumMod val="50000"/>
                    <a:lumOff val="50000"/>
                  </a:schemeClr>
                </a:solidFill>
                <a:latin typeface="Arial" panose="020B0604020202020204" pitchFamily="34" charset="0"/>
                <a:cs typeface="Arial" panose="020B0604020202020204" pitchFamily="34" charset="0"/>
              </a:rPr>
              <a:t>the Passive Leadership – Ratings for Unit/Organization Leader by Demographic Category</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C249A94A-5A42-46F2-EF14-8ECE8758328C}"/>
              </a:ext>
            </a:extLst>
          </p:cNvPr>
          <p:cNvSpPr txBox="1"/>
          <p:nvPr userDrawn="1"/>
        </p:nvSpPr>
        <p:spPr>
          <a:xfrm>
            <a:off x="5092333" y="177100"/>
            <a:ext cx="553212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6254721-4F7A-F9B8-FE6B-1CFFC383D332}"/>
              </a:ext>
            </a:extLst>
          </p:cNvPr>
          <p:cNvSpPr txBox="1"/>
          <p:nvPr userDrawn="1"/>
        </p:nvSpPr>
        <p:spPr>
          <a:xfrm>
            <a:off x="842268" y="320040"/>
            <a:ext cx="115021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Passive Leadership – </a:t>
            </a:r>
            <a:endParaRPr lang="en-US" sz="31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1793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2_Content, Two Column w/ Icons_op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AF5384-4154-7983-904A-1B9D289C4482}"/>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7A7BD7-642C-2ACD-976B-5A5112202537}"/>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Racially Harassing Behaviors</a:t>
            </a:r>
          </a:p>
        </p:txBody>
      </p:sp>
      <p:sp>
        <p:nvSpPr>
          <p:cNvPr id="8" name="TextBox 7">
            <a:extLst>
              <a:ext uri="{FF2B5EF4-FFF2-40B4-BE49-F238E27FC236}">
                <a16:creationId xmlns:a16="http://schemas.microsoft.com/office/drawing/2014/main" id="{892057AB-89F1-4F12-F89F-8757534470EC}"/>
              </a:ext>
            </a:extLst>
          </p:cNvPr>
          <p:cNvSpPr txBox="1"/>
          <p:nvPr userDrawn="1"/>
        </p:nvSpPr>
        <p:spPr>
          <a:xfrm>
            <a:off x="2042231" y="3081850"/>
            <a:ext cx="81075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Racially Harassing Behaviors chart and 2024 Unfavorable Ratings table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2A19F140-B94C-F6C1-DAF1-4F1D498B4E09}"/>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Racially Harassing Behaviors </a:t>
            </a:r>
            <a:r>
              <a:rPr lang="en-US" sz="1600" b="0" i="0" u="none" strike="noStrike" baseline="0">
                <a:latin typeface="Arial" panose="020B0604020202020204" pitchFamily="34" charset="0"/>
                <a:cs typeface="Arial" panose="020B0604020202020204" pitchFamily="34" charset="0"/>
              </a:rPr>
              <a:t>measures the experience or witnessing of offensive behaviors based on race or ethnicity that occurred over the past three months. These behaviors create a workplace that is intimidating, hostile, offensive, or unreasonably intrusive. The presence of racially harassing behaviors in organizations is linked to a higher likelihood of racial/ethnic harassment and discrimination, sexual harassment, and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07A747FC-A87F-DFD8-0E63-1AB21AB4BBCE}"/>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90833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6DB3E7-F12F-1BB5-3127-02E6398AA23E}"/>
              </a:ext>
            </a:extLst>
          </p:cNvPr>
          <p:cNvSpPr txBox="1"/>
          <p:nvPr userDrawn="1"/>
        </p:nvSpPr>
        <p:spPr>
          <a:xfrm>
            <a:off x="842269" y="320040"/>
            <a:ext cx="11131728"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Racially Harassing Behaviors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3672A7-A23D-FD8C-737E-F76B7FE1528F}"/>
              </a:ext>
            </a:extLst>
          </p:cNvPr>
          <p:cNvSpPr txBox="1"/>
          <p:nvPr userDrawn="1"/>
        </p:nvSpPr>
        <p:spPr>
          <a:xfrm>
            <a:off x="1775507" y="2833233"/>
            <a:ext cx="52903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Racially Harassing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6" name="Text Placeholder 6">
            <a:extLst>
              <a:ext uri="{FF2B5EF4-FFF2-40B4-BE49-F238E27FC236}">
                <a16:creationId xmlns:a16="http://schemas.microsoft.com/office/drawing/2014/main" id="{79B35B06-AC4B-CA74-571D-E364B34462E7}"/>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754030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73D926-C905-7EB5-CF37-7A12049CA776}"/>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Sexist Behaviors</a:t>
            </a:r>
          </a:p>
        </p:txBody>
      </p:sp>
      <p:sp>
        <p:nvSpPr>
          <p:cNvPr id="8" name="TextBox 7">
            <a:extLst>
              <a:ext uri="{FF2B5EF4-FFF2-40B4-BE49-F238E27FC236}">
                <a16:creationId xmlns:a16="http://schemas.microsoft.com/office/drawing/2014/main" id="{B84059B7-81D3-9CFB-0019-255DEB42B7BC}"/>
              </a:ext>
            </a:extLst>
          </p:cNvPr>
          <p:cNvSpPr txBox="1"/>
          <p:nvPr userDrawn="1"/>
        </p:nvSpPr>
        <p:spPr>
          <a:xfrm>
            <a:off x="2174147" y="2967335"/>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Sexist Behaviors chart and 2024 Unfavorable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95CCB2DA-56DB-2FA0-D964-2B470198BAC3}"/>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dirty="0">
                <a:latin typeface="Arial" panose="020B0604020202020204" pitchFamily="34" charset="0"/>
                <a:cs typeface="Arial" panose="020B0604020202020204" pitchFamily="34" charset="0"/>
              </a:rPr>
              <a:t>Sexist Behaviors </a:t>
            </a:r>
            <a:r>
              <a:rPr lang="en-US" sz="1600" b="0" i="0" u="none" strike="noStrike" baseline="0" dirty="0">
                <a:latin typeface="Arial" panose="020B0604020202020204" pitchFamily="34" charset="0"/>
                <a:cs typeface="Arial" panose="020B0604020202020204" pitchFamily="34" charset="0"/>
              </a:rPr>
              <a:t>measures prejudicial, stereotypical, or negative attitudes and opinions based on sex that occurred over the past three months. They also include verbal and/or nonverbal behaviors that convey insulting, offensive, or condescending attitudes based on the sex of the individual. The presence of sexist behaviors in organizations is linked to a higher likelihood of sexual harassment and sexual assault, as well as lower levels of readiness and retention.</a:t>
            </a:r>
            <a:endParaRPr lang="en-US" sz="1600"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53AFEB36-7B4A-0D04-5BDC-5D6022485291}"/>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038121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BA762-DEA2-AFF8-CED6-9DDDFF38B4EA}"/>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Sexist Behaviors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3200" b="0" i="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6B3EA7-ACD4-7261-D0DB-51B14687EDCA}"/>
              </a:ext>
            </a:extLst>
          </p:cNvPr>
          <p:cNvSpPr txBox="1"/>
          <p:nvPr userDrawn="1"/>
        </p:nvSpPr>
        <p:spPr>
          <a:xfrm>
            <a:off x="1901660" y="2833233"/>
            <a:ext cx="50380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Sexist Behavior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Paste image over this text.</a:t>
            </a:r>
          </a:p>
        </p:txBody>
      </p:sp>
      <p:sp>
        <p:nvSpPr>
          <p:cNvPr id="8" name="Text Placeholder 6">
            <a:extLst>
              <a:ext uri="{FF2B5EF4-FFF2-40B4-BE49-F238E27FC236}">
                <a16:creationId xmlns:a16="http://schemas.microsoft.com/office/drawing/2014/main" id="{F082A390-1BE0-D09E-BC83-5A18592CB2CE}"/>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42287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7012CC-3BDF-A8B3-F76C-BEC5963583A1}"/>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Sexually Harassing Behaviors</a:t>
            </a:r>
          </a:p>
        </p:txBody>
      </p:sp>
      <p:sp>
        <p:nvSpPr>
          <p:cNvPr id="14" name="TextBox 13">
            <a:extLst>
              <a:ext uri="{FF2B5EF4-FFF2-40B4-BE49-F238E27FC236}">
                <a16:creationId xmlns:a16="http://schemas.microsoft.com/office/drawing/2014/main" id="{7B636A84-BE08-E962-8F05-3DC167872348}"/>
              </a:ext>
            </a:extLst>
          </p:cNvPr>
          <p:cNvSpPr txBox="1"/>
          <p:nvPr userDrawn="1"/>
        </p:nvSpPr>
        <p:spPr>
          <a:xfrm>
            <a:off x="2025206" y="3070223"/>
            <a:ext cx="81415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Sexually Harassing Behaviors chart and 2024 Unfavorable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472BFEC1-9E6E-65FB-6687-8EAD0C59E334}"/>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Sexually Harassing Behaviors </a:t>
            </a:r>
            <a:r>
              <a:rPr lang="en-US" sz="1600" b="0" i="0" u="none" strike="noStrike" baseline="0">
                <a:latin typeface="Arial" panose="020B0604020202020204" pitchFamily="34" charset="0"/>
                <a:cs typeface="Arial" panose="020B0604020202020204" pitchFamily="34" charset="0"/>
              </a:rPr>
              <a:t>are unwelcome sexual advances and offensive comments or gestures of a sexual nature that occurred over the past three months. The presence of sexually harassing behaviors in organizations is linked to a higher likelihood of sexual harassment, racial/ethnic harassment and discrimination, sexual assault,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05F7B73D-1C25-487D-B060-6BF3911A1DB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236864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Section Slide Dark Blue">
    <p:bg>
      <p:bgPr>
        <a:solidFill>
          <a:srgbClr val="0C255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8" y="1860607"/>
            <a:ext cx="10600703" cy="830997"/>
          </a:xfrm>
          <a:prstGeom prst="rect">
            <a:avLst/>
          </a:prstGeom>
          <a:noFill/>
        </p:spPr>
        <p:txBody>
          <a:bodyPr wrap="square" rtlCol="0">
            <a:spAutoFit/>
          </a:bodyPr>
          <a:lstStyle/>
          <a:p>
            <a:r>
              <a:rPr lang="en-US" sz="4800" b="1">
                <a:solidFill>
                  <a:srgbClr val="FFFFFF"/>
                </a:solidFill>
              </a:rPr>
              <a:t>Our Written Comments  |  </a:t>
            </a:r>
            <a:r>
              <a:rPr lang="en-US" sz="4800" b="0">
                <a:solidFill>
                  <a:srgbClr val="FFFFFF"/>
                </a:solidFill>
              </a:rPr>
              <a:t>Themes</a:t>
            </a:r>
          </a:p>
        </p:txBody>
      </p:sp>
      <p:pic>
        <p:nvPicPr>
          <p:cNvPr id="2" name="Picture 1" descr="A picture containing schematic&#10;&#10;Description automatically generated">
            <a:extLst>
              <a:ext uri="{FF2B5EF4-FFF2-40B4-BE49-F238E27FC236}">
                <a16:creationId xmlns:a16="http://schemas.microsoft.com/office/drawing/2014/main" id="{C5648185-154C-3678-89F9-9A94DAF02023}"/>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07079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AA498-8249-4DE4-08B1-3D2B80E2847C}"/>
              </a:ext>
            </a:extLst>
          </p:cNvPr>
          <p:cNvSpPr txBox="1"/>
          <p:nvPr userDrawn="1"/>
        </p:nvSpPr>
        <p:spPr>
          <a:xfrm>
            <a:off x="842269" y="320040"/>
            <a:ext cx="11476252" cy="95410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chemeClr val="bg1"/>
                </a:solidFill>
                <a:latin typeface="Arial" panose="020B0604020202020204" pitchFamily="34" charset="0"/>
                <a:cs typeface="Arial" panose="020B0604020202020204" pitchFamily="34" charset="0"/>
              </a:rPr>
              <a:t>Sexually Harassing Behaviors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a:p>
            <a:r>
              <a:rPr lang="en-US" sz="2800" b="1">
                <a:solidFill>
                  <a:schemeClr val="bg1"/>
                </a:solidFill>
                <a:latin typeface="Arial" panose="020B0604020202020204" pitchFamily="34" charset="0"/>
                <a:cs typeface="Arial" panose="020B0604020202020204" pitchFamily="34" charset="0"/>
              </a:rPr>
              <a:t>  </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7AFB30-C64B-EB96-2DA3-871E9265FD32}"/>
              </a:ext>
            </a:extLst>
          </p:cNvPr>
          <p:cNvSpPr txBox="1"/>
          <p:nvPr userDrawn="1"/>
        </p:nvSpPr>
        <p:spPr>
          <a:xfrm>
            <a:off x="1841501" y="2850843"/>
            <a:ext cx="54102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Sexually Harassing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0" name="Text Placeholder 6">
            <a:extLst>
              <a:ext uri="{FF2B5EF4-FFF2-40B4-BE49-F238E27FC236}">
                <a16:creationId xmlns:a16="http://schemas.microsoft.com/office/drawing/2014/main" id="{D149DC2C-C66D-EA60-9ED1-4E7AF051E68A}"/>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438831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5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Stress</a:t>
            </a: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6" y="2911729"/>
            <a:ext cx="78437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Stress chart and 2024 Unfavorable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8C269682-F6D1-5926-28D6-81434C1E520A}"/>
              </a:ext>
            </a:extLst>
          </p:cNvPr>
          <p:cNvSpPr txBox="1"/>
          <p:nvPr userDrawn="1"/>
        </p:nvSpPr>
        <p:spPr>
          <a:xfrm>
            <a:off x="-1" y="1133856"/>
            <a:ext cx="12192000" cy="1107996"/>
          </a:xfrm>
          <a:prstGeom prst="rect">
            <a:avLst/>
          </a:prstGeom>
          <a:solidFill>
            <a:schemeClr val="accent5"/>
          </a:solidFill>
          <a:ln w="7620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Stress </a:t>
            </a:r>
            <a:r>
              <a:rPr lang="en-US" sz="1600" b="0" i="0" u="none" strike="noStrike" baseline="0">
                <a:latin typeface="Arial" panose="020B0604020202020204" pitchFamily="34" charset="0"/>
                <a:cs typeface="Arial" panose="020B0604020202020204" pitchFamily="34" charset="0"/>
              </a:rPr>
              <a:t>measures</a:t>
            </a:r>
            <a:r>
              <a:rPr lang="en-US" sz="1600" b="0" i="1"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the feeling of emotional strain or pressure. Stressed individuals may feel unable to predict or influence valued and prominent aspects of their lives. Higher levels of stress are linked to a higher likelihood of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62184948-9C53-8A39-79B2-7D523DDAD8D5}"/>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40440399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E113D3-8E9F-A0B0-31F1-04A447B11F19}"/>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Stress Ratings by Demographic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793710" y="2833233"/>
            <a:ext cx="525395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Stress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939460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1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40079"/>
            <a:ext cx="113497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Toxic Leadership – </a:t>
            </a:r>
            <a:endParaRPr lang="en-US" sz="2700" b="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dirty="0">
                <a:latin typeface="Arial" panose="020B0604020202020204" pitchFamily="34" charset="0"/>
                <a:cs typeface="Arial" panose="020B0604020202020204" pitchFamily="34" charset="0"/>
              </a:rPr>
              <a:t>Toxic Leadership </a:t>
            </a:r>
            <a:r>
              <a:rPr lang="en-US" sz="16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a:t>
            </a:r>
            <a:r>
              <a:rPr lang="en-US" sz="1600" b="0" i="1" u="none" strike="noStrike" baseline="0" dirty="0">
                <a:latin typeface="Arial" panose="020B0604020202020204" pitchFamily="34" charset="0"/>
                <a:cs typeface="Arial" panose="020B0604020202020204" pitchFamily="34" charset="0"/>
              </a:rPr>
              <a:t>Toxic Leadership </a:t>
            </a:r>
            <a:r>
              <a:rPr lang="en-US" sz="1600" b="0" i="0" u="none" strike="noStrike" baseline="0" dirty="0">
                <a:latin typeface="Arial" panose="020B0604020202020204" pitchFamily="34" charset="0"/>
                <a:cs typeface="Arial" panose="020B0604020202020204" pitchFamily="34" charset="0"/>
              </a:rPr>
              <a:t>also includes behaviors that are demeaning, isolating, and/or coercive. These types of leaders are also prone to acts of aggression. Organizations with toxic leaders are linked to higher likelihood of sexual assault and suicide, as well as lower levels of retention and readiness.</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953982"/>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Toxic Leadership – Ratings for All Immediate Supervisors chart and 2024 Unfavorable Ratings table from the DEOCS Survey Results PDF Report. You can hold the Windows + Shift + S keys to open the screenshot/snipping tool. Paste image over this text.</a:t>
            </a:r>
          </a:p>
        </p:txBody>
      </p:sp>
      <p:sp>
        <p:nvSpPr>
          <p:cNvPr id="4" name="TextBox 3">
            <a:extLst>
              <a:ext uri="{FF2B5EF4-FFF2-40B4-BE49-F238E27FC236}">
                <a16:creationId xmlns:a16="http://schemas.microsoft.com/office/drawing/2014/main" id="{BB986B6D-3FEA-E2B8-EE3A-FB52056A82FE}"/>
              </a:ext>
            </a:extLst>
          </p:cNvPr>
          <p:cNvSpPr txBox="1"/>
          <p:nvPr userDrawn="1"/>
        </p:nvSpPr>
        <p:spPr>
          <a:xfrm>
            <a:off x="4609008" y="172756"/>
            <a:ext cx="3638009"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FC1C5215-9193-4DCD-814F-9B60A82984E3}"/>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142220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6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Workplace Hostility</a:t>
            </a: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7" y="3092482"/>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Workplace Hostility chart and 2024 Unfavorable Ratings table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0327AD91-0592-82CF-35E9-F1BC7CCD8519}"/>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Workplace Hostility </a:t>
            </a:r>
            <a:r>
              <a:rPr lang="en-US" sz="1600" b="0" i="0" u="none" strike="noStrike" baseline="0">
                <a:latin typeface="Arial" panose="020B0604020202020204" pitchFamily="34" charset="0"/>
                <a:cs typeface="Arial" panose="020B0604020202020204" pitchFamily="34" charset="0"/>
              </a:rPr>
              <a:t>measures</a:t>
            </a:r>
            <a:r>
              <a:rPr lang="en-US" sz="1600" b="0" i="1"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the degree to which individuals in the workplace acted in a hostile manner towards others. It includes behaviors such as insults, sarcasm, or gestures intended to humiliate a member as well as perception of others interfering with one’s work performance. Frequent </a:t>
            </a:r>
            <a:r>
              <a:rPr lang="en-US" sz="1600" b="0" i="1" u="none" strike="noStrike" baseline="0">
                <a:latin typeface="Arial" panose="020B0604020202020204" pitchFamily="34" charset="0"/>
                <a:cs typeface="Arial" panose="020B0604020202020204" pitchFamily="34" charset="0"/>
              </a:rPr>
              <a:t>Workplace Hostility</a:t>
            </a:r>
            <a:r>
              <a:rPr lang="en-US" sz="1600" b="0" i="0" u="none" strike="noStrike" baseline="0">
                <a:latin typeface="Arial" panose="020B0604020202020204" pitchFamily="34" charset="0"/>
                <a:cs typeface="Arial" panose="020B0604020202020204" pitchFamily="34" charset="0"/>
              </a:rPr>
              <a:t> is linked to lower levels of readiness and retention, as well as a higher likelihood of sexual harassment, sexual assault, and racial/ethnic harassment and discrimination.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DA60D9C5-EC0C-7C25-5A8F-EF34BB3CDB42}"/>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473674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E113D3-8E9F-A0B0-31F1-04A447B11F19}"/>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Workplace Hostility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793710" y="2833233"/>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Workplace Hostility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1239836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3_Content, Two Column w/ Icons_op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4C3F27-1F55-F4E9-2454-FCD1A01C480A}"/>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59858A-0F32-C7ED-9084-A80EBB1A2820}"/>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B1B69A-DA9A-C65A-4A2E-BDCE19AA6441}"/>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Local Resources &amp; Points of Contact</a:t>
            </a:r>
            <a:endParaRPr lang="en-US" sz="2000" b="0">
              <a:solidFill>
                <a:schemeClr val="bg1"/>
              </a:solidFill>
              <a:latin typeface="Arial" panose="020B0604020202020204" pitchFamily="34" charset="0"/>
              <a:cs typeface="Arial" panose="020B0604020202020204" pitchFamily="34" charset="0"/>
            </a:endParaRPr>
          </a:p>
        </p:txBody>
      </p:sp>
      <p:sp>
        <p:nvSpPr>
          <p:cNvPr id="12" name="Text Placeholder 6">
            <a:extLst>
              <a:ext uri="{FF2B5EF4-FFF2-40B4-BE49-F238E27FC236}">
                <a16:creationId xmlns:a16="http://schemas.microsoft.com/office/drawing/2014/main" id="{1550F3F9-6D68-0EBB-84E0-8AD9CA366A7E}"/>
              </a:ext>
            </a:extLst>
          </p:cNvPr>
          <p:cNvSpPr>
            <a:spLocks noGrp="1"/>
          </p:cNvSpPr>
          <p:nvPr>
            <p:ph type="body" sz="quarter" idx="10" hasCustomPrompt="1"/>
          </p:nvPr>
        </p:nvSpPr>
        <p:spPr>
          <a:xfrm>
            <a:off x="842268" y="1488304"/>
            <a:ext cx="10507464" cy="4444842"/>
          </a:xfrm>
          <a:prstGeom prst="rect">
            <a:avLst/>
          </a:prstGeom>
        </p:spPr>
        <p:txBody>
          <a:bodyPr/>
          <a:lstStyle>
            <a:lvl1pPr marL="228600" indent="-228600">
              <a:buFont typeface="Arial" panose="020B0604020202020204" pitchFamily="34" charset="0"/>
              <a:buChar char="•"/>
              <a:defRPr sz="2000" b="0"/>
            </a:lvl1pPr>
          </a:lstStyle>
          <a:p>
            <a:pPr lvl="0"/>
            <a:r>
              <a:rPr lang="en-US"/>
              <a:t>Title – POC name/rank, email, phone number</a:t>
            </a:r>
          </a:p>
        </p:txBody>
      </p:sp>
    </p:spTree>
    <p:extLst>
      <p:ext uri="{BB962C8B-B14F-4D97-AF65-F5344CB8AC3E}">
        <p14:creationId xmlns:p14="http://schemas.microsoft.com/office/powerpoint/2010/main" val="1830066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ontent, Two Column w/ Icons_op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55AE172-5EF2-BE0D-1309-DB9626D79722}"/>
              </a:ext>
            </a:extLst>
          </p:cNvPr>
          <p:cNvGrpSpPr/>
          <p:nvPr userDrawn="1"/>
        </p:nvGrpSpPr>
        <p:grpSpPr>
          <a:xfrm>
            <a:off x="842268" y="5787672"/>
            <a:ext cx="5203915" cy="351261"/>
            <a:chOff x="-139483" y="5989415"/>
            <a:chExt cx="5203915" cy="520263"/>
          </a:xfrm>
          <a:solidFill>
            <a:schemeClr val="accent2"/>
          </a:solidFill>
        </p:grpSpPr>
        <p:sp>
          <p:nvSpPr>
            <p:cNvPr id="7" name="Rectangle 1">
              <a:extLst>
                <a:ext uri="{FF2B5EF4-FFF2-40B4-BE49-F238E27FC236}">
                  <a16:creationId xmlns:a16="http://schemas.microsoft.com/office/drawing/2014/main" id="{EE50EF7A-31C0-207A-A1F8-8B04119AB960}"/>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8" name="Rectangle 2">
              <a:extLst>
                <a:ext uri="{FF2B5EF4-FFF2-40B4-BE49-F238E27FC236}">
                  <a16:creationId xmlns:a16="http://schemas.microsoft.com/office/drawing/2014/main" id="{422EFAC4-FB00-E558-2A03-03D49118F32A}"/>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9" name="Text Placeholder 15">
            <a:extLst>
              <a:ext uri="{FF2B5EF4-FFF2-40B4-BE49-F238E27FC236}">
                <a16:creationId xmlns:a16="http://schemas.microsoft.com/office/drawing/2014/main" id="{A82FE828-0BCB-5E4D-7323-8F10839FE445}"/>
              </a:ext>
            </a:extLst>
          </p:cNvPr>
          <p:cNvSpPr>
            <a:spLocks noGrp="1"/>
          </p:cNvSpPr>
          <p:nvPr>
            <p:ph type="body" sz="quarter" idx="12" hasCustomPrompt="1"/>
          </p:nvPr>
        </p:nvSpPr>
        <p:spPr>
          <a:xfrm>
            <a:off x="2588207" y="5802950"/>
            <a:ext cx="2194560" cy="338328"/>
          </a:xfrm>
          <a:prstGeom prst="rect">
            <a:avLst/>
          </a:prstGeom>
        </p:spPr>
        <p:txBody>
          <a:bodyPr anchor="b" anchorCtr="0">
            <a:normAutofit/>
          </a:bodyPr>
          <a:lstStyle>
            <a:lvl1pPr marL="0" indent="0">
              <a:buFont typeface="Wingdings" panose="05000000000000000000" pitchFamily="2" charset="2"/>
              <a:buNone/>
              <a:defRPr sz="1600" b="0">
                <a:solidFill>
                  <a:schemeClr val="bg1"/>
                </a:solidFill>
              </a:defRPr>
            </a:lvl1pPr>
          </a:lstStyle>
          <a:p>
            <a:pPr lvl="0"/>
            <a:r>
              <a:rPr lang="en-US"/>
              <a:t>Click to enter dates.</a:t>
            </a:r>
          </a:p>
        </p:txBody>
      </p:sp>
      <p:sp>
        <p:nvSpPr>
          <p:cNvPr id="14" name="TextBox 13">
            <a:extLst>
              <a:ext uri="{FF2B5EF4-FFF2-40B4-BE49-F238E27FC236}">
                <a16:creationId xmlns:a16="http://schemas.microsoft.com/office/drawing/2014/main" id="{358AB3C8-A2F3-FDBC-E228-88FF264D568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DEOCS Participation</a:t>
            </a:r>
          </a:p>
        </p:txBody>
      </p:sp>
      <p:sp>
        <p:nvSpPr>
          <p:cNvPr id="19" name="TextBox 18">
            <a:extLst>
              <a:ext uri="{FF2B5EF4-FFF2-40B4-BE49-F238E27FC236}">
                <a16:creationId xmlns:a16="http://schemas.microsoft.com/office/drawing/2014/main" id="{22A7B470-3BE8-898E-19E0-0DF0344F113B}"/>
              </a:ext>
            </a:extLst>
          </p:cNvPr>
          <p:cNvSpPr txBox="1"/>
          <p:nvPr userDrawn="1"/>
        </p:nvSpPr>
        <p:spPr>
          <a:xfrm>
            <a:off x="2445190" y="2828835"/>
            <a:ext cx="7301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Response Rate chart and table from the DEOCS Survey Results PDF Report.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 Consider including historical rates if available.</a:t>
            </a:r>
          </a:p>
        </p:txBody>
      </p:sp>
      <p:sp>
        <p:nvSpPr>
          <p:cNvPr id="11" name="TextBox 10">
            <a:extLst>
              <a:ext uri="{FF2B5EF4-FFF2-40B4-BE49-F238E27FC236}">
                <a16:creationId xmlns:a16="http://schemas.microsoft.com/office/drawing/2014/main" id="{DC644F27-E3EF-42EC-36F2-2FFD4D273116}"/>
              </a:ext>
            </a:extLst>
          </p:cNvPr>
          <p:cNvSpPr txBox="1"/>
          <p:nvPr userDrawn="1"/>
        </p:nvSpPr>
        <p:spPr>
          <a:xfrm>
            <a:off x="847247" y="5802950"/>
            <a:ext cx="1920240" cy="338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panose="020B0604020202020204" pitchFamily="34" charset="0"/>
                <a:ea typeface="+mn-ea"/>
                <a:cs typeface="Arial" panose="020B0604020202020204" pitchFamily="34" charset="0"/>
              </a:rPr>
              <a:t>Survey start/end:</a:t>
            </a:r>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5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Content, Two Column w/ Icons_op2">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225E39-4F3D-9CC4-81F6-8225319FA0C1}"/>
              </a:ext>
            </a:extLst>
          </p:cNvPr>
          <p:cNvGraphicFramePr/>
          <p:nvPr userDrawn="1">
            <p:extLst>
              <p:ext uri="{D42A27DB-BD31-4B8C-83A1-F6EECF244321}">
                <p14:modId xmlns:p14="http://schemas.microsoft.com/office/powerpoint/2010/main" val="2902188875"/>
              </p:ext>
            </p:extLst>
          </p:nvPr>
        </p:nvGraphicFramePr>
        <p:xfrm>
          <a:off x="2489871" y="1299410"/>
          <a:ext cx="6581998" cy="4509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8B6ADF4F-9236-0E37-FC10-0349C32AC7F8}"/>
              </a:ext>
            </a:extLst>
          </p:cNvPr>
          <p:cNvGraphicFramePr/>
          <p:nvPr userDrawn="1">
            <p:extLst>
              <p:ext uri="{D42A27DB-BD31-4B8C-83A1-F6EECF244321}">
                <p14:modId xmlns:p14="http://schemas.microsoft.com/office/powerpoint/2010/main" val="3080626461"/>
              </p:ext>
            </p:extLst>
          </p:nvPr>
        </p:nvGraphicFramePr>
        <p:xfrm>
          <a:off x="4504086" y="2228375"/>
          <a:ext cx="2331264" cy="25721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70778B24-9FA8-6140-CCA5-4E3A6BC718FF}"/>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C89F00-7A13-00F8-A7CF-6382BC08B92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The Process</a:t>
            </a:r>
          </a:p>
        </p:txBody>
      </p:sp>
      <p:sp>
        <p:nvSpPr>
          <p:cNvPr id="3" name="TextBox 2">
            <a:extLst>
              <a:ext uri="{FF2B5EF4-FFF2-40B4-BE49-F238E27FC236}">
                <a16:creationId xmlns:a16="http://schemas.microsoft.com/office/drawing/2014/main" id="{F0CFE011-AEA4-C68E-FDF2-E2FA73E29605}"/>
              </a:ext>
            </a:extLst>
          </p:cNvPr>
          <p:cNvSpPr txBox="1"/>
          <p:nvPr userDrawn="1"/>
        </p:nvSpPr>
        <p:spPr>
          <a:xfrm>
            <a:off x="5411102" y="1022411"/>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Aug-Nov</a:t>
            </a:r>
          </a:p>
        </p:txBody>
      </p:sp>
      <p:sp>
        <p:nvSpPr>
          <p:cNvPr id="5" name="TextBox 4">
            <a:extLst>
              <a:ext uri="{FF2B5EF4-FFF2-40B4-BE49-F238E27FC236}">
                <a16:creationId xmlns:a16="http://schemas.microsoft.com/office/drawing/2014/main" id="{4F7454A9-C9B5-00E2-EBC0-80B4233BC34A}"/>
              </a:ext>
            </a:extLst>
          </p:cNvPr>
          <p:cNvSpPr txBox="1"/>
          <p:nvPr userDrawn="1"/>
        </p:nvSpPr>
        <p:spPr>
          <a:xfrm>
            <a:off x="3011495" y="2113504"/>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July 31</a:t>
            </a:r>
          </a:p>
        </p:txBody>
      </p:sp>
      <p:sp>
        <p:nvSpPr>
          <p:cNvPr id="6" name="TextBox 5">
            <a:extLst>
              <a:ext uri="{FF2B5EF4-FFF2-40B4-BE49-F238E27FC236}">
                <a16:creationId xmlns:a16="http://schemas.microsoft.com/office/drawing/2014/main" id="{6879D281-80A5-26F0-B4F7-EA705D82FCC2}"/>
              </a:ext>
            </a:extLst>
          </p:cNvPr>
          <p:cNvSpPr txBox="1"/>
          <p:nvPr userDrawn="1"/>
        </p:nvSpPr>
        <p:spPr>
          <a:xfrm>
            <a:off x="3097812" y="4776993"/>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Jan 31</a:t>
            </a:r>
          </a:p>
        </p:txBody>
      </p:sp>
      <p:sp>
        <p:nvSpPr>
          <p:cNvPr id="7" name="TextBox 6">
            <a:extLst>
              <a:ext uri="{FF2B5EF4-FFF2-40B4-BE49-F238E27FC236}">
                <a16:creationId xmlns:a16="http://schemas.microsoft.com/office/drawing/2014/main" id="{53B2670F-C947-DF66-AB18-015CF6DC5CC8}"/>
              </a:ext>
            </a:extLst>
          </p:cNvPr>
          <p:cNvSpPr txBox="1"/>
          <p:nvPr userDrawn="1"/>
        </p:nvSpPr>
        <p:spPr>
          <a:xfrm>
            <a:off x="4957069" y="5775393"/>
            <a:ext cx="1686346" cy="461665"/>
          </a:xfrm>
          <a:prstGeom prst="rect">
            <a:avLst/>
          </a:prstGeom>
          <a:noFill/>
        </p:spPr>
        <p:txBody>
          <a:bodyPr wrap="square" rtlCol="0">
            <a:spAutoFit/>
          </a:bodyPr>
          <a:lstStyle/>
          <a:p>
            <a:pPr algn="ctr"/>
            <a:r>
              <a:rPr lang="en-US" sz="1200" b="0">
                <a:solidFill>
                  <a:schemeClr val="accent2"/>
                </a:solidFill>
                <a:latin typeface="Arial" panose="020B0604020202020204" pitchFamily="34" charset="0"/>
                <a:cs typeface="Arial" panose="020B0604020202020204" pitchFamily="34" charset="0"/>
              </a:rPr>
              <a:t>30 days after </a:t>
            </a:r>
          </a:p>
          <a:p>
            <a:pPr algn="ctr"/>
            <a:r>
              <a:rPr lang="en-US" sz="1200" b="0">
                <a:solidFill>
                  <a:schemeClr val="accent2"/>
                </a:solidFill>
                <a:latin typeface="Arial" panose="020B0604020202020204" pitchFamily="34" charset="0"/>
                <a:cs typeface="Arial" panose="020B0604020202020204" pitchFamily="34" charset="0"/>
              </a:rPr>
              <a:t>CCA review session</a:t>
            </a:r>
          </a:p>
        </p:txBody>
      </p:sp>
      <p:sp>
        <p:nvSpPr>
          <p:cNvPr id="9" name="Oval 8">
            <a:extLst>
              <a:ext uri="{FF2B5EF4-FFF2-40B4-BE49-F238E27FC236}">
                <a16:creationId xmlns:a16="http://schemas.microsoft.com/office/drawing/2014/main" id="{7AD04DC1-98E6-5C5B-A7ED-FAF6459B88D3}"/>
              </a:ext>
            </a:extLst>
          </p:cNvPr>
          <p:cNvSpPr/>
          <p:nvPr userDrawn="1"/>
        </p:nvSpPr>
        <p:spPr>
          <a:xfrm>
            <a:off x="5201305" y="2972108"/>
            <a:ext cx="1197874" cy="11637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365 day cycle</a:t>
            </a:r>
          </a:p>
        </p:txBody>
      </p:sp>
    </p:spTree>
    <p:extLst>
      <p:ext uri="{BB962C8B-B14F-4D97-AF65-F5344CB8AC3E}">
        <p14:creationId xmlns:p14="http://schemas.microsoft.com/office/powerpoint/2010/main" val="3443673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5_Content Slide | Image, Graphic,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BA41B4-9076-D243-8698-2EE94E672492}"/>
              </a:ext>
            </a:extLst>
          </p:cNvPr>
          <p:cNvSpPr>
            <a:spLocks noGrp="1"/>
          </p:cNvSpPr>
          <p:nvPr>
            <p:ph type="body" sz="quarter" idx="10" hasCustomPrompt="1"/>
          </p:nvPr>
        </p:nvSpPr>
        <p:spPr>
          <a:xfrm>
            <a:off x="1384071" y="1264888"/>
            <a:ext cx="5816821" cy="521302"/>
          </a:xfrm>
          <a:prstGeom prst="rect">
            <a:avLst/>
          </a:prstGeom>
        </p:spPr>
        <p:txBody>
          <a:bodyPr anchor="ctr"/>
          <a:lstStyle>
            <a:lvl1pPr marL="0" indent="0">
              <a:buNone/>
              <a:defRPr sz="2000" i="0"/>
            </a:lvl1pPr>
          </a:lstStyle>
          <a:p>
            <a:pPr lvl="0"/>
            <a:r>
              <a:rPr lang="en-US"/>
              <a:t>Strength area #1</a:t>
            </a:r>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Strengths</a:t>
            </a: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1" y="2305391"/>
            <a:ext cx="5816821" cy="521302"/>
          </a:xfrm>
          <a:prstGeom prst="rect">
            <a:avLst/>
          </a:prstGeom>
        </p:spPr>
        <p:txBody>
          <a:bodyPr anchor="ctr"/>
          <a:lstStyle>
            <a:lvl1pPr marL="0" indent="0">
              <a:buNone/>
              <a:defRPr sz="2000" i="0"/>
            </a:lvl1pPr>
          </a:lstStyle>
          <a:p>
            <a:pPr lvl="0"/>
            <a:r>
              <a:rPr lang="en-US"/>
              <a:t>Strength area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5816821" cy="521302"/>
          </a:xfrm>
          <a:prstGeom prst="rect">
            <a:avLst/>
          </a:prstGeom>
        </p:spPr>
        <p:txBody>
          <a:bodyPr anchor="ctr"/>
          <a:lstStyle>
            <a:lvl1pPr marL="0" indent="0">
              <a:buNone/>
              <a:defRPr sz="2000" i="0"/>
            </a:lvl1pPr>
          </a:lstStyle>
          <a:p>
            <a:pPr lvl="0"/>
            <a:r>
              <a:rPr lang="en-US"/>
              <a:t>Strength area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5816821" cy="521302"/>
          </a:xfrm>
          <a:prstGeom prst="rect">
            <a:avLst/>
          </a:prstGeom>
        </p:spPr>
        <p:txBody>
          <a:bodyPr anchor="ctr"/>
          <a:lstStyle>
            <a:lvl1pPr marL="0" indent="0">
              <a:buNone/>
              <a:defRPr sz="2000" i="0"/>
            </a:lvl1pPr>
          </a:lstStyle>
          <a:p>
            <a:pPr lvl="0"/>
            <a:r>
              <a:rPr lang="en-US"/>
              <a:t>Strength area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0323"/>
            <a:ext cx="5816821" cy="521302"/>
          </a:xfrm>
          <a:prstGeom prst="rect">
            <a:avLst/>
          </a:prstGeom>
        </p:spPr>
        <p:txBody>
          <a:bodyPr anchor="ctr"/>
          <a:lstStyle>
            <a:lvl1pPr marL="0" indent="0">
              <a:buNone/>
              <a:defRPr sz="2000" i="0"/>
            </a:lvl1pPr>
          </a:lstStyle>
          <a:p>
            <a:pPr lvl="0"/>
            <a:r>
              <a:rPr lang="en-US"/>
              <a:t>Strength area #5</a:t>
            </a:r>
          </a:p>
        </p:txBody>
      </p:sp>
      <p:sp>
        <p:nvSpPr>
          <p:cNvPr id="15" name="Text Placeholder 6">
            <a:extLst>
              <a:ext uri="{FF2B5EF4-FFF2-40B4-BE49-F238E27FC236}">
                <a16:creationId xmlns:a16="http://schemas.microsoft.com/office/drawing/2014/main" id="{25FCCABF-E7B6-EBBD-1E7A-509E8F75067B}"/>
              </a:ext>
            </a:extLst>
          </p:cNvPr>
          <p:cNvSpPr>
            <a:spLocks noGrp="1"/>
          </p:cNvSpPr>
          <p:nvPr>
            <p:ph type="body" sz="quarter" idx="27" hasCustomPrompt="1"/>
          </p:nvPr>
        </p:nvSpPr>
        <p:spPr>
          <a:xfrm>
            <a:off x="7531101" y="1264888"/>
            <a:ext cx="3793232" cy="4667600"/>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291199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FFFFFF"/>
                </a:solidFill>
              </a:rPr>
              <a:t>Custom Closed-Ended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0" y="2996625"/>
            <a:ext cx="10865621" cy="461665"/>
          </a:xfrm>
          <a:prstGeom prst="rect">
            <a:avLst/>
          </a:prstGeom>
          <a:noFill/>
        </p:spPr>
        <p:txBody>
          <a:bodyPr wrap="square" rtlCol="0">
            <a:spAutoFit/>
          </a:bodyPr>
          <a:lstStyle/>
          <a:p>
            <a:r>
              <a:rPr lang="en-US" sz="2400" b="0" i="0">
                <a:solidFill>
                  <a:srgbClr val="FFFFFF"/>
                </a:solidFill>
                <a:latin typeface="Arial" panose="020B0604020202020204" pitchFamily="34" charset="0"/>
                <a:cs typeface="Arial" panose="020B0604020202020204" pitchFamily="34" charset="0"/>
              </a:rPr>
              <a:t>Results of closed-ended questions selected by unit/organizational leadership</a:t>
            </a:r>
          </a:p>
        </p:txBody>
      </p:sp>
      <p:pic>
        <p:nvPicPr>
          <p:cNvPr id="2" name="Picture 1" descr="A picture containing schematic&#10;&#10;Description automatically generated">
            <a:extLst>
              <a:ext uri="{FF2B5EF4-FFF2-40B4-BE49-F238E27FC236}">
                <a16:creationId xmlns:a16="http://schemas.microsoft.com/office/drawing/2014/main" id="{8F3079B8-BC1F-B2D7-6F92-9978D8DED875}"/>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9445608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_Content Slide | Image, Graphic, Tabl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19EF43D-2E37-2E72-DB7D-04DE41D1BEB9}"/>
              </a:ext>
            </a:extLst>
          </p:cNvPr>
          <p:cNvSpPr>
            <a:spLocks noGrp="1"/>
          </p:cNvSpPr>
          <p:nvPr>
            <p:ph type="body" sz="quarter" idx="26" hasCustomPrompt="1"/>
          </p:nvPr>
        </p:nvSpPr>
        <p:spPr>
          <a:xfrm>
            <a:off x="1384070" y="1264888"/>
            <a:ext cx="5816821" cy="521302"/>
          </a:xfrm>
          <a:prstGeom prst="rect">
            <a:avLst/>
          </a:prstGeom>
        </p:spPr>
        <p:txBody>
          <a:bodyPr anchor="ctr"/>
          <a:lstStyle>
            <a:lvl1pPr marL="0" indent="0">
              <a:buNone/>
              <a:defRPr sz="2000" i="0"/>
            </a:lvl1pPr>
          </a:lstStyle>
          <a:p>
            <a:pPr lvl="0"/>
            <a:r>
              <a:rPr lang="en-US"/>
              <a:t>Challenge area #1</a:t>
            </a:r>
          </a:p>
        </p:txBody>
      </p:sp>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Challenges &amp; Areas for Growth</a:t>
            </a: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i="0">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0" y="2302075"/>
            <a:ext cx="5816821" cy="521302"/>
          </a:xfrm>
          <a:prstGeom prst="rect">
            <a:avLst/>
          </a:prstGeom>
        </p:spPr>
        <p:txBody>
          <a:bodyPr anchor="ctr"/>
          <a:lstStyle>
            <a:lvl1pPr marL="0" indent="0">
              <a:buNone/>
              <a:defRPr sz="2000" i="0"/>
            </a:lvl1pPr>
          </a:lstStyle>
          <a:p>
            <a:pPr lvl="0"/>
            <a:r>
              <a:rPr lang="en-US"/>
              <a:t>Challenge area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5816821" cy="521302"/>
          </a:xfrm>
          <a:prstGeom prst="rect">
            <a:avLst/>
          </a:prstGeom>
        </p:spPr>
        <p:txBody>
          <a:bodyPr anchor="ctr"/>
          <a:lstStyle>
            <a:lvl1pPr marL="0" indent="0">
              <a:buNone/>
              <a:defRPr sz="2000" i="0"/>
            </a:lvl1pPr>
          </a:lstStyle>
          <a:p>
            <a:pPr lvl="0"/>
            <a:r>
              <a:rPr lang="en-US"/>
              <a:t>Challenge area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5816821" cy="521302"/>
          </a:xfrm>
          <a:prstGeom prst="rect">
            <a:avLst/>
          </a:prstGeom>
        </p:spPr>
        <p:txBody>
          <a:bodyPr anchor="ctr"/>
          <a:lstStyle>
            <a:lvl1pPr marL="0" indent="0">
              <a:buNone/>
              <a:defRPr sz="2000" i="0"/>
            </a:lvl1pPr>
          </a:lstStyle>
          <a:p>
            <a:pPr lvl="0"/>
            <a:r>
              <a:rPr lang="en-US"/>
              <a:t>Challenge area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0323"/>
            <a:ext cx="5816821" cy="521302"/>
          </a:xfrm>
          <a:prstGeom prst="rect">
            <a:avLst/>
          </a:prstGeom>
        </p:spPr>
        <p:txBody>
          <a:bodyPr anchor="ctr"/>
          <a:lstStyle>
            <a:lvl1pPr marL="0" indent="0">
              <a:buNone/>
              <a:defRPr sz="2000" i="0"/>
            </a:lvl1pPr>
          </a:lstStyle>
          <a:p>
            <a:pPr lvl="0"/>
            <a:r>
              <a:rPr lang="en-US"/>
              <a:t>Challenge area #5</a:t>
            </a:r>
          </a:p>
        </p:txBody>
      </p:sp>
      <p:sp>
        <p:nvSpPr>
          <p:cNvPr id="15" name="Text Placeholder 6">
            <a:extLst>
              <a:ext uri="{FF2B5EF4-FFF2-40B4-BE49-F238E27FC236}">
                <a16:creationId xmlns:a16="http://schemas.microsoft.com/office/drawing/2014/main" id="{70354F69-291C-A50E-563B-AF4A0D65A19F}"/>
              </a:ext>
            </a:extLst>
          </p:cNvPr>
          <p:cNvSpPr>
            <a:spLocks noGrp="1"/>
          </p:cNvSpPr>
          <p:nvPr>
            <p:ph type="body" sz="quarter" idx="27" hasCustomPrompt="1"/>
          </p:nvPr>
        </p:nvSpPr>
        <p:spPr>
          <a:xfrm>
            <a:off x="7531101" y="1264888"/>
            <a:ext cx="3793232" cy="4667600"/>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5548873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Content Slide | Image, Graphic,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BA41B4-9076-D243-8698-2EE94E672492}"/>
              </a:ext>
            </a:extLst>
          </p:cNvPr>
          <p:cNvSpPr>
            <a:spLocks noGrp="1"/>
          </p:cNvSpPr>
          <p:nvPr>
            <p:ph type="body" sz="quarter" idx="10" hasCustomPrompt="1"/>
          </p:nvPr>
        </p:nvSpPr>
        <p:spPr>
          <a:xfrm>
            <a:off x="1384071" y="1264888"/>
            <a:ext cx="9969983" cy="521302"/>
          </a:xfrm>
          <a:prstGeom prst="rect">
            <a:avLst/>
          </a:prstGeom>
        </p:spPr>
        <p:txBody>
          <a:bodyPr anchor="ctr"/>
          <a:lstStyle>
            <a:lvl1pPr marL="0" indent="0">
              <a:buNone/>
              <a:defRPr sz="2000" i="0"/>
            </a:lvl1pPr>
          </a:lstStyle>
          <a:p>
            <a:pPr lvl="0"/>
            <a:r>
              <a:rPr lang="en-US"/>
              <a:t>Theme #1</a:t>
            </a:r>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Written Comments (Themes)</a:t>
            </a:r>
            <a:endParaRPr lang="en-US" sz="2800" b="0">
              <a:solidFill>
                <a:schemeClr val="accent2"/>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1" y="2305391"/>
            <a:ext cx="9969983" cy="521302"/>
          </a:xfrm>
          <a:prstGeom prst="rect">
            <a:avLst/>
          </a:prstGeom>
        </p:spPr>
        <p:txBody>
          <a:bodyPr anchor="ctr"/>
          <a:lstStyle>
            <a:lvl1pPr marL="0" indent="0">
              <a:buNone/>
              <a:defRPr sz="2000" i="0"/>
            </a:lvl1pPr>
          </a:lstStyle>
          <a:p>
            <a:pPr lvl="0"/>
            <a:r>
              <a:rPr lang="en-US"/>
              <a:t>Theme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9969983" cy="521302"/>
          </a:xfrm>
          <a:prstGeom prst="rect">
            <a:avLst/>
          </a:prstGeom>
        </p:spPr>
        <p:txBody>
          <a:bodyPr anchor="ctr"/>
          <a:lstStyle>
            <a:lvl1pPr marL="0" indent="0">
              <a:buNone/>
              <a:defRPr sz="2000" i="0"/>
            </a:lvl1pPr>
          </a:lstStyle>
          <a:p>
            <a:pPr lvl="0"/>
            <a:r>
              <a:rPr lang="en-US"/>
              <a:t>Theme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9969983" cy="521302"/>
          </a:xfrm>
          <a:prstGeom prst="rect">
            <a:avLst/>
          </a:prstGeom>
        </p:spPr>
        <p:txBody>
          <a:bodyPr anchor="ctr"/>
          <a:lstStyle>
            <a:lvl1pPr marL="0" indent="0">
              <a:buNone/>
              <a:defRPr sz="2000" i="0"/>
            </a:lvl1pPr>
          </a:lstStyle>
          <a:p>
            <a:pPr lvl="0"/>
            <a:r>
              <a:rPr lang="en-US"/>
              <a:t>Theme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6955"/>
            <a:ext cx="9969984" cy="521302"/>
          </a:xfrm>
          <a:prstGeom prst="rect">
            <a:avLst/>
          </a:prstGeom>
        </p:spPr>
        <p:txBody>
          <a:bodyPr anchor="ctr"/>
          <a:lstStyle>
            <a:lvl1pPr marL="0" indent="0">
              <a:buNone/>
              <a:defRPr sz="2000" i="0"/>
            </a:lvl1pPr>
          </a:lstStyle>
          <a:p>
            <a:pPr lvl="0"/>
            <a:r>
              <a:rPr lang="en-US"/>
              <a:t>Theme #5</a:t>
            </a:r>
          </a:p>
        </p:txBody>
      </p:sp>
    </p:spTree>
    <p:extLst>
      <p:ext uri="{BB962C8B-B14F-4D97-AF65-F5344CB8AC3E}">
        <p14:creationId xmlns:p14="http://schemas.microsoft.com/office/powerpoint/2010/main" val="3976963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7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A5531F-6BFE-F016-846D-0A263BAF91EB}"/>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17CC70-F646-C44D-7769-B8D1C7BA3B8E}"/>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B069E2-C598-740F-343D-9D73DA2609C0}"/>
              </a:ext>
            </a:extLst>
          </p:cNvPr>
          <p:cNvSpPr txBox="1"/>
          <p:nvPr userDrawn="1"/>
        </p:nvSpPr>
        <p:spPr>
          <a:xfrm>
            <a:off x="761200" y="365126"/>
            <a:ext cx="1089291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12" name="Rectangle 11">
            <a:extLst>
              <a:ext uri="{FF2B5EF4-FFF2-40B4-BE49-F238E27FC236}">
                <a16:creationId xmlns:a16="http://schemas.microsoft.com/office/drawing/2014/main" id="{837CDCB4-05C3-753A-9CEF-AB4E2593E110}"/>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7BCE2E-1C7D-4942-71CC-7012133B6757}"/>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A830C7-8132-D5E7-8ACC-F2AE2D194F3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21" name="Text Placeholder 6">
            <a:extLst>
              <a:ext uri="{FF2B5EF4-FFF2-40B4-BE49-F238E27FC236}">
                <a16:creationId xmlns:a16="http://schemas.microsoft.com/office/drawing/2014/main" id="{F8049BE6-3B91-11F9-1F13-A02D802C44FC}"/>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D8E97AB0-7A04-4622-1F02-3FE006945888}"/>
              </a:ext>
            </a:extLst>
          </p:cNvPr>
          <p:cNvSpPr txBox="1"/>
          <p:nvPr userDrawn="1"/>
        </p:nvSpPr>
        <p:spPr>
          <a:xfrm>
            <a:off x="1630687" y="2833233"/>
            <a:ext cx="552981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Service-Specific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368049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2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A5531F-6BFE-F016-846D-0A263BAF91EB}"/>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17CC70-F646-C44D-7769-B8D1C7BA3B8E}"/>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B069E2-C598-740F-343D-9D73DA2609C0}"/>
              </a:ext>
            </a:extLst>
          </p:cNvPr>
          <p:cNvSpPr txBox="1"/>
          <p:nvPr userDrawn="1"/>
        </p:nvSpPr>
        <p:spPr>
          <a:xfrm>
            <a:off x="761200" y="365126"/>
            <a:ext cx="1089291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12" name="Rectangle 11">
            <a:extLst>
              <a:ext uri="{FF2B5EF4-FFF2-40B4-BE49-F238E27FC236}">
                <a16:creationId xmlns:a16="http://schemas.microsoft.com/office/drawing/2014/main" id="{837CDCB4-05C3-753A-9CEF-AB4E2593E110}"/>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7BCE2E-1C7D-4942-71CC-7012133B6757}"/>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A830C7-8132-D5E7-8ACC-F2AE2D194F3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Academy-Specific Question Results</a:t>
            </a:r>
          </a:p>
        </p:txBody>
      </p:sp>
      <p:sp>
        <p:nvSpPr>
          <p:cNvPr id="21" name="Text Placeholder 6">
            <a:extLst>
              <a:ext uri="{FF2B5EF4-FFF2-40B4-BE49-F238E27FC236}">
                <a16:creationId xmlns:a16="http://schemas.microsoft.com/office/drawing/2014/main" id="{A8DA0CBF-7092-E021-3BB3-4FE79F560B44}"/>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
        <p:nvSpPr>
          <p:cNvPr id="16" name="TextBox 15">
            <a:extLst>
              <a:ext uri="{FF2B5EF4-FFF2-40B4-BE49-F238E27FC236}">
                <a16:creationId xmlns:a16="http://schemas.microsoft.com/office/drawing/2014/main" id="{365513C8-6466-DA95-84A4-10D6E0D48761}"/>
              </a:ext>
            </a:extLst>
          </p:cNvPr>
          <p:cNvSpPr txBox="1"/>
          <p:nvPr userDrawn="1"/>
        </p:nvSpPr>
        <p:spPr>
          <a:xfrm>
            <a:off x="1511300" y="2971732"/>
            <a:ext cx="57934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Academy-Specific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a:t>
            </a:r>
          </a:p>
        </p:txBody>
      </p:sp>
    </p:spTree>
    <p:extLst>
      <p:ext uri="{BB962C8B-B14F-4D97-AF65-F5344CB8AC3E}">
        <p14:creationId xmlns:p14="http://schemas.microsoft.com/office/powerpoint/2010/main" val="4018459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6_Content, Two Column w/ Icons_op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79D52E-8FF9-A189-5530-337DDB3C4F0F}"/>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1DF753-12ED-2A93-BF58-0BB0D5019604}"/>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66C6D0-AB08-D8FE-34C1-ED190812EF6A}"/>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Custom Closed-Ended Question Results</a:t>
            </a:r>
          </a:p>
        </p:txBody>
      </p:sp>
      <p:sp>
        <p:nvSpPr>
          <p:cNvPr id="7" name="Text Placeholder 6">
            <a:extLst>
              <a:ext uri="{FF2B5EF4-FFF2-40B4-BE49-F238E27FC236}">
                <a16:creationId xmlns:a16="http://schemas.microsoft.com/office/drawing/2014/main" id="{7DCCA2FD-E8B1-D163-027C-EE630BFCD3B0}"/>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C12AEDC0-3608-E3AE-031C-31D35DE2874D}"/>
              </a:ext>
            </a:extLst>
          </p:cNvPr>
          <p:cNvSpPr txBox="1"/>
          <p:nvPr userDrawn="1"/>
        </p:nvSpPr>
        <p:spPr>
          <a:xfrm>
            <a:off x="1549383" y="2971732"/>
            <a:ext cx="574261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Closed-Ended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4001215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limate Assessment Result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BA7027-5A05-A1A6-CB1B-D6CB9B7FBA65}"/>
              </a:ext>
            </a:extLst>
          </p:cNvPr>
          <p:cNvSpPr txBox="1"/>
          <p:nvPr userDrawn="1"/>
        </p:nvSpPr>
        <p:spPr>
          <a:xfrm>
            <a:off x="761200" y="311795"/>
            <a:ext cx="11379314"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Next Steps</a:t>
            </a:r>
          </a:p>
        </p:txBody>
      </p:sp>
      <p:sp>
        <p:nvSpPr>
          <p:cNvPr id="10" name="Rectangle 9">
            <a:extLst>
              <a:ext uri="{FF2B5EF4-FFF2-40B4-BE49-F238E27FC236}">
                <a16:creationId xmlns:a16="http://schemas.microsoft.com/office/drawing/2014/main" id="{E9990047-14AC-7A3A-DD21-38D778DBE64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a:extLst>
              <a:ext uri="{FF2B5EF4-FFF2-40B4-BE49-F238E27FC236}">
                <a16:creationId xmlns:a16="http://schemas.microsoft.com/office/drawing/2014/main" id="{C1D0EEC3-A115-3B1A-1308-9BC42FCAF97A}"/>
              </a:ext>
            </a:extLst>
          </p:cNvPr>
          <p:cNvSpPr>
            <a:spLocks noGrp="1"/>
          </p:cNvSpPr>
          <p:nvPr>
            <p:ph type="body" sz="quarter" idx="10" hasCustomPrompt="1"/>
          </p:nvPr>
        </p:nvSpPr>
        <p:spPr>
          <a:xfrm>
            <a:off x="842268" y="1488304"/>
            <a:ext cx="10507464" cy="4444842"/>
          </a:xfrm>
          <a:prstGeom prst="rect">
            <a:avLst/>
          </a:prstGeom>
        </p:spPr>
        <p:txBody>
          <a:bodyPr/>
          <a:lstStyle>
            <a:lvl1pPr marL="228600" indent="-228600">
              <a:buFont typeface="Arial" panose="020B0604020202020204" pitchFamily="34" charset="0"/>
              <a:buChar char="•"/>
              <a:defRPr sz="2000" b="0"/>
            </a:lvl1pPr>
          </a:lstStyle>
          <a:p>
            <a:pPr lvl="0"/>
            <a:r>
              <a:rPr lang="en-US"/>
              <a:t>Insert next steps for the unit/organization.</a:t>
            </a:r>
          </a:p>
        </p:txBody>
      </p:sp>
    </p:spTree>
    <p:extLst>
      <p:ext uri="{BB962C8B-B14F-4D97-AF65-F5344CB8AC3E}">
        <p14:creationId xmlns:p14="http://schemas.microsoft.com/office/powerpoint/2010/main" val="3980638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FFFFFF"/>
                </a:solidFill>
              </a:rPr>
              <a:t>Service-Specific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1" y="2996625"/>
            <a:ext cx="10123304" cy="461665"/>
          </a:xfrm>
          <a:prstGeom prst="rect">
            <a:avLst/>
          </a:prstGeom>
          <a:noFill/>
        </p:spPr>
        <p:txBody>
          <a:bodyPr wrap="square" rtlCol="0">
            <a:spAutoFit/>
          </a:bodyPr>
          <a:lstStyle/>
          <a:p>
            <a:r>
              <a:rPr lang="en-US" sz="2400" b="0" i="0">
                <a:solidFill>
                  <a:srgbClr val="FFFFFF"/>
                </a:solidFill>
                <a:latin typeface="Arial" panose="020B0604020202020204" pitchFamily="34" charset="0"/>
                <a:cs typeface="Arial" panose="020B0604020202020204" pitchFamily="34" charset="0"/>
              </a:rPr>
              <a:t>Results of multiple-choice questions selected by Service leadership</a:t>
            </a:r>
          </a:p>
        </p:txBody>
      </p:sp>
      <p:pic>
        <p:nvPicPr>
          <p:cNvPr id="2" name="Picture 1" descr="A picture containing schematic&#10;&#10;Description automatically generated">
            <a:extLst>
              <a:ext uri="{FF2B5EF4-FFF2-40B4-BE49-F238E27FC236}">
                <a16:creationId xmlns:a16="http://schemas.microsoft.com/office/drawing/2014/main" id="{3F812C84-720B-F76C-1879-2D5E8CD02BAC}"/>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14813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FFFFFF"/>
                </a:solidFill>
              </a:rPr>
              <a:t>Academy-Specific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1" y="2996625"/>
            <a:ext cx="10123304" cy="461665"/>
          </a:xfrm>
          <a:prstGeom prst="rect">
            <a:avLst/>
          </a:prstGeom>
          <a:noFill/>
        </p:spPr>
        <p:txBody>
          <a:bodyPr wrap="square" rtlCol="0">
            <a:spAutoFit/>
          </a:bodyPr>
          <a:lstStyle/>
          <a:p>
            <a:r>
              <a:rPr lang="en-US" sz="2400" b="0" i="0">
                <a:solidFill>
                  <a:srgbClr val="FFFFFF"/>
                </a:solidFill>
                <a:latin typeface="Arial" panose="020B0604020202020204" pitchFamily="34" charset="0"/>
                <a:cs typeface="Arial" panose="020B0604020202020204" pitchFamily="34" charset="0"/>
              </a:rPr>
              <a:t>Results of multiple-choice questions selected by Academy leadership</a:t>
            </a:r>
          </a:p>
        </p:txBody>
      </p:sp>
      <p:pic>
        <p:nvPicPr>
          <p:cNvPr id="2" name="Picture 1" descr="A picture containing schematic&#10;&#10;Description automatically generated">
            <a:extLst>
              <a:ext uri="{FF2B5EF4-FFF2-40B4-BE49-F238E27FC236}">
                <a16:creationId xmlns:a16="http://schemas.microsoft.com/office/drawing/2014/main" id="{3E9B63AB-485A-58DD-272D-24F4277F02B7}"/>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42059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image" Target="../media/image2.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210B0-A9C5-6137-E8E0-B4A5B4A27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9AE77-1387-5B00-1C09-8C3022859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7624E-1FC6-0EAD-1D3E-41CEDED94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3281C-1927-9E4F-B572-30BD3EFA7E18}" type="datetimeFigureOut">
              <a:rPr lang="en-US" smtClean="0"/>
              <a:t>7/22/2025</a:t>
            </a:fld>
            <a:endParaRPr lang="en-US"/>
          </a:p>
        </p:txBody>
      </p:sp>
      <p:sp>
        <p:nvSpPr>
          <p:cNvPr id="5" name="Footer Placeholder 4">
            <a:extLst>
              <a:ext uri="{FF2B5EF4-FFF2-40B4-BE49-F238E27FC236}">
                <a16:creationId xmlns:a16="http://schemas.microsoft.com/office/drawing/2014/main" id="{F1745F78-3E80-4BB8-667C-A5733EFC0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8B73F-2263-F0B2-0115-DD2E6D8B4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299E5-B11C-B941-AF7E-6CCA1551B8EF}" type="slidenum">
              <a:rPr lang="en-US" smtClean="0"/>
              <a:t>‹#›</a:t>
            </a:fld>
            <a:endParaRPr lang="en-US"/>
          </a:p>
        </p:txBody>
      </p:sp>
    </p:spTree>
    <p:extLst>
      <p:ext uri="{BB962C8B-B14F-4D97-AF65-F5344CB8AC3E}">
        <p14:creationId xmlns:p14="http://schemas.microsoft.com/office/powerpoint/2010/main" val="3385387330"/>
      </p:ext>
    </p:extLst>
  </p:cSld>
  <p:clrMap bg1="lt1" tx1="dk1" bg2="lt2" tx2="dk2" accent1="accent1" accent2="accent2" accent3="accent3" accent4="accent4" accent5="accent5" accent6="accent6" hlink="hlink" folHlink="folHlink"/>
  <p:sldLayoutIdLst>
    <p:sldLayoutId id="2147483912" r:id="rId1"/>
    <p:sldLayoutId id="2147483810" r:id="rId2"/>
    <p:sldLayoutId id="2147483816" r:id="rId3"/>
    <p:sldLayoutId id="2147483818" r:id="rId4"/>
    <p:sldLayoutId id="2147483821" r:id="rId5"/>
    <p:sldLayoutId id="2147483855" r:id="rId6"/>
    <p:sldLayoutId id="2147483864" r:id="rId7"/>
    <p:sldLayoutId id="2147483894" r:id="rId8"/>
    <p:sldLayoutId id="2147483913" r:id="rId9"/>
    <p:sldLayoutId id="2147483914" r:id="rId10"/>
    <p:sldLayoutId id="2147483895" r:id="rId11"/>
    <p:sldLayoutId id="2147483896" r:id="rId12"/>
    <p:sldLayoutId id="2147483897" r:id="rId13"/>
    <p:sldLayoutId id="21474838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46C8763-F9D3-CC43-6AB7-F9DE87536CE3}"/>
              </a:ext>
            </a:extLst>
          </p:cNvPr>
          <p:cNvCxnSpPr/>
          <p:nvPr userDrawn="1"/>
        </p:nvCxnSpPr>
        <p:spPr>
          <a:xfrm>
            <a:off x="839244" y="6237961"/>
            <a:ext cx="10534389" cy="0"/>
          </a:xfrm>
          <a:prstGeom prst="line">
            <a:avLst/>
          </a:prstGeom>
          <a:ln w="19050">
            <a:solidFill>
              <a:srgbClr val="D2262D"/>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CFF0E20-D5E1-D9F5-D091-3E52E6664FCF}"/>
              </a:ext>
            </a:extLst>
          </p:cNvPr>
          <p:cNvSpPr txBox="1">
            <a:spLocks/>
          </p:cNvSpPr>
          <p:nvPr userDrawn="1"/>
        </p:nvSpPr>
        <p:spPr>
          <a:xfrm>
            <a:off x="8356926" y="6338170"/>
            <a:ext cx="3085774" cy="3706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accent3"/>
                </a:solidFill>
                <a:latin typeface="Arial" panose="020B0604020202020204" pitchFamily="34" charset="0"/>
                <a:cs typeface="Arial" panose="020B0604020202020204" pitchFamily="34" charset="0"/>
              </a:rPr>
              <a:t>DEOCS Unit/Organization Brief </a:t>
            </a:r>
            <a:r>
              <a:rPr lang="en-US" b="1">
                <a:solidFill>
                  <a:srgbClr val="D2262D"/>
                </a:solidFill>
                <a:latin typeface="Arial" panose="020B0604020202020204" pitchFamily="34" charset="0"/>
                <a:cs typeface="Arial" panose="020B0604020202020204" pitchFamily="34" charset="0"/>
              </a:rPr>
              <a:t>|</a:t>
            </a:r>
            <a:r>
              <a:rPr lang="en-US">
                <a:solidFill>
                  <a:srgbClr val="0C2554"/>
                </a:solidFill>
                <a:latin typeface="Arial" panose="020B0604020202020204" pitchFamily="34" charset="0"/>
                <a:cs typeface="Arial" panose="020B0604020202020204" pitchFamily="34" charset="0"/>
              </a:rPr>
              <a:t> </a:t>
            </a:r>
            <a:fld id="{64923101-E8F5-E74A-8797-A297753598E4}" type="slidenum">
              <a:rPr lang="en-US" smtClean="0">
                <a:solidFill>
                  <a:srgbClr val="0C2554"/>
                </a:solidFill>
                <a:latin typeface="Arial" panose="020B0604020202020204" pitchFamily="34" charset="0"/>
                <a:cs typeface="Arial" panose="020B0604020202020204" pitchFamily="34" charset="0"/>
              </a:rPr>
              <a:pPr/>
              <a:t>‹#›</a:t>
            </a:fld>
            <a:endParaRPr lang="en-US">
              <a:solidFill>
                <a:srgbClr val="0C2554"/>
              </a:solidFill>
              <a:latin typeface="Arial" panose="020B0604020202020204" pitchFamily="34" charset="0"/>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2BE60A8-03CB-0661-F06F-E9475D889D46}"/>
              </a:ext>
            </a:extLst>
          </p:cNvPr>
          <p:cNvPicPr>
            <a:picLocks noChangeAspect="1"/>
          </p:cNvPicPr>
          <p:nvPr userDrawn="1"/>
        </p:nvPicPr>
        <p:blipFill>
          <a:blip r:embed="rId63"/>
          <a:stretch>
            <a:fillRect/>
          </a:stretch>
        </p:blipFill>
        <p:spPr>
          <a:xfrm>
            <a:off x="534838" y="6322023"/>
            <a:ext cx="1486619" cy="470069"/>
          </a:xfrm>
          <a:prstGeom prst="rect">
            <a:avLst/>
          </a:prstGeom>
        </p:spPr>
      </p:pic>
    </p:spTree>
    <p:extLst>
      <p:ext uri="{BB962C8B-B14F-4D97-AF65-F5344CB8AC3E}">
        <p14:creationId xmlns:p14="http://schemas.microsoft.com/office/powerpoint/2010/main" val="2591939095"/>
      </p:ext>
    </p:extLst>
  </p:cSld>
  <p:clrMap bg1="lt1" tx1="dk1" bg2="lt2" tx2="dk2" accent1="accent1" accent2="accent2" accent3="accent3" accent4="accent4" accent5="accent5" accent6="accent6" hlink="hlink" folHlink="folHlink"/>
  <p:sldLayoutIdLst>
    <p:sldLayoutId id="2147483801" r:id="rId1"/>
    <p:sldLayoutId id="2147483983" r:id="rId2"/>
    <p:sldLayoutId id="2147483968" r:id="rId3"/>
    <p:sldLayoutId id="2147483800" r:id="rId4"/>
    <p:sldLayoutId id="2147483986" r:id="rId5"/>
    <p:sldLayoutId id="2147483881" r:id="rId6"/>
    <p:sldLayoutId id="2147483984" r:id="rId7"/>
    <p:sldLayoutId id="2147483985" r:id="rId8"/>
    <p:sldLayoutId id="2147483987" r:id="rId9"/>
    <p:sldLayoutId id="2147483988" r:id="rId10"/>
    <p:sldLayoutId id="2147483978" r:id="rId11"/>
    <p:sldLayoutId id="2147483690" r:id="rId12"/>
    <p:sldLayoutId id="2147483744" r:id="rId13"/>
    <p:sldLayoutId id="2147483973" r:id="rId14"/>
    <p:sldLayoutId id="2147483751" r:id="rId15"/>
    <p:sldLayoutId id="2147483979" r:id="rId16"/>
    <p:sldLayoutId id="2147483748" r:id="rId17"/>
    <p:sldLayoutId id="2147483737" r:id="rId18"/>
    <p:sldLayoutId id="2147483915" r:id="rId19"/>
    <p:sldLayoutId id="2147483916" r:id="rId20"/>
    <p:sldLayoutId id="2147483917" r:id="rId21"/>
    <p:sldLayoutId id="2147483918" r:id="rId22"/>
    <p:sldLayoutId id="2147483919" r:id="rId23"/>
    <p:sldLayoutId id="2147483920" r:id="rId24"/>
    <p:sldLayoutId id="2147483923" r:id="rId25"/>
    <p:sldLayoutId id="2147483924" r:id="rId26"/>
    <p:sldLayoutId id="2147483925" r:id="rId27"/>
    <p:sldLayoutId id="2147483926" r:id="rId28"/>
    <p:sldLayoutId id="2147483927" r:id="rId29"/>
    <p:sldLayoutId id="2147483929" r:id="rId30"/>
    <p:sldLayoutId id="2147483993" r:id="rId31"/>
    <p:sldLayoutId id="2147483994" r:id="rId32"/>
    <p:sldLayoutId id="2147483947" r:id="rId33"/>
    <p:sldLayoutId id="2147483948" r:id="rId34"/>
    <p:sldLayoutId id="2147483936" r:id="rId35"/>
    <p:sldLayoutId id="2147483965" r:id="rId36"/>
    <p:sldLayoutId id="2147483937" r:id="rId37"/>
    <p:sldLayoutId id="2147483949" r:id="rId38"/>
    <p:sldLayoutId id="2147483997" r:id="rId39"/>
    <p:sldLayoutId id="2147483998" r:id="rId40"/>
    <p:sldLayoutId id="2147483940" r:id="rId41"/>
    <p:sldLayoutId id="2147483952" r:id="rId42"/>
    <p:sldLayoutId id="2147483941" r:id="rId43"/>
    <p:sldLayoutId id="2147483953" r:id="rId44"/>
    <p:sldLayoutId id="2147483942" r:id="rId45"/>
    <p:sldLayoutId id="2147483954" r:id="rId46"/>
    <p:sldLayoutId id="2147483943" r:id="rId47"/>
    <p:sldLayoutId id="2147483955" r:id="rId48"/>
    <p:sldLayoutId id="2147483999" r:id="rId49"/>
    <p:sldLayoutId id="2147483989" r:id="rId50"/>
    <p:sldLayoutId id="2147483990" r:id="rId51"/>
    <p:sldLayoutId id="2147483858" r:id="rId52"/>
    <p:sldLayoutId id="2147483972" r:id="rId53"/>
    <p:sldLayoutId id="2147483991" r:id="rId54"/>
    <p:sldLayoutId id="2147483907" r:id="rId55"/>
    <p:sldLayoutId id="2147483905" r:id="rId56"/>
    <p:sldLayoutId id="2147483904" r:id="rId57"/>
    <p:sldLayoutId id="2147483867" r:id="rId58"/>
    <p:sldLayoutId id="2147483975" r:id="rId59"/>
    <p:sldLayoutId id="2147483866" r:id="rId60"/>
    <p:sldLayoutId id="2147483992" r:id="rId61"/>
  </p:sldLayoutIdLst>
  <p:txStyles>
    <p:titleStyle>
      <a:lvl1pPr algn="l" defTabSz="914400" rtl="0" eaLnBrk="1" latinLnBrk="0" hangingPunct="1">
        <a:lnSpc>
          <a:spcPct val="90000"/>
        </a:lnSpc>
        <a:spcBef>
          <a:spcPct val="0"/>
        </a:spcBef>
        <a:buNone/>
        <a:defRPr sz="3200" b="1" i="0" kern="1200">
          <a:solidFill>
            <a:srgbClr val="3333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C2554"/>
        </a:buClr>
        <a:buFont typeface="Arial" panose="020B0604020202020204" pitchFamily="34" charset="0"/>
        <a:buChar char="•"/>
        <a:defRPr sz="2800" b="0" i="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55E93"/>
        </a:buClr>
        <a:buFont typeface="Wingdings" pitchFamily="2" charset="2"/>
        <a:buChar char="§"/>
        <a:defRPr sz="2400" b="0" i="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55E93"/>
        </a:buClr>
        <a:buSzPct val="80000"/>
        <a:buFont typeface="Courier New" panose="02070309020205020404" pitchFamily="49" charset="0"/>
        <a:buChar char="o"/>
        <a:defRPr sz="2000" b="0" i="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55E93"/>
        </a:buClr>
        <a:buFont typeface="Wingdings" pitchFamily="2" charset="2"/>
        <a:buChar char="§"/>
        <a:defRPr sz="1800" b="0" i="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55E93"/>
        </a:buClr>
        <a:buFont typeface="Arial" panose="020B0604020202020204" pitchFamily="34" charset="0"/>
        <a:buChar char="•"/>
        <a:defRPr sz="1800" b="0" i="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6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8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44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E5DF05-AB52-0E67-DCDF-89B59895C65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F6F8BF5-11B5-B34C-6287-7D79061538A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05FE8326-2E68-3666-E4EE-C8EA90B0279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2603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A35D8-E5CE-7587-894F-346C808C9931}"/>
              </a:ext>
            </a:extLst>
          </p:cNvPr>
          <p:cNvSpPr>
            <a:spLocks noGrp="1"/>
          </p:cNvSpPr>
          <p:nvPr>
            <p:ph type="body" sz="quarter" idx="15"/>
          </p:nvPr>
        </p:nvSpPr>
        <p:spPr/>
        <p:txBody>
          <a:bodyPr/>
          <a:lstStyle/>
          <a:p>
            <a:endParaRPr lang="en-US"/>
          </a:p>
        </p:txBody>
      </p:sp>
      <p:sp>
        <p:nvSpPr>
          <p:cNvPr id="7" name="Isosceles Triangle 6">
            <a:extLst>
              <a:ext uri="{FF2B5EF4-FFF2-40B4-BE49-F238E27FC236}">
                <a16:creationId xmlns:a16="http://schemas.microsoft.com/office/drawing/2014/main" id="{7369B0A6-5442-3947-47B2-0B9C7AE849AF}"/>
              </a:ext>
            </a:extLst>
          </p:cNvPr>
          <p:cNvSpPr/>
          <p:nvPr/>
        </p:nvSpPr>
        <p:spPr>
          <a:xfrm>
            <a:off x="6096000" y="5565939"/>
            <a:ext cx="510363" cy="244804"/>
          </a:xfrm>
          <a:prstGeom prst="triangle">
            <a:avLst/>
          </a:prstGeom>
          <a:solidFill>
            <a:schemeClr val="accent2"/>
          </a:solidFill>
          <a:ln>
            <a:solidFill>
              <a:schemeClr val="accent2"/>
            </a:solid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72041D-3EAE-D094-5923-CC95780477A4}"/>
              </a:ext>
            </a:extLst>
          </p:cNvPr>
          <p:cNvSpPr/>
          <p:nvPr/>
        </p:nvSpPr>
        <p:spPr>
          <a:xfrm>
            <a:off x="10897484" y="1640713"/>
            <a:ext cx="510363" cy="244804"/>
          </a:xfrm>
          <a:prstGeom prst="triangle">
            <a:avLst/>
          </a:prstGeom>
          <a:solidFill>
            <a:schemeClr val="accent2"/>
          </a:solidFill>
          <a:ln>
            <a:solidFill>
              <a:schemeClr val="accent2"/>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2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98D21A-EB42-2D86-A597-14E018A1F261}"/>
              </a:ext>
            </a:extLst>
          </p:cNvPr>
          <p:cNvSpPr>
            <a:spLocks noGrp="1"/>
          </p:cNvSpPr>
          <p:nvPr>
            <p:ph type="body" sz="quarter" idx="12"/>
          </p:nvPr>
        </p:nvSpPr>
        <p:spPr/>
        <p:txBody>
          <a:bodyPr>
            <a:normAutofit/>
          </a:bodyPr>
          <a:lstStyle/>
          <a:p>
            <a:endParaRPr lang="en-US"/>
          </a:p>
        </p:txBody>
      </p:sp>
    </p:spTree>
    <p:extLst>
      <p:ext uri="{BB962C8B-B14F-4D97-AF65-F5344CB8AC3E}">
        <p14:creationId xmlns:p14="http://schemas.microsoft.com/office/powerpoint/2010/main" val="270845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8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86AE6F3-D966-894C-14E5-47488181C377}"/>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AEDE3CCE-0996-75AB-3654-FDB7D331A700}"/>
              </a:ext>
            </a:extLst>
          </p:cNvPr>
          <p:cNvSpPr>
            <a:spLocks noGrp="1"/>
          </p:cNvSpPr>
          <p:nvPr>
            <p:ph type="body" sz="quarter" idx="17"/>
          </p:nvPr>
        </p:nvSpPr>
        <p:spPr/>
        <p:txBody>
          <a:bodyPr/>
          <a:lstStyle/>
          <a:p>
            <a:endParaRPr lang="en-US"/>
          </a:p>
        </p:txBody>
      </p:sp>
      <p:sp>
        <p:nvSpPr>
          <p:cNvPr id="16" name="Text Placeholder 15">
            <a:extLst>
              <a:ext uri="{FF2B5EF4-FFF2-40B4-BE49-F238E27FC236}">
                <a16:creationId xmlns:a16="http://schemas.microsoft.com/office/drawing/2014/main" id="{769F7FDF-E0C3-1BD7-D030-3956F29BDCB4}"/>
              </a:ext>
            </a:extLst>
          </p:cNvPr>
          <p:cNvSpPr>
            <a:spLocks noGrp="1"/>
          </p:cNvSpPr>
          <p:nvPr>
            <p:ph type="body" sz="quarter" idx="18"/>
          </p:nvPr>
        </p:nvSpPr>
        <p:spPr/>
        <p:txBody>
          <a:bodyPr/>
          <a:lstStyle/>
          <a:p>
            <a:endParaRPr lang="en-US"/>
          </a:p>
        </p:txBody>
      </p:sp>
      <p:sp>
        <p:nvSpPr>
          <p:cNvPr id="17" name="Text Placeholder 16">
            <a:extLst>
              <a:ext uri="{FF2B5EF4-FFF2-40B4-BE49-F238E27FC236}">
                <a16:creationId xmlns:a16="http://schemas.microsoft.com/office/drawing/2014/main" id="{53A5F539-29A9-7A19-ED04-5AE23A3F68BD}"/>
              </a:ext>
            </a:extLst>
          </p:cNvPr>
          <p:cNvSpPr>
            <a:spLocks noGrp="1"/>
          </p:cNvSpPr>
          <p:nvPr>
            <p:ph type="body" sz="quarter" idx="19"/>
          </p:nvPr>
        </p:nvSpPr>
        <p:spPr/>
        <p:txBody>
          <a:bodyPr/>
          <a:lstStyle/>
          <a:p>
            <a:endParaRPr lang="en-US"/>
          </a:p>
        </p:txBody>
      </p:sp>
      <p:sp>
        <p:nvSpPr>
          <p:cNvPr id="18" name="Text Placeholder 17">
            <a:extLst>
              <a:ext uri="{FF2B5EF4-FFF2-40B4-BE49-F238E27FC236}">
                <a16:creationId xmlns:a16="http://schemas.microsoft.com/office/drawing/2014/main" id="{06A0585A-6178-BE3B-2C62-3945B8D2E6AD}"/>
              </a:ext>
            </a:extLst>
          </p:cNvPr>
          <p:cNvSpPr>
            <a:spLocks noGrp="1"/>
          </p:cNvSpPr>
          <p:nvPr>
            <p:ph type="body" sz="quarter" idx="20"/>
          </p:nvPr>
        </p:nvSpPr>
        <p:spPr/>
        <p:txBody>
          <a:bodyPr/>
          <a:lstStyle/>
          <a:p>
            <a:endParaRPr lang="en-US"/>
          </a:p>
        </p:txBody>
      </p:sp>
      <p:sp>
        <p:nvSpPr>
          <p:cNvPr id="19" name="Text Placeholder 18">
            <a:extLst>
              <a:ext uri="{FF2B5EF4-FFF2-40B4-BE49-F238E27FC236}">
                <a16:creationId xmlns:a16="http://schemas.microsoft.com/office/drawing/2014/main" id="{EBA9EF04-9890-C24F-3085-B691952121AC}"/>
              </a:ext>
            </a:extLst>
          </p:cNvPr>
          <p:cNvSpPr>
            <a:spLocks noGrp="1"/>
          </p:cNvSpPr>
          <p:nvPr>
            <p:ph type="body" sz="quarter" idx="21"/>
          </p:nvPr>
        </p:nvSpPr>
        <p:spPr/>
        <p:txBody>
          <a:bodyPr/>
          <a:lstStyle/>
          <a:p>
            <a:endParaRPr lang="en-US"/>
          </a:p>
        </p:txBody>
      </p:sp>
      <p:sp>
        <p:nvSpPr>
          <p:cNvPr id="20" name="Text Placeholder 19">
            <a:extLst>
              <a:ext uri="{FF2B5EF4-FFF2-40B4-BE49-F238E27FC236}">
                <a16:creationId xmlns:a16="http://schemas.microsoft.com/office/drawing/2014/main" id="{E834ACCF-0878-73B2-38BF-23C52F97067D}"/>
              </a:ext>
            </a:extLst>
          </p:cNvPr>
          <p:cNvSpPr>
            <a:spLocks noGrp="1"/>
          </p:cNvSpPr>
          <p:nvPr>
            <p:ph type="body" sz="quarter" idx="22"/>
          </p:nvPr>
        </p:nvSpPr>
        <p:spPr/>
        <p:txBody>
          <a:bodyPr/>
          <a:lstStyle/>
          <a:p>
            <a:endParaRPr lang="en-US"/>
          </a:p>
        </p:txBody>
      </p:sp>
      <p:sp>
        <p:nvSpPr>
          <p:cNvPr id="21" name="Text Placeholder 20">
            <a:extLst>
              <a:ext uri="{FF2B5EF4-FFF2-40B4-BE49-F238E27FC236}">
                <a16:creationId xmlns:a16="http://schemas.microsoft.com/office/drawing/2014/main" id="{13EA92A0-82C7-4FAB-5837-5F32BBE43DE0}"/>
              </a:ext>
            </a:extLst>
          </p:cNvPr>
          <p:cNvSpPr>
            <a:spLocks noGrp="1"/>
          </p:cNvSpPr>
          <p:nvPr>
            <p:ph type="body" sz="quarter" idx="23"/>
          </p:nvPr>
        </p:nvSpPr>
        <p:spPr/>
        <p:txBody>
          <a:bodyPr/>
          <a:lstStyle/>
          <a:p>
            <a:endParaRPr lang="en-US"/>
          </a:p>
        </p:txBody>
      </p:sp>
      <p:sp>
        <p:nvSpPr>
          <p:cNvPr id="22" name="Text Placeholder 21">
            <a:extLst>
              <a:ext uri="{FF2B5EF4-FFF2-40B4-BE49-F238E27FC236}">
                <a16:creationId xmlns:a16="http://schemas.microsoft.com/office/drawing/2014/main" id="{B2F9FEFF-AF53-9003-6E6B-C2EE40659E85}"/>
              </a:ext>
            </a:extLst>
          </p:cNvPr>
          <p:cNvSpPr>
            <a:spLocks noGrp="1"/>
          </p:cNvSpPr>
          <p:nvPr>
            <p:ph type="body" sz="quarter" idx="24"/>
          </p:nvPr>
        </p:nvSpPr>
        <p:spPr/>
        <p:txBody>
          <a:bodyPr/>
          <a:lstStyle/>
          <a:p>
            <a:endParaRPr lang="en-US"/>
          </a:p>
        </p:txBody>
      </p:sp>
      <p:sp>
        <p:nvSpPr>
          <p:cNvPr id="23" name="Text Placeholder 22">
            <a:extLst>
              <a:ext uri="{FF2B5EF4-FFF2-40B4-BE49-F238E27FC236}">
                <a16:creationId xmlns:a16="http://schemas.microsoft.com/office/drawing/2014/main" id="{8D28032E-9F32-9492-0BA2-E916E83FAC4A}"/>
              </a:ext>
            </a:extLst>
          </p:cNvPr>
          <p:cNvSpPr>
            <a:spLocks noGrp="1"/>
          </p:cNvSpPr>
          <p:nvPr>
            <p:ph type="body" sz="quarter" idx="25"/>
          </p:nvPr>
        </p:nvSpPr>
        <p:spPr/>
        <p:txBody>
          <a:bodyPr/>
          <a:lstStyle/>
          <a:p>
            <a:endParaRPr lang="en-US"/>
          </a:p>
        </p:txBody>
      </p:sp>
      <p:sp>
        <p:nvSpPr>
          <p:cNvPr id="24" name="Text Placeholder 22">
            <a:extLst>
              <a:ext uri="{FF2B5EF4-FFF2-40B4-BE49-F238E27FC236}">
                <a16:creationId xmlns:a16="http://schemas.microsoft.com/office/drawing/2014/main" id="{FA656ECD-CB77-AD6C-F252-928702C15ECF}"/>
              </a:ext>
            </a:extLst>
          </p:cNvPr>
          <p:cNvSpPr>
            <a:spLocks noGrp="1"/>
          </p:cNvSpPr>
          <p:nvPr>
            <p:ph type="body" sz="quarter" idx="27"/>
          </p:nvPr>
        </p:nvSpPr>
        <p:spPr>
          <a:xfrm>
            <a:off x="7531101" y="1264888"/>
            <a:ext cx="3793232" cy="4667600"/>
          </a:xfrm>
        </p:spPr>
        <p:txBody>
          <a:bodyPr/>
          <a:lstStyle/>
          <a:p>
            <a:endParaRPr lang="en-US"/>
          </a:p>
        </p:txBody>
      </p:sp>
    </p:spTree>
    <p:extLst>
      <p:ext uri="{BB962C8B-B14F-4D97-AF65-F5344CB8AC3E}">
        <p14:creationId xmlns:p14="http://schemas.microsoft.com/office/powerpoint/2010/main" val="182582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6515C-F19D-27E0-B79E-4DB0A31A784D}"/>
              </a:ext>
            </a:extLst>
          </p:cNvPr>
          <p:cNvPicPr>
            <a:picLocks noChangeAspect="1"/>
          </p:cNvPicPr>
          <p:nvPr/>
        </p:nvPicPr>
        <p:blipFill>
          <a:blip r:embed="rId3"/>
          <a:stretch>
            <a:fillRect/>
          </a:stretch>
        </p:blipFill>
        <p:spPr>
          <a:xfrm>
            <a:off x="2844800" y="2206773"/>
            <a:ext cx="6502400" cy="3657600"/>
          </a:xfrm>
          <a:prstGeom prst="rect">
            <a:avLst/>
          </a:prstGeom>
          <a:ln>
            <a:solidFill>
              <a:schemeClr val="tx1"/>
            </a:solidFill>
          </a:ln>
        </p:spPr>
      </p:pic>
    </p:spTree>
    <p:extLst>
      <p:ext uri="{BB962C8B-B14F-4D97-AF65-F5344CB8AC3E}">
        <p14:creationId xmlns:p14="http://schemas.microsoft.com/office/powerpoint/2010/main" val="249240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39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82F4F4F-3B62-7373-515E-D87C982C7BC1}"/>
              </a:ext>
            </a:extLst>
          </p:cNvPr>
          <p:cNvSpPr>
            <a:spLocks noGrp="1"/>
          </p:cNvSpPr>
          <p:nvPr>
            <p:ph type="body" sz="quarter" idx="26"/>
          </p:nvPr>
        </p:nvSpPr>
        <p:spPr/>
        <p:txBody>
          <a:bodyPr/>
          <a:lstStyle/>
          <a:p>
            <a:endParaRPr lang="en-US" dirty="0"/>
          </a:p>
        </p:txBody>
      </p:sp>
      <p:sp>
        <p:nvSpPr>
          <p:cNvPr id="19" name="Text Placeholder 18">
            <a:extLst>
              <a:ext uri="{FF2B5EF4-FFF2-40B4-BE49-F238E27FC236}">
                <a16:creationId xmlns:a16="http://schemas.microsoft.com/office/drawing/2014/main" id="{14F9A377-4E55-7CF9-25A9-602DA18FE137}"/>
              </a:ext>
            </a:extLst>
          </p:cNvPr>
          <p:cNvSpPr>
            <a:spLocks noGrp="1"/>
          </p:cNvSpPr>
          <p:nvPr>
            <p:ph type="body" sz="quarter" idx="17"/>
          </p:nvPr>
        </p:nvSpPr>
        <p:spPr>
          <a:xfrm>
            <a:off x="838200" y="1268413"/>
            <a:ext cx="512763" cy="514350"/>
          </a:xfrm>
        </p:spPr>
        <p:txBody>
          <a:bodyPr/>
          <a:lstStyle/>
          <a:p>
            <a:endParaRPr lang="en-US"/>
          </a:p>
        </p:txBody>
      </p:sp>
      <p:sp>
        <p:nvSpPr>
          <p:cNvPr id="13" name="Text Placeholder 12">
            <a:extLst>
              <a:ext uri="{FF2B5EF4-FFF2-40B4-BE49-F238E27FC236}">
                <a16:creationId xmlns:a16="http://schemas.microsoft.com/office/drawing/2014/main" id="{C72D221E-DFC5-C759-AFA0-F29131D80027}"/>
              </a:ext>
            </a:extLst>
          </p:cNvPr>
          <p:cNvSpPr>
            <a:spLocks noGrp="1"/>
          </p:cNvSpPr>
          <p:nvPr>
            <p:ph type="body" sz="quarter" idx="18"/>
          </p:nvPr>
        </p:nvSpPr>
        <p:spPr/>
        <p:txBody>
          <a:bodyPr/>
          <a:lstStyle/>
          <a:p>
            <a:endParaRPr lang="en-US"/>
          </a:p>
        </p:txBody>
      </p:sp>
      <p:sp>
        <p:nvSpPr>
          <p:cNvPr id="20" name="Text Placeholder 19">
            <a:extLst>
              <a:ext uri="{FF2B5EF4-FFF2-40B4-BE49-F238E27FC236}">
                <a16:creationId xmlns:a16="http://schemas.microsoft.com/office/drawing/2014/main" id="{A407D03F-5652-2305-8DC2-81AED46C5521}"/>
              </a:ext>
            </a:extLst>
          </p:cNvPr>
          <p:cNvSpPr>
            <a:spLocks noGrp="1"/>
          </p:cNvSpPr>
          <p:nvPr>
            <p:ph type="body" sz="quarter" idx="19"/>
          </p:nvPr>
        </p:nvSpPr>
        <p:spPr/>
        <p:txBody>
          <a:bodyPr/>
          <a:lstStyle/>
          <a:p>
            <a:endParaRPr lang="en-US"/>
          </a:p>
        </p:txBody>
      </p:sp>
      <p:sp>
        <p:nvSpPr>
          <p:cNvPr id="21" name="Text Placeholder 20">
            <a:extLst>
              <a:ext uri="{FF2B5EF4-FFF2-40B4-BE49-F238E27FC236}">
                <a16:creationId xmlns:a16="http://schemas.microsoft.com/office/drawing/2014/main" id="{8DA12196-1639-067B-09DB-4FD9CC20B0C7}"/>
              </a:ext>
            </a:extLst>
          </p:cNvPr>
          <p:cNvSpPr>
            <a:spLocks noGrp="1"/>
          </p:cNvSpPr>
          <p:nvPr>
            <p:ph type="body" sz="quarter" idx="20"/>
          </p:nvPr>
        </p:nvSpPr>
        <p:spPr/>
        <p:txBody>
          <a:bodyPr/>
          <a:lstStyle/>
          <a:p>
            <a:endParaRPr lang="en-US"/>
          </a:p>
        </p:txBody>
      </p:sp>
      <p:sp>
        <p:nvSpPr>
          <p:cNvPr id="22" name="Text Placeholder 21">
            <a:extLst>
              <a:ext uri="{FF2B5EF4-FFF2-40B4-BE49-F238E27FC236}">
                <a16:creationId xmlns:a16="http://schemas.microsoft.com/office/drawing/2014/main" id="{99C73307-B3E3-8E02-D45C-D0E3C1C3D324}"/>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2A3FBC94-8BF5-1429-5213-35B48EBBA92E}"/>
              </a:ext>
            </a:extLst>
          </p:cNvPr>
          <p:cNvSpPr>
            <a:spLocks noGrp="1"/>
          </p:cNvSpPr>
          <p:nvPr>
            <p:ph type="body" sz="quarter" idx="22"/>
          </p:nvPr>
        </p:nvSpPr>
        <p:spPr/>
        <p:txBody>
          <a:bodyPr/>
          <a:lstStyle/>
          <a:p>
            <a:endParaRPr lang="en-US" dirty="0"/>
          </a:p>
        </p:txBody>
      </p:sp>
      <p:sp>
        <p:nvSpPr>
          <p:cNvPr id="15" name="Text Placeholder 14">
            <a:extLst>
              <a:ext uri="{FF2B5EF4-FFF2-40B4-BE49-F238E27FC236}">
                <a16:creationId xmlns:a16="http://schemas.microsoft.com/office/drawing/2014/main" id="{C407A3DD-74D9-C940-504B-CB4112DE40F7}"/>
              </a:ext>
            </a:extLst>
          </p:cNvPr>
          <p:cNvSpPr>
            <a:spLocks noGrp="1"/>
          </p:cNvSpPr>
          <p:nvPr>
            <p:ph type="body" sz="quarter" idx="23"/>
          </p:nvPr>
        </p:nvSpPr>
        <p:spPr/>
        <p:txBody>
          <a:bodyPr/>
          <a:lstStyle/>
          <a:p>
            <a:endParaRPr lang="en-US" dirty="0"/>
          </a:p>
        </p:txBody>
      </p:sp>
      <p:sp>
        <p:nvSpPr>
          <p:cNvPr id="16" name="Text Placeholder 15">
            <a:extLst>
              <a:ext uri="{FF2B5EF4-FFF2-40B4-BE49-F238E27FC236}">
                <a16:creationId xmlns:a16="http://schemas.microsoft.com/office/drawing/2014/main" id="{04ECAEDC-BC70-7548-3114-5A96353D934B}"/>
              </a:ext>
            </a:extLst>
          </p:cNvPr>
          <p:cNvSpPr>
            <a:spLocks noGrp="1"/>
          </p:cNvSpPr>
          <p:nvPr>
            <p:ph type="body" sz="quarter" idx="24"/>
          </p:nvPr>
        </p:nvSpPr>
        <p:spPr/>
        <p:txBody>
          <a:bodyPr/>
          <a:lstStyle/>
          <a:p>
            <a:endParaRPr lang="en-US" dirty="0"/>
          </a:p>
        </p:txBody>
      </p:sp>
      <p:sp>
        <p:nvSpPr>
          <p:cNvPr id="17" name="Text Placeholder 16">
            <a:extLst>
              <a:ext uri="{FF2B5EF4-FFF2-40B4-BE49-F238E27FC236}">
                <a16:creationId xmlns:a16="http://schemas.microsoft.com/office/drawing/2014/main" id="{4BA93F12-502F-703C-A010-BD2D5E33E912}"/>
              </a:ext>
            </a:extLst>
          </p:cNvPr>
          <p:cNvSpPr>
            <a:spLocks noGrp="1"/>
          </p:cNvSpPr>
          <p:nvPr>
            <p:ph type="body" sz="quarter" idx="25"/>
          </p:nvPr>
        </p:nvSpPr>
        <p:spPr/>
        <p:txBody>
          <a:bodyPr/>
          <a:lstStyle/>
          <a:p>
            <a:endParaRPr lang="en-US" dirty="0"/>
          </a:p>
        </p:txBody>
      </p:sp>
      <p:sp>
        <p:nvSpPr>
          <p:cNvPr id="23" name="Text Placeholder 22">
            <a:extLst>
              <a:ext uri="{FF2B5EF4-FFF2-40B4-BE49-F238E27FC236}">
                <a16:creationId xmlns:a16="http://schemas.microsoft.com/office/drawing/2014/main" id="{3D3772D4-1606-2C29-9FE3-B1457A61CAC5}"/>
              </a:ext>
            </a:extLst>
          </p:cNvPr>
          <p:cNvSpPr>
            <a:spLocks noGrp="1"/>
          </p:cNvSpPr>
          <p:nvPr>
            <p:ph type="body" sz="quarter" idx="27"/>
          </p:nvPr>
        </p:nvSpPr>
        <p:spPr/>
        <p:txBody>
          <a:bodyPr/>
          <a:lstStyle/>
          <a:p>
            <a:pPr marL="0" indent="0">
              <a:buNone/>
            </a:pPr>
            <a:endParaRPr lang="en-US" dirty="0"/>
          </a:p>
        </p:txBody>
      </p:sp>
    </p:spTree>
    <p:extLst>
      <p:ext uri="{BB962C8B-B14F-4D97-AF65-F5344CB8AC3E}">
        <p14:creationId xmlns:p14="http://schemas.microsoft.com/office/powerpoint/2010/main" val="8345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8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D65ADE-CB8F-D662-CD32-70092E1D98DB}"/>
              </a:ext>
            </a:extLst>
          </p:cNvPr>
          <p:cNvPicPr>
            <a:picLocks noChangeAspect="1"/>
          </p:cNvPicPr>
          <p:nvPr/>
        </p:nvPicPr>
        <p:blipFill>
          <a:blip r:embed="rId3"/>
          <a:stretch>
            <a:fillRect/>
          </a:stretch>
        </p:blipFill>
        <p:spPr>
          <a:xfrm>
            <a:off x="2844800" y="1859973"/>
            <a:ext cx="6502400" cy="3657600"/>
          </a:xfrm>
          <a:prstGeom prst="rect">
            <a:avLst/>
          </a:prstGeom>
          <a:ln>
            <a:solidFill>
              <a:schemeClr val="tx1"/>
            </a:solidFill>
          </a:ln>
        </p:spPr>
      </p:pic>
    </p:spTree>
    <p:extLst>
      <p:ext uri="{BB962C8B-B14F-4D97-AF65-F5344CB8AC3E}">
        <p14:creationId xmlns:p14="http://schemas.microsoft.com/office/powerpoint/2010/main" val="306474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711CC3-C239-1F5A-BB45-8BDA88603197}"/>
              </a:ext>
            </a:extLst>
          </p:cNvPr>
          <p:cNvPicPr>
            <a:picLocks noChangeAspect="1"/>
          </p:cNvPicPr>
          <p:nvPr/>
        </p:nvPicPr>
        <p:blipFill>
          <a:blip r:embed="rId3"/>
          <a:stretch>
            <a:fillRect/>
          </a:stretch>
        </p:blipFill>
        <p:spPr>
          <a:xfrm>
            <a:off x="1066800" y="1775780"/>
            <a:ext cx="10058400" cy="3788815"/>
          </a:xfrm>
          <a:prstGeom prst="rect">
            <a:avLst/>
          </a:prstGeom>
        </p:spPr>
      </p:pic>
    </p:spTree>
    <p:extLst>
      <p:ext uri="{BB962C8B-B14F-4D97-AF65-F5344CB8AC3E}">
        <p14:creationId xmlns:p14="http://schemas.microsoft.com/office/powerpoint/2010/main" val="216148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B83729-70F0-57F0-D43E-74D170280333}"/>
              </a:ext>
            </a:extLst>
          </p:cNvPr>
          <p:cNvSpPr>
            <a:spLocks noGrp="1"/>
          </p:cNvSpPr>
          <p:nvPr>
            <p:ph type="body" sz="quarter" idx="10"/>
          </p:nvPr>
        </p:nvSpPr>
        <p:spPr/>
        <p:txBody>
          <a:bodyPr/>
          <a:lstStyle/>
          <a:p>
            <a:pPr marL="342900" indent="-342900">
              <a:buFont typeface="Arial" panose="020B0604020202020204" pitchFamily="34" charset="0"/>
              <a:buChar char="•"/>
            </a:pPr>
            <a:endParaRPr lang="en-US" sz="1600"/>
          </a:p>
        </p:txBody>
      </p:sp>
    </p:spTree>
    <p:extLst>
      <p:ext uri="{BB962C8B-B14F-4D97-AF65-F5344CB8AC3E}">
        <p14:creationId xmlns:p14="http://schemas.microsoft.com/office/powerpoint/2010/main" val="382772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0E1B32-3927-85AC-615B-B3FB005E89B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8620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B4EF5E-158E-F369-0CAB-596320F6E21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049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0EA5-D646-C23B-90D3-3DBD3343652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4327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8108D-D9DC-2F4F-D74B-F39D062223D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631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50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29494-3F5A-A591-6221-4125AAB8A0E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462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6A7D11A-620E-7B10-D56E-EE290BF12DCB}"/>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922635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6B8969-6D9E-0AF3-D83E-09CB6EE7D3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62488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81AB86-A78C-615E-63A6-CEFD624F06C3}"/>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B1372DCE-1B12-B652-5A72-A908BE0D4ECD}"/>
              </a:ext>
            </a:extLst>
          </p:cNvPr>
          <p:cNvPicPr>
            <a:picLocks noChangeAspect="1"/>
          </p:cNvPicPr>
          <p:nvPr/>
        </p:nvPicPr>
        <p:blipFill>
          <a:blip r:embed="rId3"/>
          <a:stretch>
            <a:fillRect/>
          </a:stretch>
        </p:blipFill>
        <p:spPr>
          <a:xfrm>
            <a:off x="2844800" y="2085285"/>
            <a:ext cx="6502400" cy="3657600"/>
          </a:xfrm>
          <a:prstGeom prst="rect">
            <a:avLst/>
          </a:prstGeom>
        </p:spPr>
      </p:pic>
    </p:spTree>
    <p:extLst>
      <p:ext uri="{BB962C8B-B14F-4D97-AF65-F5344CB8AC3E}">
        <p14:creationId xmlns:p14="http://schemas.microsoft.com/office/powerpoint/2010/main" val="270176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2557E-574B-93F2-6306-4D7B3110826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449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10DE35-C276-E899-2841-40D1D1154E2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527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55D29-DE9A-A7A5-8B13-2E548B7EB5E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8782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B98793-654B-2B30-851D-48AF314BBD9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7599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07F2C-1166-08C0-6FAE-9C9C245664B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125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B9013E-8218-62EB-604A-FF3569B5A98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2832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94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54C66-7F3E-354A-1CFD-0C11FB3BD6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39738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9182A-A5DA-4A2A-377C-9AFDC96276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77100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93D54-7AE8-56E9-F1F7-A2F27A7B4E1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66617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66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9A506-A200-B515-C4BE-6FC0891E05C9}"/>
              </a:ext>
            </a:extLst>
          </p:cNvPr>
          <p:cNvPicPr>
            <a:picLocks noChangeAspect="1"/>
          </p:cNvPicPr>
          <p:nvPr/>
        </p:nvPicPr>
        <p:blipFill>
          <a:blip r:embed="rId3"/>
          <a:stretch>
            <a:fillRect/>
          </a:stretch>
        </p:blipFill>
        <p:spPr>
          <a:xfrm>
            <a:off x="2844799" y="1859971"/>
            <a:ext cx="6502402" cy="3657601"/>
          </a:xfrm>
          <a:prstGeom prst="rect">
            <a:avLst/>
          </a:prstGeom>
          <a:ln>
            <a:solidFill>
              <a:schemeClr val="tx1"/>
            </a:solidFill>
          </a:ln>
        </p:spPr>
      </p:pic>
    </p:spTree>
    <p:extLst>
      <p:ext uri="{BB962C8B-B14F-4D97-AF65-F5344CB8AC3E}">
        <p14:creationId xmlns:p14="http://schemas.microsoft.com/office/powerpoint/2010/main" val="1456860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1AD38E-4503-F73A-0B40-8E66D9029147}"/>
              </a:ext>
            </a:extLst>
          </p:cNvPr>
          <p:cNvPicPr>
            <a:picLocks noChangeAspect="1"/>
          </p:cNvPicPr>
          <p:nvPr/>
        </p:nvPicPr>
        <p:blipFill>
          <a:blip r:embed="rId3"/>
          <a:srcRect b="203"/>
          <a:stretch>
            <a:fillRect/>
          </a:stretch>
        </p:blipFill>
        <p:spPr>
          <a:xfrm>
            <a:off x="1066800" y="1781971"/>
            <a:ext cx="10058400" cy="3787557"/>
          </a:xfrm>
          <a:prstGeom prst="rect">
            <a:avLst/>
          </a:prstGeom>
        </p:spPr>
      </p:pic>
    </p:spTree>
    <p:extLst>
      <p:ext uri="{BB962C8B-B14F-4D97-AF65-F5344CB8AC3E}">
        <p14:creationId xmlns:p14="http://schemas.microsoft.com/office/powerpoint/2010/main" val="2876205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737B4D-77B2-14AB-8BB4-EFE4F6EEA1C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04480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BBCD9-E2B9-932E-A8C0-8F956E57347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1433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F5048-BBB6-57D9-89B2-21DFF8B5140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1883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865CA6-31E7-0C41-20DA-F84993FB357F}"/>
              </a:ext>
            </a:extLst>
          </p:cNvPr>
          <p:cNvSpPr>
            <a:spLocks noGrp="1"/>
          </p:cNvSpPr>
          <p:nvPr>
            <p:ph type="body" sz="quarter" idx="10"/>
          </p:nvPr>
        </p:nvSpPr>
        <p:spPr>
          <a:xfrm>
            <a:off x="8537943" y="1488304"/>
            <a:ext cx="2811789" cy="4444184"/>
          </a:xfrm>
        </p:spPr>
        <p:txBody>
          <a:bodyPr/>
          <a:lstStyle/>
          <a:p>
            <a:endParaRPr lang="en-US"/>
          </a:p>
        </p:txBody>
      </p:sp>
    </p:spTree>
    <p:extLst>
      <p:ext uri="{BB962C8B-B14F-4D97-AF65-F5344CB8AC3E}">
        <p14:creationId xmlns:p14="http://schemas.microsoft.com/office/powerpoint/2010/main" val="411163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228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938D4B-629E-37B0-C2E7-3A5078CBADC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51995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B8FF1F-E90B-5A28-ECBB-987EDD8C83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7391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77DF9-28E6-7944-EFE4-7875DBAFFAE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80429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4A532F-661C-2421-CF0D-255448E14D11}"/>
              </a:ext>
            </a:extLst>
          </p:cNvPr>
          <p:cNvSpPr>
            <a:spLocks noGrp="1"/>
          </p:cNvSpPr>
          <p:nvPr>
            <p:ph type="body" sz="quarter" idx="10"/>
          </p:nvPr>
        </p:nvSpPr>
        <p:spPr>
          <a:xfrm>
            <a:off x="8537943" y="1488304"/>
            <a:ext cx="2811789" cy="4444184"/>
          </a:xfrm>
        </p:spPr>
        <p:txBody>
          <a:bodyPr/>
          <a:lstStyle/>
          <a:p>
            <a:endParaRPr lang="en-US"/>
          </a:p>
        </p:txBody>
      </p:sp>
    </p:spTree>
    <p:extLst>
      <p:ext uri="{BB962C8B-B14F-4D97-AF65-F5344CB8AC3E}">
        <p14:creationId xmlns:p14="http://schemas.microsoft.com/office/powerpoint/2010/main" val="1984686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BF180-21F5-1C5D-07C9-BEBF9CF1E40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6975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4B3E0-3116-F2E0-FC3D-4C48484B2DB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518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B59002-5AC3-DA2A-8646-9F98E42FB14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76558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24161-16CC-294B-D21B-D30059B3005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84907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1C5F6-001C-8B0C-9156-999EF9B6D61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1892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3A745-61F8-FA73-7D1B-C3964E27AF7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6151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57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4E37B-77F7-0878-8344-783B942181A6}"/>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F3829764-8B2E-010E-CA0E-FCEB1BC05FDE}"/>
              </a:ext>
            </a:extLst>
          </p:cNvPr>
          <p:cNvPicPr>
            <a:picLocks noChangeAspect="1"/>
          </p:cNvPicPr>
          <p:nvPr/>
        </p:nvPicPr>
        <p:blipFill>
          <a:blip r:embed="rId3"/>
          <a:stretch>
            <a:fillRect/>
          </a:stretch>
        </p:blipFill>
        <p:spPr>
          <a:xfrm>
            <a:off x="2844799" y="2067789"/>
            <a:ext cx="6502402" cy="3657601"/>
          </a:xfrm>
          <a:prstGeom prst="rect">
            <a:avLst/>
          </a:prstGeom>
        </p:spPr>
      </p:pic>
    </p:spTree>
    <p:extLst>
      <p:ext uri="{BB962C8B-B14F-4D97-AF65-F5344CB8AC3E}">
        <p14:creationId xmlns:p14="http://schemas.microsoft.com/office/powerpoint/2010/main" val="622498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58852-43B8-C7D5-C559-5B232B835B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16923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9D0C42-BD02-7C57-45FE-B7A8C4378D4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9831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62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6CEB6152-8F73-C35B-1387-CABD139F65A0}"/>
              </a:ext>
            </a:extLst>
          </p:cNvPr>
          <p:cNvSpPr>
            <a:spLocks noGrp="1"/>
          </p:cNvSpPr>
          <p:nvPr>
            <p:ph type="body" sz="quarter" idx="10"/>
          </p:nvPr>
        </p:nvSpPr>
        <p:spPr/>
        <p:txBody>
          <a:bodyPr/>
          <a:lstStyle/>
          <a:p>
            <a:endParaRPr lang="en-US" dirty="0"/>
          </a:p>
        </p:txBody>
      </p:sp>
      <p:sp>
        <p:nvSpPr>
          <p:cNvPr id="26" name="Text Placeholder 25">
            <a:extLst>
              <a:ext uri="{FF2B5EF4-FFF2-40B4-BE49-F238E27FC236}">
                <a16:creationId xmlns:a16="http://schemas.microsoft.com/office/drawing/2014/main" id="{AF50C5FA-AF28-44EA-79B6-E8B4EA54BF1C}"/>
              </a:ext>
            </a:extLst>
          </p:cNvPr>
          <p:cNvSpPr>
            <a:spLocks noGrp="1"/>
          </p:cNvSpPr>
          <p:nvPr>
            <p:ph type="body" sz="quarter" idx="17"/>
          </p:nvPr>
        </p:nvSpPr>
        <p:spPr/>
        <p:txBody>
          <a:bodyPr/>
          <a:lstStyle/>
          <a:p>
            <a:endParaRPr lang="en-US"/>
          </a:p>
        </p:txBody>
      </p:sp>
      <p:sp>
        <p:nvSpPr>
          <p:cNvPr id="27" name="Text Placeholder 26">
            <a:extLst>
              <a:ext uri="{FF2B5EF4-FFF2-40B4-BE49-F238E27FC236}">
                <a16:creationId xmlns:a16="http://schemas.microsoft.com/office/drawing/2014/main" id="{C2F0FA19-4B4D-3B23-2F9E-0619CB88C2DE}"/>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DEB48DA6-0E60-0E13-3EC9-969D1CC6F744}"/>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13777A0-2EDE-70A3-C162-7FBC6F6CBD09}"/>
              </a:ext>
            </a:extLst>
          </p:cNvPr>
          <p:cNvSpPr>
            <a:spLocks noGrp="1"/>
          </p:cNvSpPr>
          <p:nvPr>
            <p:ph type="body" sz="quarter" idx="20"/>
          </p:nvPr>
        </p:nvSpPr>
        <p:spPr/>
        <p:txBody>
          <a:bodyPr/>
          <a:lstStyle/>
          <a:p>
            <a:endParaRPr lang="en-US"/>
          </a:p>
        </p:txBody>
      </p:sp>
      <p:sp>
        <p:nvSpPr>
          <p:cNvPr id="30" name="Text Placeholder 29">
            <a:extLst>
              <a:ext uri="{FF2B5EF4-FFF2-40B4-BE49-F238E27FC236}">
                <a16:creationId xmlns:a16="http://schemas.microsoft.com/office/drawing/2014/main" id="{B71E7202-08BE-F83A-C359-9CD8647E82AA}"/>
              </a:ext>
            </a:extLst>
          </p:cNvPr>
          <p:cNvSpPr>
            <a:spLocks noGrp="1"/>
          </p:cNvSpPr>
          <p:nvPr>
            <p:ph type="body" sz="quarter" idx="21"/>
          </p:nvPr>
        </p:nvSpPr>
        <p:spPr/>
        <p:txBody>
          <a:bodyPr/>
          <a:lstStyle/>
          <a:p>
            <a:endParaRPr lang="en-US"/>
          </a:p>
        </p:txBody>
      </p:sp>
      <p:sp>
        <p:nvSpPr>
          <p:cNvPr id="31" name="Text Placeholder 30">
            <a:extLst>
              <a:ext uri="{FF2B5EF4-FFF2-40B4-BE49-F238E27FC236}">
                <a16:creationId xmlns:a16="http://schemas.microsoft.com/office/drawing/2014/main" id="{984F3756-41DC-F63D-8897-40CE6230D989}"/>
              </a:ext>
            </a:extLst>
          </p:cNvPr>
          <p:cNvSpPr>
            <a:spLocks noGrp="1"/>
          </p:cNvSpPr>
          <p:nvPr>
            <p:ph type="body" sz="quarter" idx="22"/>
          </p:nvPr>
        </p:nvSpPr>
        <p:spPr/>
        <p:txBody>
          <a:bodyPr/>
          <a:lstStyle/>
          <a:p>
            <a:endParaRPr lang="en-US" dirty="0"/>
          </a:p>
        </p:txBody>
      </p:sp>
      <p:sp>
        <p:nvSpPr>
          <p:cNvPr id="32" name="Text Placeholder 31">
            <a:extLst>
              <a:ext uri="{FF2B5EF4-FFF2-40B4-BE49-F238E27FC236}">
                <a16:creationId xmlns:a16="http://schemas.microsoft.com/office/drawing/2014/main" id="{B34864FB-C9FD-3B88-A77F-2C904C0D84E4}"/>
              </a:ext>
            </a:extLst>
          </p:cNvPr>
          <p:cNvSpPr>
            <a:spLocks noGrp="1"/>
          </p:cNvSpPr>
          <p:nvPr>
            <p:ph type="body" sz="quarter" idx="23"/>
          </p:nvPr>
        </p:nvSpPr>
        <p:spPr/>
        <p:txBody>
          <a:bodyPr/>
          <a:lstStyle/>
          <a:p>
            <a:endParaRPr lang="en-US" dirty="0"/>
          </a:p>
        </p:txBody>
      </p:sp>
      <p:sp>
        <p:nvSpPr>
          <p:cNvPr id="33" name="Text Placeholder 32">
            <a:extLst>
              <a:ext uri="{FF2B5EF4-FFF2-40B4-BE49-F238E27FC236}">
                <a16:creationId xmlns:a16="http://schemas.microsoft.com/office/drawing/2014/main" id="{157C4865-F9DF-EEF7-3CE2-0DA27B3D1C0C}"/>
              </a:ext>
            </a:extLst>
          </p:cNvPr>
          <p:cNvSpPr>
            <a:spLocks noGrp="1"/>
          </p:cNvSpPr>
          <p:nvPr>
            <p:ph type="body" sz="quarter" idx="24"/>
          </p:nvPr>
        </p:nvSpPr>
        <p:spPr/>
        <p:txBody>
          <a:bodyPr/>
          <a:lstStyle/>
          <a:p>
            <a:endParaRPr lang="en-US" dirty="0"/>
          </a:p>
        </p:txBody>
      </p:sp>
      <p:sp>
        <p:nvSpPr>
          <p:cNvPr id="34" name="Text Placeholder 33">
            <a:extLst>
              <a:ext uri="{FF2B5EF4-FFF2-40B4-BE49-F238E27FC236}">
                <a16:creationId xmlns:a16="http://schemas.microsoft.com/office/drawing/2014/main" id="{2B101F22-F603-9F71-91F8-57BA940E20F6}"/>
              </a:ext>
            </a:extLst>
          </p:cNvPr>
          <p:cNvSpPr>
            <a:spLocks noGrp="1"/>
          </p:cNvSpPr>
          <p:nvPr>
            <p:ph type="body" sz="quarter" idx="25"/>
          </p:nvPr>
        </p:nvSpPr>
        <p:spPr/>
        <p:txBody>
          <a:bodyPr/>
          <a:lstStyle/>
          <a:p>
            <a:endParaRPr lang="en-US" dirty="0"/>
          </a:p>
        </p:txBody>
      </p:sp>
    </p:spTree>
    <p:extLst>
      <p:ext uri="{BB962C8B-B14F-4D97-AF65-F5344CB8AC3E}">
        <p14:creationId xmlns:p14="http://schemas.microsoft.com/office/powerpoint/2010/main" val="3033365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52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1B21B-D564-E782-E2A3-F33764CB90F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608785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153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B43511-89D2-EBFC-B1A9-0FD1FC0C75B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30025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1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025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70A2A88-D93D-8C43-F936-DEB734BC46BB}"/>
              </a:ext>
            </a:extLst>
          </p:cNvPr>
          <p:cNvSpPr>
            <a:spLocks noGrp="1"/>
          </p:cNvSpPr>
          <p:nvPr>
            <p:ph type="body" sz="quarter" idx="10"/>
          </p:nvPr>
        </p:nvSpPr>
        <p:spPr>
          <a:xfrm>
            <a:off x="8016996" y="1488304"/>
            <a:ext cx="3332736" cy="4444184"/>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823130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592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862D7-BCFB-3CA5-445D-AC726D1C7B3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14882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700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E8CC31-5D18-C56A-5AE5-19BA3979634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69382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2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56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969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PA DOD Palette">
      <a:dk1>
        <a:srgbClr val="000000"/>
      </a:dk1>
      <a:lt1>
        <a:srgbClr val="FFFFFF"/>
      </a:lt1>
      <a:dk2>
        <a:srgbClr val="323332"/>
      </a:dk2>
      <a:lt2>
        <a:srgbClr val="E7E6E6"/>
      </a:lt2>
      <a:accent1>
        <a:srgbClr val="D2252D"/>
      </a:accent1>
      <a:accent2>
        <a:srgbClr val="0B2554"/>
      </a:accent2>
      <a:accent3>
        <a:srgbClr val="315586"/>
      </a:accent3>
      <a:accent4>
        <a:srgbClr val="718EB4"/>
      </a:accent4>
      <a:accent5>
        <a:srgbClr val="ADBFD3"/>
      </a:accent5>
      <a:accent6>
        <a:srgbClr val="D5D9DE"/>
      </a:accent6>
      <a:hlink>
        <a:srgbClr val="44546A"/>
      </a:hlink>
      <a:folHlink>
        <a:srgbClr val="357A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1e0fcd8c-2d3b-40e1-9231-d51350a657ea" xsi:nil="true"/>
    <lcf76f155ced4ddcb4097134ff3c332f xmlns="1e0fcd8c-2d3b-40e1-9231-d51350a657e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40A0FBA05DF4AA45D6821F7FED846" ma:contentTypeVersion="18" ma:contentTypeDescription="Create a new document." ma:contentTypeScope="" ma:versionID="cbac814cb6dd65cfdf07892aa07d4c7e">
  <xsd:schema xmlns:xsd="http://www.w3.org/2001/XMLSchema" xmlns:xs="http://www.w3.org/2001/XMLSchema" xmlns:p="http://schemas.microsoft.com/office/2006/metadata/properties" xmlns:ns2="1e0fcd8c-2d3b-40e1-9231-d51350a657ea" xmlns:ns3="738875a2-f62c-46a4-ad92-9b4d2d2c00fc" targetNamespace="http://schemas.microsoft.com/office/2006/metadata/properties" ma:root="true" ma:fieldsID="2f67985481a272b83f21818af65af97c" ns2:_="" ns3:_="">
    <xsd:import namespace="1e0fcd8c-2d3b-40e1-9231-d51350a657ea"/>
    <xsd:import namespace="738875a2-f62c-46a4-ad92-9b4d2d2c00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Dateandtime" minOccurs="0"/>
                <xsd:element ref="ns2:MediaServiceObjectDetectorVersions" minOccurs="0"/>
                <xsd:element ref="ns2:MediaServiceSearchPropertie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fcd8c-2d3b-40e1-9231-d51350a65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ateandtime" ma:index="19" nillable="true" ma:displayName="Date and time" ma:format="DateTime" ma:internalName="Dateandtim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7c8b2d4-3706-4054-9f74-f7045d6993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8875a2-f62c-46a4-ad92-9b4d2d2c0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5C3518-4EAE-4FD6-A942-B2CF22EC19BF}">
  <ds:schemaRefs>
    <ds:schemaRef ds:uri="http://schemas.microsoft.com/office/2006/metadata/propertie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738875a2-f62c-46a4-ad92-9b4d2d2c00fc"/>
    <ds:schemaRef ds:uri="http://schemas.openxmlformats.org/package/2006/metadata/core-properties"/>
    <ds:schemaRef ds:uri="1e0fcd8c-2d3b-40e1-9231-d51350a657ea"/>
  </ds:schemaRefs>
</ds:datastoreItem>
</file>

<file path=customXml/itemProps2.xml><?xml version="1.0" encoding="utf-8"?>
<ds:datastoreItem xmlns:ds="http://schemas.openxmlformats.org/officeDocument/2006/customXml" ds:itemID="{1DC86E48-2864-49D8-90CD-8FD63D47B575}">
  <ds:schemaRefs>
    <ds:schemaRef ds:uri="http://schemas.microsoft.com/sharepoint/v3/contenttype/forms"/>
  </ds:schemaRefs>
</ds:datastoreItem>
</file>

<file path=customXml/itemProps3.xml><?xml version="1.0" encoding="utf-8"?>
<ds:datastoreItem xmlns:ds="http://schemas.openxmlformats.org/officeDocument/2006/customXml" ds:itemID="{8DD66931-B3DD-40EF-9FC0-3151617E6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fcd8c-2d3b-40e1-9231-d51350a657ea"/>
    <ds:schemaRef ds:uri="738875a2-f62c-46a4-ad92-9b4d2d2c0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6022</TotalTime>
  <Words>9355</Words>
  <Application>Microsoft Office PowerPoint</Application>
  <PresentationFormat>Widescreen</PresentationFormat>
  <Paragraphs>672</Paragraphs>
  <Slides>75</Slides>
  <Notes>74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75</vt:i4>
      </vt:variant>
    </vt:vector>
  </HeadingPairs>
  <TitlesOfParts>
    <vt:vector size="83" baseType="lpstr">
      <vt:lpstr>Arial</vt:lpstr>
      <vt:lpstr>Calibri</vt:lpstr>
      <vt:lpstr>Courier New</vt:lpstr>
      <vt:lpstr>Roboto</vt:lpstr>
      <vt:lpstr>Symbol</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Lyons</dc:creator>
  <cp:lastModifiedBy>Willie Cosner</cp:lastModifiedBy>
  <cp:revision>2</cp:revision>
  <dcterms:created xsi:type="dcterms:W3CDTF">2022-03-31T13:42:48Z</dcterms:created>
  <dcterms:modified xsi:type="dcterms:W3CDTF">2025-07-22T18:28:34Z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0x010100AFD40A0FBA05DF4AA45D6821F7FED846</vt:lpwstr>
  </property>
  <property fmtid="{D5CDD505-2E9C-101B-9397-08002B2CF9AE}" pid="3" name="MediaServiceImageTags">
    <vt:lpwstr/>
  </property>
</Properties>
</file>