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4"/>
    <p:sldMasterId id="2147483648" r:id="rId5"/>
  </p:sldMasterIdLst>
  <p:notesMasterIdLst>
    <p:notesMasterId r:id="rId84"/>
  </p:notesMasterIdLst>
  <p:handoutMasterIdLst>
    <p:handoutMasterId r:id="rId85"/>
  </p:handoutMasterIdLst>
  <p:sldIdLst>
    <p:sldId id="655" r:id="rId6"/>
    <p:sldId id="469" r:id="rId7"/>
    <p:sldId id="610" r:id="rId8"/>
    <p:sldId id="609" r:id="rId9"/>
    <p:sldId id="611" r:id="rId10"/>
    <p:sldId id="470" r:id="rId11"/>
    <p:sldId id="625" r:id="rId12"/>
    <p:sldId id="514" r:id="rId13"/>
    <p:sldId id="631" r:id="rId14"/>
    <p:sldId id="621" r:id="rId15"/>
    <p:sldId id="468" r:id="rId16"/>
    <p:sldId id="411" r:id="rId17"/>
    <p:sldId id="404" r:id="rId18"/>
    <p:sldId id="623" r:id="rId19"/>
    <p:sldId id="673" r:id="rId20"/>
    <p:sldId id="410" r:id="rId21"/>
    <p:sldId id="604" r:id="rId22"/>
    <p:sldId id="605" r:id="rId23"/>
    <p:sldId id="606" r:id="rId24"/>
    <p:sldId id="607" r:id="rId25"/>
    <p:sldId id="649" r:id="rId26"/>
    <p:sldId id="638" r:id="rId27"/>
    <p:sldId id="639" r:id="rId28"/>
    <p:sldId id="551" r:id="rId29"/>
    <p:sldId id="640" r:id="rId30"/>
    <p:sldId id="553" r:id="rId31"/>
    <p:sldId id="554" r:id="rId32"/>
    <p:sldId id="555" r:id="rId33"/>
    <p:sldId id="556" r:id="rId34"/>
    <p:sldId id="557" r:id="rId35"/>
    <p:sldId id="558" r:id="rId36"/>
    <p:sldId id="644" r:id="rId37"/>
    <p:sldId id="645" r:id="rId38"/>
    <p:sldId id="666" r:id="rId39"/>
    <p:sldId id="563" r:id="rId40"/>
    <p:sldId id="564" r:id="rId41"/>
    <p:sldId id="565" r:id="rId42"/>
    <p:sldId id="566" r:id="rId43"/>
    <p:sldId id="646" r:id="rId44"/>
    <p:sldId id="647" r:id="rId45"/>
    <p:sldId id="656" r:id="rId46"/>
    <p:sldId id="657" r:id="rId47"/>
    <p:sldId id="574" r:id="rId48"/>
    <p:sldId id="575" r:id="rId49"/>
    <p:sldId id="472" r:id="rId50"/>
    <p:sldId id="420" r:id="rId51"/>
    <p:sldId id="643" r:id="rId52"/>
    <p:sldId id="576" r:id="rId53"/>
    <p:sldId id="596" r:id="rId54"/>
    <p:sldId id="578" r:id="rId55"/>
    <p:sldId id="579" r:id="rId56"/>
    <p:sldId id="664" r:id="rId57"/>
    <p:sldId id="662" r:id="rId58"/>
    <p:sldId id="663" r:id="rId59"/>
    <p:sldId id="665" r:id="rId60"/>
    <p:sldId id="584" r:id="rId61"/>
    <p:sldId id="585" r:id="rId62"/>
    <p:sldId id="586" r:id="rId63"/>
    <p:sldId id="587" r:id="rId64"/>
    <p:sldId id="588" r:id="rId65"/>
    <p:sldId id="619" r:id="rId66"/>
    <p:sldId id="589" r:id="rId67"/>
    <p:sldId id="590" r:id="rId68"/>
    <p:sldId id="658" r:id="rId69"/>
    <p:sldId id="659" r:id="rId70"/>
    <p:sldId id="667" r:id="rId71"/>
    <p:sldId id="660" r:id="rId72"/>
    <p:sldId id="661" r:id="rId73"/>
    <p:sldId id="671" r:id="rId74"/>
    <p:sldId id="670" r:id="rId75"/>
    <p:sldId id="650" r:id="rId76"/>
    <p:sldId id="541" r:id="rId77"/>
    <p:sldId id="651" r:id="rId78"/>
    <p:sldId id="510" r:id="rId79"/>
    <p:sldId id="652" r:id="rId80"/>
    <p:sldId id="614" r:id="rId81"/>
    <p:sldId id="672" r:id="rId82"/>
    <p:sldId id="654"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93C44B-F730-4F41-BF41-975DF01BDE41}">
          <p14:sldIdLst>
            <p14:sldId id="655"/>
            <p14:sldId id="469"/>
            <p14:sldId id="610"/>
            <p14:sldId id="609"/>
            <p14:sldId id="611"/>
            <p14:sldId id="470"/>
            <p14:sldId id="625"/>
            <p14:sldId id="514"/>
            <p14:sldId id="631"/>
            <p14:sldId id="621"/>
            <p14:sldId id="468"/>
            <p14:sldId id="411"/>
            <p14:sldId id="404"/>
            <p14:sldId id="623"/>
            <p14:sldId id="673"/>
            <p14:sldId id="410"/>
            <p14:sldId id="604"/>
            <p14:sldId id="605"/>
            <p14:sldId id="606"/>
            <p14:sldId id="607"/>
            <p14:sldId id="649"/>
            <p14:sldId id="638"/>
            <p14:sldId id="639"/>
            <p14:sldId id="551"/>
            <p14:sldId id="640"/>
            <p14:sldId id="553"/>
            <p14:sldId id="554"/>
            <p14:sldId id="555"/>
            <p14:sldId id="556"/>
            <p14:sldId id="557"/>
            <p14:sldId id="558"/>
            <p14:sldId id="644"/>
            <p14:sldId id="645"/>
            <p14:sldId id="666"/>
            <p14:sldId id="563"/>
            <p14:sldId id="564"/>
            <p14:sldId id="565"/>
            <p14:sldId id="566"/>
            <p14:sldId id="646"/>
            <p14:sldId id="647"/>
            <p14:sldId id="656"/>
            <p14:sldId id="657"/>
            <p14:sldId id="574"/>
            <p14:sldId id="575"/>
            <p14:sldId id="472"/>
            <p14:sldId id="420"/>
            <p14:sldId id="643"/>
            <p14:sldId id="576"/>
            <p14:sldId id="596"/>
            <p14:sldId id="578"/>
            <p14:sldId id="579"/>
            <p14:sldId id="664"/>
            <p14:sldId id="662"/>
            <p14:sldId id="663"/>
            <p14:sldId id="665"/>
            <p14:sldId id="584"/>
            <p14:sldId id="585"/>
            <p14:sldId id="586"/>
            <p14:sldId id="587"/>
            <p14:sldId id="588"/>
            <p14:sldId id="619"/>
            <p14:sldId id="589"/>
            <p14:sldId id="590"/>
            <p14:sldId id="658"/>
            <p14:sldId id="659"/>
            <p14:sldId id="667"/>
            <p14:sldId id="660"/>
            <p14:sldId id="661"/>
            <p14:sldId id="671"/>
            <p14:sldId id="670"/>
            <p14:sldId id="650"/>
            <p14:sldId id="541"/>
            <p14:sldId id="651"/>
            <p14:sldId id="510"/>
            <p14:sldId id="652"/>
            <p14:sldId id="614"/>
            <p14:sldId id="672"/>
            <p14:sldId id="65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28490B-10F0-5012-493F-8C91520C92B1}" name="Dwayne Beebefranqui" initials="DB" userId="S::DBeebefranqui@forsmarshgroup.com::8b4bb9e3-6f19-4e8e-a6e3-63b839d6f58b" providerId="AD"/>
  <p188:author id="{9CE3744F-1C02-8E88-6FB6-5B6ED088E6CE}" name="Willie Cosner" initials="WC" userId="S::WCosner@forsmarsh.com::c59f3a56-3a41-49cc-b29e-c712a57bfcec" providerId="AD"/>
  <p188:author id="{A2488B7B-2AF4-206F-2E63-B63A0EAF8D48}" name="Guidance" initials="DB" userId="Guidance" providerId="None"/>
  <p188:author id="{F44F0DA6-D881-F8C4-7520-5C26E04C412C}" name="Willie Cosner" initials="WC" userId="Willie Cosner" providerId="None"/>
  <p188:author id="{1F6C6AB6-4F97-148C-DCA3-86D650CE7963}" name="Shawn Lyons" initials="SL" userId="S::slyons@forsmarshgroup.com::d5dc606a-857b-4570-a6db-e38332182297" providerId="AD"/>
  <p188:author id="{AADCC8C7-F819-EA40-3F8F-E2A5796701D4}" name="Anna Sheveland" initials="AS" userId="S::asheveland@forsmarshgroup.com::1a15c0c2-8b57-4d56-ac64-2be4d747f264" providerId="AD"/>
  <p188:author id="{E83479D5-E59F-EE45-AB4A-9F0B16105560}" name="Dwayne D Beebe" initials="DB" userId="S::dbeebefranqui@forsmarshgroup.com::8b4bb9e3-6f19-4e8e-a6e3-63b839d6f5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ore, Abigail E CIV DMDC" initials="MAECD" lastIdx="121" clrIdx="0">
    <p:extLst>
      <p:ext uri="{19B8F6BF-5375-455C-9EA6-DF929625EA0E}">
        <p15:presenceInfo xmlns:p15="http://schemas.microsoft.com/office/powerpoint/2012/main" userId="S-1-5-21-790525478-492894223-839522115-133380" providerId="AD"/>
      </p:ext>
    </p:extLst>
  </p:cmAuthor>
  <p:cmAuthor id="2" name="Lawhead, Austin R CIV OPA" initials="LARCO" lastIdx="17" clrIdx="1">
    <p:extLst>
      <p:ext uri="{19B8F6BF-5375-455C-9EA6-DF929625EA0E}">
        <p15:presenceInfo xmlns:p15="http://schemas.microsoft.com/office/powerpoint/2012/main" userId="S-1-5-21-790525478-492894223-839522115-143859" providerId="AD"/>
      </p:ext>
    </p:extLst>
  </p:cmAuthor>
  <p:cmAuthor id="3" name="Anna Sheveland" initials="AS" lastIdx="23" clrIdx="2">
    <p:extLst>
      <p:ext uri="{19B8F6BF-5375-455C-9EA6-DF929625EA0E}">
        <p15:presenceInfo xmlns:p15="http://schemas.microsoft.com/office/powerpoint/2012/main" userId="S::asheveland@forsmarshgroup.com::1a15c0c2-8b57-4d56-ac64-2be4d747f264" providerId="AD"/>
      </p:ext>
    </p:extLst>
  </p:cmAuthor>
  <p:cmAuthor id="4" name="Dwayne Beebefranqui" initials="DB" lastIdx="94" clrIdx="3">
    <p:extLst>
      <p:ext uri="{19B8F6BF-5375-455C-9EA6-DF929625EA0E}">
        <p15:presenceInfo xmlns:p15="http://schemas.microsoft.com/office/powerpoint/2012/main" userId="S::DBeebefranqui@forsmarshgroup.com::8b4bb9e3-6f19-4e8e-a6e3-63b839d6f58b" providerId="AD"/>
      </p:ext>
    </p:extLst>
  </p:cmAuthor>
  <p:cmAuthor id="5" name="Willie Cosner" initials="WC" lastIdx="5" clrIdx="4">
    <p:extLst>
      <p:ext uri="{19B8F6BF-5375-455C-9EA6-DF929625EA0E}">
        <p15:presenceInfo xmlns:p15="http://schemas.microsoft.com/office/powerpoint/2012/main" userId="S::WCosner@forsmarshgroup.com::c59f3a56-3a41-49cc-b29e-c712a57bfcec" providerId="AD"/>
      </p:ext>
    </p:extLst>
  </p:cmAuthor>
  <p:cmAuthor id="6" name="Brock Brothers" initials="BB" lastIdx="7" clrIdx="5">
    <p:extLst>
      <p:ext uri="{19B8F6BF-5375-455C-9EA6-DF929625EA0E}">
        <p15:presenceInfo xmlns:p15="http://schemas.microsoft.com/office/powerpoint/2012/main" userId="S::bbrothers@forsmarshgroup.com::1de527b7-ad6d-4139-aa0f-2cadd49b8b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586"/>
    <a:srgbClr val="0C2554"/>
    <a:srgbClr val="002855"/>
    <a:srgbClr val="AEBFD4"/>
    <a:srgbClr val="FFFFFF"/>
    <a:srgbClr val="D20000"/>
    <a:srgbClr val="58595B"/>
    <a:srgbClr val="003F88"/>
    <a:srgbClr val="355E93"/>
    <a:srgbClr val="0001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0B50AE-B1CB-4F06-95A4-00A2CC730FEE}" v="28" dt="2025-07-10T17:14:37.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21" autoAdjust="0"/>
  </p:normalViewPr>
  <p:slideViewPr>
    <p:cSldViewPr snapToGrid="0">
      <p:cViewPr varScale="1">
        <p:scale>
          <a:sx n="84" d="100"/>
          <a:sy n="84" d="100"/>
        </p:scale>
        <p:origin x="1596" y="84"/>
      </p:cViewPr>
      <p:guideLst/>
    </p:cSldViewPr>
  </p:slideViewPr>
  <p:notesTextViewPr>
    <p:cViewPr>
      <p:scale>
        <a:sx n="1" d="1"/>
        <a:sy n="1" d="1"/>
      </p:scale>
      <p:origin x="0" y="0"/>
    </p:cViewPr>
  </p:notesTextViewPr>
  <p:notesViewPr>
    <p:cSldViewPr snapToGrid="0">
      <p:cViewPr>
        <p:scale>
          <a:sx n="1" d="2"/>
          <a:sy n="1" d="2"/>
        </p:scale>
        <p:origin x="4632" y="1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7A2B7-09A7-4A6F-BB74-FF5AC018C35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A5D3635E-B11B-459C-91AF-BADBEC5F4C96}">
      <dgm:prSet phldrT="[Text]" custT="1"/>
      <dgm:spPr>
        <a:solidFill>
          <a:srgbClr val="728FB4"/>
        </a:solidFill>
      </dgm:spPr>
      <dgm:t>
        <a:bodyPr/>
        <a:lstStyle/>
        <a:p>
          <a:r>
            <a:rPr lang="en-US" sz="1100">
              <a:latin typeface="Arial" panose="020B0604020202020204" pitchFamily="34" charset="0"/>
              <a:cs typeface="Arial" panose="020B0604020202020204" pitchFamily="34" charset="0"/>
            </a:rPr>
            <a:t>DEOCS Administration or Review</a:t>
          </a:r>
        </a:p>
      </dgm:t>
    </dgm:pt>
    <dgm:pt modelId="{3D44FF2A-9181-4A69-BE77-098A8EA854DF}" type="parTrans" cxnId="{F96CC294-F358-40F2-9806-648AE87597FE}">
      <dgm:prSet/>
      <dgm:spPr/>
      <dgm:t>
        <a:bodyPr/>
        <a:lstStyle/>
        <a:p>
          <a:endParaRPr lang="en-US"/>
        </a:p>
      </dgm:t>
    </dgm:pt>
    <dgm:pt modelId="{27CD5F95-92F9-433C-B8E3-6F220F36F5E6}" type="sibTrans" cxnId="{F96CC294-F358-40F2-9806-648AE87597FE}">
      <dgm:prSet/>
      <dgm:spPr/>
      <dgm:t>
        <a:bodyPr/>
        <a:lstStyle/>
        <a:p>
          <a:endParaRPr lang="en-US"/>
        </a:p>
      </dgm:t>
    </dgm:pt>
    <dgm:pt modelId="{07AA3A2E-E54C-4751-BE5D-A0FEECAF613C}">
      <dgm:prSet phldrT="[Text]" custT="1"/>
      <dgm:spPr>
        <a:solidFill>
          <a:srgbClr val="7030A0"/>
        </a:solidFill>
      </dgm:spPr>
      <dgm:t>
        <a:bodyPr/>
        <a:lstStyle/>
        <a:p>
          <a:r>
            <a:rPr lang="en-US" sz="1100">
              <a:latin typeface="Arial" panose="020B0604020202020204" pitchFamily="34" charset="0"/>
              <a:cs typeface="Arial" panose="020B0604020202020204" pitchFamily="34" charset="0"/>
            </a:rPr>
            <a:t>DEOCS Interpretation</a:t>
          </a:r>
        </a:p>
      </dgm:t>
    </dgm:pt>
    <dgm:pt modelId="{35A7ADEA-39D6-450E-BCD5-11DE122A4A85}" type="parTrans" cxnId="{3BC2F3CA-44B5-4AE3-90F8-A9D0BC9973D4}">
      <dgm:prSet/>
      <dgm:spPr/>
      <dgm:t>
        <a:bodyPr/>
        <a:lstStyle/>
        <a:p>
          <a:endParaRPr lang="en-US"/>
        </a:p>
      </dgm:t>
    </dgm:pt>
    <dgm:pt modelId="{4F158386-72E0-40B7-B484-0947CBECC198}" type="sibTrans" cxnId="{3BC2F3CA-44B5-4AE3-90F8-A9D0BC9973D4}">
      <dgm:prSet/>
      <dgm:spPr/>
      <dgm:t>
        <a:bodyPr/>
        <a:lstStyle/>
        <a:p>
          <a:endParaRPr lang="en-US"/>
        </a:p>
      </dgm:t>
    </dgm:pt>
    <dgm:pt modelId="{02426B0C-4402-4F49-A0D1-1AA27EA39D41}">
      <dgm:prSet phldrT="[Text]" custT="1"/>
      <dgm:spPr>
        <a:solidFill>
          <a:srgbClr val="0070C0"/>
        </a:solidFill>
      </dgm:spPr>
      <dgm:t>
        <a:bodyPr/>
        <a:lstStyle/>
        <a:p>
          <a:r>
            <a:rPr lang="en-US" sz="1100">
              <a:latin typeface="Arial" panose="020B0604020202020204" pitchFamily="34" charset="0"/>
              <a:cs typeface="Arial" panose="020B0604020202020204" pitchFamily="34" charset="0"/>
            </a:rPr>
            <a:t>Comprehensive Integrated Primary Prevention Plan</a:t>
          </a:r>
        </a:p>
      </dgm:t>
    </dgm:pt>
    <dgm:pt modelId="{5412AA0D-1BFF-4A0E-B5D8-393C25780B2D}" type="parTrans" cxnId="{4290D534-D33D-41B1-8D26-6B310E52AAA4}">
      <dgm:prSet/>
      <dgm:spPr/>
      <dgm:t>
        <a:bodyPr/>
        <a:lstStyle/>
        <a:p>
          <a:endParaRPr lang="en-US"/>
        </a:p>
      </dgm:t>
    </dgm:pt>
    <dgm:pt modelId="{79940EF8-8029-4344-958C-438B0C8CA359}" type="sibTrans" cxnId="{4290D534-D33D-41B1-8D26-6B310E52AAA4}">
      <dgm:prSet/>
      <dgm:spPr/>
      <dgm:t>
        <a:bodyPr/>
        <a:lstStyle/>
        <a:p>
          <a:endParaRPr lang="en-US"/>
        </a:p>
      </dgm:t>
    </dgm:pt>
    <dgm:pt modelId="{4C84A6DD-23EF-4207-BCCC-923AA7AF448E}">
      <dgm:prSet phldrT="[Text]" custT="1"/>
      <dgm:spPr>
        <a:solidFill>
          <a:srgbClr val="00B050"/>
        </a:solidFill>
      </dgm:spPr>
      <dgm:t>
        <a:bodyPr/>
        <a:lstStyle/>
        <a:p>
          <a:r>
            <a:rPr lang="en-US" sz="1100">
              <a:latin typeface="Arial" panose="020B0604020202020204" pitchFamily="34" charset="0"/>
              <a:cs typeface="Arial" panose="020B0604020202020204" pitchFamily="34" charset="0"/>
            </a:rPr>
            <a:t>Implementation</a:t>
          </a:r>
        </a:p>
      </dgm:t>
    </dgm:pt>
    <dgm:pt modelId="{2DA3D5CE-CD4F-475E-B6EC-C06B87E51E61}" type="parTrans" cxnId="{8752E8EE-3575-4854-BDE9-98257AA91915}">
      <dgm:prSet/>
      <dgm:spPr/>
      <dgm:t>
        <a:bodyPr/>
        <a:lstStyle/>
        <a:p>
          <a:endParaRPr lang="en-US"/>
        </a:p>
      </dgm:t>
    </dgm:pt>
    <dgm:pt modelId="{F5D19D91-D13D-4FD2-ACD4-B9A575FB4ECD}" type="sibTrans" cxnId="{8752E8EE-3575-4854-BDE9-98257AA91915}">
      <dgm:prSet/>
      <dgm:spPr/>
      <dgm:t>
        <a:bodyPr/>
        <a:lstStyle/>
        <a:p>
          <a:endParaRPr lang="en-US"/>
        </a:p>
      </dgm:t>
    </dgm:pt>
    <dgm:pt modelId="{9E692334-EC9C-43A2-A8AF-8691BE85B026}">
      <dgm:prSet phldrT="[Text]" custT="1"/>
      <dgm:spPr/>
      <dgm:t>
        <a:bodyPr/>
        <a:lstStyle/>
        <a:p>
          <a:r>
            <a:rPr lang="en-US" sz="1100">
              <a:latin typeface="Arial" panose="020B0604020202020204" pitchFamily="34" charset="0"/>
              <a:cs typeface="Arial" panose="020B0604020202020204" pitchFamily="34" charset="0"/>
            </a:rPr>
            <a:t>Evaluation and CIPP Plan Update</a:t>
          </a:r>
        </a:p>
      </dgm:t>
    </dgm:pt>
    <dgm:pt modelId="{4ADC84B3-090F-4FE5-A04C-1A2BA922859C}" type="parTrans" cxnId="{DF0A8DC0-E67D-4D9A-B48B-311B82CB5612}">
      <dgm:prSet/>
      <dgm:spPr/>
      <dgm:t>
        <a:bodyPr/>
        <a:lstStyle/>
        <a:p>
          <a:endParaRPr lang="en-US"/>
        </a:p>
      </dgm:t>
    </dgm:pt>
    <dgm:pt modelId="{86A3F3BE-20F6-48DE-B72C-D87811C41955}" type="sibTrans" cxnId="{DF0A8DC0-E67D-4D9A-B48B-311B82CB5612}">
      <dgm:prSet/>
      <dgm:spPr/>
      <dgm:t>
        <a:bodyPr/>
        <a:lstStyle/>
        <a:p>
          <a:endParaRPr lang="en-US"/>
        </a:p>
      </dgm:t>
    </dgm:pt>
    <dgm:pt modelId="{3092D0D0-D875-4360-8607-A451A98EA21A}">
      <dgm:prSet custT="1"/>
      <dgm:spPr>
        <a:solidFill>
          <a:schemeClr val="accent1">
            <a:lumMod val="75000"/>
          </a:schemeClr>
        </a:solidFill>
      </dgm:spPr>
      <dgm:t>
        <a:bodyPr/>
        <a:lstStyle/>
        <a:p>
          <a:r>
            <a:rPr lang="en-US" sz="1100">
              <a:latin typeface="Arial" panose="020B0604020202020204" pitchFamily="34" charset="0"/>
              <a:cs typeface="Arial" panose="020B0604020202020204" pitchFamily="34" charset="0"/>
            </a:rPr>
            <a:t>Additional Data Compilation or Collection</a:t>
          </a:r>
        </a:p>
      </dgm:t>
    </dgm:pt>
    <dgm:pt modelId="{57DF53DE-C38D-45D3-B468-AA741FE82132}" type="parTrans" cxnId="{FA873EE2-CEC7-45DC-8B6B-11B558A04AFB}">
      <dgm:prSet/>
      <dgm:spPr/>
      <dgm:t>
        <a:bodyPr/>
        <a:lstStyle/>
        <a:p>
          <a:endParaRPr lang="en-US"/>
        </a:p>
      </dgm:t>
    </dgm:pt>
    <dgm:pt modelId="{3A64DD80-EDF4-4323-8D93-30C8FE5B3551}" type="sibTrans" cxnId="{FA873EE2-CEC7-45DC-8B6B-11B558A04AFB}">
      <dgm:prSet/>
      <dgm:spPr/>
      <dgm:t>
        <a:bodyPr/>
        <a:lstStyle/>
        <a:p>
          <a:endParaRPr lang="en-US"/>
        </a:p>
      </dgm:t>
    </dgm:pt>
    <dgm:pt modelId="{2F665E7B-907D-49AB-8776-8B80E1F0D009}">
      <dgm:prSet custT="1"/>
      <dgm:spPr>
        <a:solidFill>
          <a:schemeClr val="accent3"/>
        </a:solidFill>
      </dgm:spPr>
      <dgm:t>
        <a:bodyPr/>
        <a:lstStyle/>
        <a:p>
          <a:r>
            <a:rPr lang="en-US" sz="1100">
              <a:latin typeface="Arial" panose="020B0604020202020204" pitchFamily="34" charset="0"/>
              <a:cs typeface="Arial" panose="020B0604020202020204" pitchFamily="34" charset="0"/>
            </a:rPr>
            <a:t>CCA Interpretation/ Brief Leaders</a:t>
          </a:r>
        </a:p>
      </dgm:t>
    </dgm:pt>
    <dgm:pt modelId="{84F7D59F-273E-4245-8047-3BD92FA5BA61}" type="parTrans" cxnId="{028793B1-CDC7-4FF9-93C5-3B489B953E63}">
      <dgm:prSet/>
      <dgm:spPr/>
      <dgm:t>
        <a:bodyPr/>
        <a:lstStyle/>
        <a:p>
          <a:endParaRPr lang="en-US"/>
        </a:p>
      </dgm:t>
    </dgm:pt>
    <dgm:pt modelId="{9A79B739-755B-4FA1-9FE9-AB01F47F1D8A}" type="sibTrans" cxnId="{028793B1-CDC7-4FF9-93C5-3B489B953E63}">
      <dgm:prSet/>
      <dgm:spPr/>
      <dgm:t>
        <a:bodyPr/>
        <a:lstStyle/>
        <a:p>
          <a:endParaRPr lang="en-US"/>
        </a:p>
      </dgm:t>
    </dgm:pt>
    <dgm:pt modelId="{B70322E0-E4F7-49B2-93C4-6A4A38608130}">
      <dgm:prSet custT="1"/>
      <dgm:spPr>
        <a:solidFill>
          <a:schemeClr val="tx2"/>
        </a:solidFill>
      </dgm:spPr>
      <dgm:t>
        <a:bodyPr/>
        <a:lstStyle/>
        <a:p>
          <a:r>
            <a:rPr lang="en-US" sz="1100">
              <a:latin typeface="Arial" panose="020B0604020202020204" pitchFamily="34" charset="0"/>
              <a:cs typeface="Arial" panose="020B0604020202020204" pitchFamily="34" charset="0"/>
            </a:rPr>
            <a:t>Leaders Share Results with Unit</a:t>
          </a:r>
        </a:p>
      </dgm:t>
    </dgm:pt>
    <dgm:pt modelId="{6126BFAF-DE73-4B7D-9C65-6510EDA7BAEF}" type="parTrans" cxnId="{BC827D7E-E06E-49D6-BE3B-C6D525AFEE9A}">
      <dgm:prSet/>
      <dgm:spPr/>
      <dgm:t>
        <a:bodyPr/>
        <a:lstStyle/>
        <a:p>
          <a:endParaRPr lang="en-US"/>
        </a:p>
      </dgm:t>
    </dgm:pt>
    <dgm:pt modelId="{1F6EC557-379A-4DC0-816C-690355DCC979}" type="sibTrans" cxnId="{BC827D7E-E06E-49D6-BE3B-C6D525AFEE9A}">
      <dgm:prSet/>
      <dgm:spPr/>
      <dgm:t>
        <a:bodyPr/>
        <a:lstStyle/>
        <a:p>
          <a:endParaRPr lang="en-US"/>
        </a:p>
      </dgm:t>
    </dgm:pt>
    <dgm:pt modelId="{0A52C4CF-9A6E-4C8E-9A86-494BF1FF293E}" type="pres">
      <dgm:prSet presAssocID="{ACD7A2B7-09A7-4A6F-BB74-FF5AC018C354}" presName="Name0" presStyleCnt="0">
        <dgm:presLayoutVars>
          <dgm:dir/>
          <dgm:resizeHandles val="exact"/>
        </dgm:presLayoutVars>
      </dgm:prSet>
      <dgm:spPr/>
    </dgm:pt>
    <dgm:pt modelId="{F4EA92EE-319D-4528-A294-9F6C28998FA3}" type="pres">
      <dgm:prSet presAssocID="{ACD7A2B7-09A7-4A6F-BB74-FF5AC018C354}" presName="cycle" presStyleCnt="0"/>
      <dgm:spPr/>
    </dgm:pt>
    <dgm:pt modelId="{0F6C6A9C-D117-4A5A-9746-EA5E37B86B33}" type="pres">
      <dgm:prSet presAssocID="{A5D3635E-B11B-459C-91AF-BADBEC5F4C96}" presName="nodeFirstNode" presStyleLbl="node1" presStyleIdx="0" presStyleCnt="8">
        <dgm:presLayoutVars>
          <dgm:bulletEnabled val="1"/>
        </dgm:presLayoutVars>
      </dgm:prSet>
      <dgm:spPr/>
    </dgm:pt>
    <dgm:pt modelId="{8D673D4D-BA10-460C-8F3A-6ACD7F0FFBCD}" type="pres">
      <dgm:prSet presAssocID="{27CD5F95-92F9-433C-B8E3-6F220F36F5E6}" presName="sibTransFirstNode" presStyleLbl="bgShp" presStyleIdx="0" presStyleCnt="1"/>
      <dgm:spPr/>
    </dgm:pt>
    <dgm:pt modelId="{F0427416-4BCF-4ECF-ABC5-577F6B072979}" type="pres">
      <dgm:prSet presAssocID="{07AA3A2E-E54C-4751-BE5D-A0FEECAF613C}" presName="nodeFollowingNodes" presStyleLbl="node1" presStyleIdx="1" presStyleCnt="8" custRadScaleRad="98586" custRadScaleInc="6623">
        <dgm:presLayoutVars>
          <dgm:bulletEnabled val="1"/>
        </dgm:presLayoutVars>
      </dgm:prSet>
      <dgm:spPr/>
    </dgm:pt>
    <dgm:pt modelId="{275A18E4-D4DA-4D6A-95E5-A7BB3CE880AB}" type="pres">
      <dgm:prSet presAssocID="{3092D0D0-D875-4360-8607-A451A98EA21A}" presName="nodeFollowingNodes" presStyleLbl="node1" presStyleIdx="2" presStyleCnt="8">
        <dgm:presLayoutVars>
          <dgm:bulletEnabled val="1"/>
        </dgm:presLayoutVars>
      </dgm:prSet>
      <dgm:spPr/>
    </dgm:pt>
    <dgm:pt modelId="{48AE5C02-A001-45C4-B536-C6BFB98DF636}" type="pres">
      <dgm:prSet presAssocID="{2F665E7B-907D-49AB-8776-8B80E1F0D009}" presName="nodeFollowingNodes" presStyleLbl="node1" presStyleIdx="3" presStyleCnt="8">
        <dgm:presLayoutVars>
          <dgm:bulletEnabled val="1"/>
        </dgm:presLayoutVars>
      </dgm:prSet>
      <dgm:spPr/>
    </dgm:pt>
    <dgm:pt modelId="{1221F87D-8C24-4C82-AD5C-635EF32A2FDF}" type="pres">
      <dgm:prSet presAssocID="{B70322E0-E4F7-49B2-93C4-6A4A38608130}" presName="nodeFollowingNodes" presStyleLbl="node1" presStyleIdx="4" presStyleCnt="8">
        <dgm:presLayoutVars>
          <dgm:bulletEnabled val="1"/>
        </dgm:presLayoutVars>
      </dgm:prSet>
      <dgm:spPr/>
    </dgm:pt>
    <dgm:pt modelId="{94F2FBC1-CE44-499D-87F2-32ED400F9B46}" type="pres">
      <dgm:prSet presAssocID="{02426B0C-4402-4F49-A0D1-1AA27EA39D41}" presName="nodeFollowingNodes" presStyleLbl="node1" presStyleIdx="5" presStyleCnt="8">
        <dgm:presLayoutVars>
          <dgm:bulletEnabled val="1"/>
        </dgm:presLayoutVars>
      </dgm:prSet>
      <dgm:spPr/>
    </dgm:pt>
    <dgm:pt modelId="{B90FAAFD-F22D-497F-91C9-774404522B3F}" type="pres">
      <dgm:prSet presAssocID="{4C84A6DD-23EF-4207-BCCC-923AA7AF448E}" presName="nodeFollowingNodes" presStyleLbl="node1" presStyleIdx="6" presStyleCnt="8">
        <dgm:presLayoutVars>
          <dgm:bulletEnabled val="1"/>
        </dgm:presLayoutVars>
      </dgm:prSet>
      <dgm:spPr/>
    </dgm:pt>
    <dgm:pt modelId="{31E4E1D4-E16A-444B-B986-3479C1ECA602}" type="pres">
      <dgm:prSet presAssocID="{9E692334-EC9C-43A2-A8AF-8691BE85B026}" presName="nodeFollowingNodes" presStyleLbl="node1" presStyleIdx="7" presStyleCnt="8" custRadScaleRad="98586" custRadScaleInc="-6623">
        <dgm:presLayoutVars>
          <dgm:bulletEnabled val="1"/>
        </dgm:presLayoutVars>
      </dgm:prSet>
      <dgm:spPr/>
    </dgm:pt>
  </dgm:ptLst>
  <dgm:cxnLst>
    <dgm:cxn modelId="{3FD66513-CA1A-4538-804E-6AC3AED6EEE8}" type="presOf" srcId="{3092D0D0-D875-4360-8607-A451A98EA21A}" destId="{275A18E4-D4DA-4D6A-95E5-A7BB3CE880AB}" srcOrd="0" destOrd="0" presId="urn:microsoft.com/office/officeart/2005/8/layout/cycle3"/>
    <dgm:cxn modelId="{4CDE6628-4626-450D-B54D-FD3EE7418CE5}" type="presOf" srcId="{4C84A6DD-23EF-4207-BCCC-923AA7AF448E}" destId="{B90FAAFD-F22D-497F-91C9-774404522B3F}" srcOrd="0" destOrd="0" presId="urn:microsoft.com/office/officeart/2005/8/layout/cycle3"/>
    <dgm:cxn modelId="{4290D534-D33D-41B1-8D26-6B310E52AAA4}" srcId="{ACD7A2B7-09A7-4A6F-BB74-FF5AC018C354}" destId="{02426B0C-4402-4F49-A0D1-1AA27EA39D41}" srcOrd="5" destOrd="0" parTransId="{5412AA0D-1BFF-4A0E-B5D8-393C25780B2D}" sibTransId="{79940EF8-8029-4344-958C-438B0C8CA359}"/>
    <dgm:cxn modelId="{1ACBB837-8E50-40AD-B91F-A15166916D40}" type="presOf" srcId="{07AA3A2E-E54C-4751-BE5D-A0FEECAF613C}" destId="{F0427416-4BCF-4ECF-ABC5-577F6B072979}" srcOrd="0" destOrd="0" presId="urn:microsoft.com/office/officeart/2005/8/layout/cycle3"/>
    <dgm:cxn modelId="{9D01473F-EF85-4EF3-8B27-6334413999A2}" type="presOf" srcId="{A5D3635E-B11B-459C-91AF-BADBEC5F4C96}" destId="{0F6C6A9C-D117-4A5A-9746-EA5E37B86B33}" srcOrd="0" destOrd="0" presId="urn:microsoft.com/office/officeart/2005/8/layout/cycle3"/>
    <dgm:cxn modelId="{DE2BFA4A-CF09-438C-88C1-DF772CA5AB63}" type="presOf" srcId="{B70322E0-E4F7-49B2-93C4-6A4A38608130}" destId="{1221F87D-8C24-4C82-AD5C-635EF32A2FDF}" srcOrd="0" destOrd="0" presId="urn:microsoft.com/office/officeart/2005/8/layout/cycle3"/>
    <dgm:cxn modelId="{BC827D7E-E06E-49D6-BE3B-C6D525AFEE9A}" srcId="{ACD7A2B7-09A7-4A6F-BB74-FF5AC018C354}" destId="{B70322E0-E4F7-49B2-93C4-6A4A38608130}" srcOrd="4" destOrd="0" parTransId="{6126BFAF-DE73-4B7D-9C65-6510EDA7BAEF}" sibTransId="{1F6EC557-379A-4DC0-816C-690355DCC979}"/>
    <dgm:cxn modelId="{F96CC294-F358-40F2-9806-648AE87597FE}" srcId="{ACD7A2B7-09A7-4A6F-BB74-FF5AC018C354}" destId="{A5D3635E-B11B-459C-91AF-BADBEC5F4C96}" srcOrd="0" destOrd="0" parTransId="{3D44FF2A-9181-4A69-BE77-098A8EA854DF}" sibTransId="{27CD5F95-92F9-433C-B8E3-6F220F36F5E6}"/>
    <dgm:cxn modelId="{43869796-1255-4CA5-BFE9-C73A4324292F}" type="presOf" srcId="{27CD5F95-92F9-433C-B8E3-6F220F36F5E6}" destId="{8D673D4D-BA10-460C-8F3A-6ACD7F0FFBCD}" srcOrd="0" destOrd="0" presId="urn:microsoft.com/office/officeart/2005/8/layout/cycle3"/>
    <dgm:cxn modelId="{E60E509B-E6CB-48FA-8A88-657EED48B00D}" type="presOf" srcId="{9E692334-EC9C-43A2-A8AF-8691BE85B026}" destId="{31E4E1D4-E16A-444B-B986-3479C1ECA602}" srcOrd="0" destOrd="0" presId="urn:microsoft.com/office/officeart/2005/8/layout/cycle3"/>
    <dgm:cxn modelId="{C15E6DA5-037E-4245-A991-E194071CF1A0}" type="presOf" srcId="{ACD7A2B7-09A7-4A6F-BB74-FF5AC018C354}" destId="{0A52C4CF-9A6E-4C8E-9A86-494BF1FF293E}" srcOrd="0" destOrd="0" presId="urn:microsoft.com/office/officeart/2005/8/layout/cycle3"/>
    <dgm:cxn modelId="{028793B1-CDC7-4FF9-93C5-3B489B953E63}" srcId="{ACD7A2B7-09A7-4A6F-BB74-FF5AC018C354}" destId="{2F665E7B-907D-49AB-8776-8B80E1F0D009}" srcOrd="3" destOrd="0" parTransId="{84F7D59F-273E-4245-8047-3BD92FA5BA61}" sibTransId="{9A79B739-755B-4FA1-9FE9-AB01F47F1D8A}"/>
    <dgm:cxn modelId="{910D8EB4-C4F8-4909-B7BE-435D0EA4B89F}" type="presOf" srcId="{2F665E7B-907D-49AB-8776-8B80E1F0D009}" destId="{48AE5C02-A001-45C4-B536-C6BFB98DF636}" srcOrd="0" destOrd="0" presId="urn:microsoft.com/office/officeart/2005/8/layout/cycle3"/>
    <dgm:cxn modelId="{DF0A8DC0-E67D-4D9A-B48B-311B82CB5612}" srcId="{ACD7A2B7-09A7-4A6F-BB74-FF5AC018C354}" destId="{9E692334-EC9C-43A2-A8AF-8691BE85B026}" srcOrd="7" destOrd="0" parTransId="{4ADC84B3-090F-4FE5-A04C-1A2BA922859C}" sibTransId="{86A3F3BE-20F6-48DE-B72C-D87811C41955}"/>
    <dgm:cxn modelId="{3BC2F3CA-44B5-4AE3-90F8-A9D0BC9973D4}" srcId="{ACD7A2B7-09A7-4A6F-BB74-FF5AC018C354}" destId="{07AA3A2E-E54C-4751-BE5D-A0FEECAF613C}" srcOrd="1" destOrd="0" parTransId="{35A7ADEA-39D6-450E-BCD5-11DE122A4A85}" sibTransId="{4F158386-72E0-40B7-B484-0947CBECC198}"/>
    <dgm:cxn modelId="{63A25EDD-EA2E-46F5-B2B7-5E94D7A64810}" type="presOf" srcId="{02426B0C-4402-4F49-A0D1-1AA27EA39D41}" destId="{94F2FBC1-CE44-499D-87F2-32ED400F9B46}" srcOrd="0" destOrd="0" presId="urn:microsoft.com/office/officeart/2005/8/layout/cycle3"/>
    <dgm:cxn modelId="{FA873EE2-CEC7-45DC-8B6B-11B558A04AFB}" srcId="{ACD7A2B7-09A7-4A6F-BB74-FF5AC018C354}" destId="{3092D0D0-D875-4360-8607-A451A98EA21A}" srcOrd="2" destOrd="0" parTransId="{57DF53DE-C38D-45D3-B468-AA741FE82132}" sibTransId="{3A64DD80-EDF4-4323-8D93-30C8FE5B3551}"/>
    <dgm:cxn modelId="{8752E8EE-3575-4854-BDE9-98257AA91915}" srcId="{ACD7A2B7-09A7-4A6F-BB74-FF5AC018C354}" destId="{4C84A6DD-23EF-4207-BCCC-923AA7AF448E}" srcOrd="6" destOrd="0" parTransId="{2DA3D5CE-CD4F-475E-B6EC-C06B87E51E61}" sibTransId="{F5D19D91-D13D-4FD2-ACD4-B9A575FB4ECD}"/>
    <dgm:cxn modelId="{40478369-0DBB-4350-8C8D-01AB8EC070D4}" type="presParOf" srcId="{0A52C4CF-9A6E-4C8E-9A86-494BF1FF293E}" destId="{F4EA92EE-319D-4528-A294-9F6C28998FA3}" srcOrd="0" destOrd="0" presId="urn:microsoft.com/office/officeart/2005/8/layout/cycle3"/>
    <dgm:cxn modelId="{D9179884-9BE0-45E1-8553-D083E0B9F638}" type="presParOf" srcId="{F4EA92EE-319D-4528-A294-9F6C28998FA3}" destId="{0F6C6A9C-D117-4A5A-9746-EA5E37B86B33}" srcOrd="0" destOrd="0" presId="urn:microsoft.com/office/officeart/2005/8/layout/cycle3"/>
    <dgm:cxn modelId="{1859C944-405E-4EB9-8924-ADD52BB4E21C}" type="presParOf" srcId="{F4EA92EE-319D-4528-A294-9F6C28998FA3}" destId="{8D673D4D-BA10-460C-8F3A-6ACD7F0FFBCD}" srcOrd="1" destOrd="0" presId="urn:microsoft.com/office/officeart/2005/8/layout/cycle3"/>
    <dgm:cxn modelId="{108B1D3C-3D24-44D1-8662-3CB4B6868BB9}" type="presParOf" srcId="{F4EA92EE-319D-4528-A294-9F6C28998FA3}" destId="{F0427416-4BCF-4ECF-ABC5-577F6B072979}" srcOrd="2" destOrd="0" presId="urn:microsoft.com/office/officeart/2005/8/layout/cycle3"/>
    <dgm:cxn modelId="{A8FB2DE6-9291-4968-80B0-5942C633DEA3}" type="presParOf" srcId="{F4EA92EE-319D-4528-A294-9F6C28998FA3}" destId="{275A18E4-D4DA-4D6A-95E5-A7BB3CE880AB}" srcOrd="3" destOrd="0" presId="urn:microsoft.com/office/officeart/2005/8/layout/cycle3"/>
    <dgm:cxn modelId="{7FD0FDB3-32AE-4EAB-94DA-3EDE24FC659D}" type="presParOf" srcId="{F4EA92EE-319D-4528-A294-9F6C28998FA3}" destId="{48AE5C02-A001-45C4-B536-C6BFB98DF636}" srcOrd="4" destOrd="0" presId="urn:microsoft.com/office/officeart/2005/8/layout/cycle3"/>
    <dgm:cxn modelId="{A004289D-AD83-4CA0-93D1-09473DD495B4}" type="presParOf" srcId="{F4EA92EE-319D-4528-A294-9F6C28998FA3}" destId="{1221F87D-8C24-4C82-AD5C-635EF32A2FDF}" srcOrd="5" destOrd="0" presId="urn:microsoft.com/office/officeart/2005/8/layout/cycle3"/>
    <dgm:cxn modelId="{C1483A48-DE66-4DDA-9F00-31B754AD015C}" type="presParOf" srcId="{F4EA92EE-319D-4528-A294-9F6C28998FA3}" destId="{94F2FBC1-CE44-499D-87F2-32ED400F9B46}" srcOrd="6" destOrd="0" presId="urn:microsoft.com/office/officeart/2005/8/layout/cycle3"/>
    <dgm:cxn modelId="{6CE8E9D6-03C7-4BD8-8975-2F41CC11ACCA}" type="presParOf" srcId="{F4EA92EE-319D-4528-A294-9F6C28998FA3}" destId="{B90FAAFD-F22D-497F-91C9-774404522B3F}" srcOrd="7" destOrd="0" presId="urn:microsoft.com/office/officeart/2005/8/layout/cycle3"/>
    <dgm:cxn modelId="{0B208800-D210-4242-847D-4469B7A40731}" type="presParOf" srcId="{F4EA92EE-319D-4528-A294-9F6C28998FA3}" destId="{31E4E1D4-E16A-444B-B986-3479C1ECA602}"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D2C8B-E63E-40ED-99A9-52BE678664B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4D7BBFB-E0D8-4E65-8E8B-4702F0D8CB0C}">
      <dgm:prSet phldrT="[Text]" phldr="1"/>
      <dgm:spPr/>
      <dgm:t>
        <a:bodyPr/>
        <a:lstStyle/>
        <a:p>
          <a:endParaRPr lang="en-US">
            <a:solidFill>
              <a:schemeClr val="bg1"/>
            </a:solidFill>
          </a:endParaRPr>
        </a:p>
      </dgm:t>
    </dgm:pt>
    <dgm:pt modelId="{BBB54AEB-4D47-41E5-8C3E-2B9AC0056C28}" type="parTrans" cxnId="{9FD85BEF-3747-41AF-91E2-D657B8B661F9}">
      <dgm:prSet/>
      <dgm:spPr/>
      <dgm:t>
        <a:bodyPr/>
        <a:lstStyle/>
        <a:p>
          <a:endParaRPr lang="en-US"/>
        </a:p>
      </dgm:t>
    </dgm:pt>
    <dgm:pt modelId="{85243984-60C2-48CC-BD6B-45858396E2B3}" type="sibTrans" cxnId="{9FD85BEF-3747-41AF-91E2-D657B8B661F9}">
      <dgm:prSet/>
      <dgm:spPr>
        <a:solidFill>
          <a:srgbClr val="D2252D">
            <a:alpha val="50196"/>
          </a:srgbClr>
        </a:solidFill>
      </dgm:spPr>
      <dgm:t>
        <a:bodyPr/>
        <a:lstStyle/>
        <a:p>
          <a:endParaRPr lang="en-US"/>
        </a:p>
      </dgm:t>
    </dgm:pt>
    <dgm:pt modelId="{7C4280CB-5D3F-4D2F-977F-C05CA5DD9D8B}">
      <dgm:prSet phldrT="[Text]" phldr="1"/>
      <dgm:spPr/>
      <dgm:t>
        <a:bodyPr/>
        <a:lstStyle/>
        <a:p>
          <a:endParaRPr lang="en-US">
            <a:solidFill>
              <a:schemeClr val="bg1"/>
            </a:solidFill>
          </a:endParaRPr>
        </a:p>
      </dgm:t>
    </dgm:pt>
    <dgm:pt modelId="{1DE658EB-105F-40C2-A812-E4E59FEA3296}" type="parTrans" cxnId="{8D19C035-9F8E-40BE-A22B-2B1D7EFDA522}">
      <dgm:prSet/>
      <dgm:spPr/>
      <dgm:t>
        <a:bodyPr/>
        <a:lstStyle/>
        <a:p>
          <a:endParaRPr lang="en-US"/>
        </a:p>
      </dgm:t>
    </dgm:pt>
    <dgm:pt modelId="{5061D863-620E-437A-B694-FE63CD41CDC8}" type="sibTrans" cxnId="{8D19C035-9F8E-40BE-A22B-2B1D7EFDA522}">
      <dgm:prSet/>
      <dgm:spPr>
        <a:solidFill>
          <a:srgbClr val="D2252D">
            <a:alpha val="50196"/>
          </a:srgbClr>
        </a:solidFill>
      </dgm:spPr>
      <dgm:t>
        <a:bodyPr/>
        <a:lstStyle/>
        <a:p>
          <a:endParaRPr lang="en-US"/>
        </a:p>
      </dgm:t>
    </dgm:pt>
    <dgm:pt modelId="{ABFB49AA-E9B2-45F4-BEC6-172F2470501B}">
      <dgm:prSet phldrT="[Text]" phldr="1"/>
      <dgm:spPr/>
      <dgm:t>
        <a:bodyPr/>
        <a:lstStyle/>
        <a:p>
          <a:endParaRPr lang="en-US">
            <a:solidFill>
              <a:schemeClr val="bg1"/>
            </a:solidFill>
          </a:endParaRPr>
        </a:p>
      </dgm:t>
    </dgm:pt>
    <dgm:pt modelId="{03866F58-5265-49BE-AC17-5C1091EA303F}" type="parTrans" cxnId="{CEA5F14A-345F-4AF8-B50B-8BB4BF3B118E}">
      <dgm:prSet/>
      <dgm:spPr/>
      <dgm:t>
        <a:bodyPr/>
        <a:lstStyle/>
        <a:p>
          <a:endParaRPr lang="en-US"/>
        </a:p>
      </dgm:t>
    </dgm:pt>
    <dgm:pt modelId="{90CE6CF6-DC18-42AD-B92E-11D0C9E26AE6}" type="sibTrans" cxnId="{CEA5F14A-345F-4AF8-B50B-8BB4BF3B118E}">
      <dgm:prSet/>
      <dgm:spPr>
        <a:solidFill>
          <a:srgbClr val="D2252D">
            <a:alpha val="50196"/>
          </a:srgbClr>
        </a:solidFill>
      </dgm:spPr>
      <dgm:t>
        <a:bodyPr/>
        <a:lstStyle/>
        <a:p>
          <a:endParaRPr lang="en-US"/>
        </a:p>
      </dgm:t>
    </dgm:pt>
    <dgm:pt modelId="{A2C06A0A-ED1A-42CE-82D7-AFAC981272FE}" type="pres">
      <dgm:prSet presAssocID="{38ED2C8B-E63E-40ED-99A9-52BE678664B7}" presName="cycle" presStyleCnt="0">
        <dgm:presLayoutVars>
          <dgm:dir/>
          <dgm:resizeHandles val="exact"/>
        </dgm:presLayoutVars>
      </dgm:prSet>
      <dgm:spPr/>
    </dgm:pt>
    <dgm:pt modelId="{B97A4DD4-D574-4154-B175-502D47945796}" type="pres">
      <dgm:prSet presAssocID="{54D7BBFB-E0D8-4E65-8E8B-4702F0D8CB0C}" presName="dummy" presStyleCnt="0"/>
      <dgm:spPr/>
    </dgm:pt>
    <dgm:pt modelId="{EAE2AFD0-1CD6-4CB3-A702-BFB6427366FC}" type="pres">
      <dgm:prSet presAssocID="{54D7BBFB-E0D8-4E65-8E8B-4702F0D8CB0C}" presName="node" presStyleLbl="revTx" presStyleIdx="0" presStyleCnt="3" custScaleX="24883" custScaleY="18966">
        <dgm:presLayoutVars>
          <dgm:bulletEnabled val="1"/>
        </dgm:presLayoutVars>
      </dgm:prSet>
      <dgm:spPr/>
    </dgm:pt>
    <dgm:pt modelId="{2D54C592-049A-4181-BDAA-EFAAF6D6E518}" type="pres">
      <dgm:prSet presAssocID="{85243984-60C2-48CC-BD6B-45858396E2B3}" presName="sibTrans" presStyleLbl="node1" presStyleIdx="0" presStyleCnt="3"/>
      <dgm:spPr/>
    </dgm:pt>
    <dgm:pt modelId="{72DEC2D6-4063-4B0E-BF35-0C64C72ABCCA}" type="pres">
      <dgm:prSet presAssocID="{7C4280CB-5D3F-4D2F-977F-C05CA5DD9D8B}" presName="dummy" presStyleCnt="0"/>
      <dgm:spPr/>
    </dgm:pt>
    <dgm:pt modelId="{6A01615A-A0F9-4F8B-B376-3F46728B6032}" type="pres">
      <dgm:prSet presAssocID="{7C4280CB-5D3F-4D2F-977F-C05CA5DD9D8B}" presName="node" presStyleLbl="revTx" presStyleIdx="1" presStyleCnt="3" custScaleX="17883" custScaleY="14686">
        <dgm:presLayoutVars>
          <dgm:bulletEnabled val="1"/>
        </dgm:presLayoutVars>
      </dgm:prSet>
      <dgm:spPr/>
    </dgm:pt>
    <dgm:pt modelId="{1C13E563-D488-4E56-97A6-43D426D483CD}" type="pres">
      <dgm:prSet presAssocID="{5061D863-620E-437A-B694-FE63CD41CDC8}" presName="sibTrans" presStyleLbl="node1" presStyleIdx="1" presStyleCnt="3"/>
      <dgm:spPr/>
    </dgm:pt>
    <dgm:pt modelId="{129AC531-5A6F-415B-8349-D1C5CB923E22}" type="pres">
      <dgm:prSet presAssocID="{ABFB49AA-E9B2-45F4-BEC6-172F2470501B}" presName="dummy" presStyleCnt="0"/>
      <dgm:spPr/>
    </dgm:pt>
    <dgm:pt modelId="{D37B33B4-A0AA-4730-AF37-F6963BD908C4}" type="pres">
      <dgm:prSet presAssocID="{ABFB49AA-E9B2-45F4-BEC6-172F2470501B}" presName="node" presStyleLbl="revTx" presStyleIdx="2" presStyleCnt="3" custFlipHor="0" custScaleX="20645" custScaleY="17900">
        <dgm:presLayoutVars>
          <dgm:bulletEnabled val="1"/>
        </dgm:presLayoutVars>
      </dgm:prSet>
      <dgm:spPr/>
    </dgm:pt>
    <dgm:pt modelId="{AA5AC852-06CB-4BC6-8E22-29C40111FDB6}" type="pres">
      <dgm:prSet presAssocID="{90CE6CF6-DC18-42AD-B92E-11D0C9E26AE6}" presName="sibTrans" presStyleLbl="node1" presStyleIdx="2" presStyleCnt="3"/>
      <dgm:spPr/>
    </dgm:pt>
  </dgm:ptLst>
  <dgm:cxnLst>
    <dgm:cxn modelId="{C760641F-3498-4FD6-ACAB-D5FA9F91A391}" type="presOf" srcId="{5061D863-620E-437A-B694-FE63CD41CDC8}" destId="{1C13E563-D488-4E56-97A6-43D426D483CD}" srcOrd="0" destOrd="0" presId="urn:microsoft.com/office/officeart/2005/8/layout/cycle1"/>
    <dgm:cxn modelId="{8D19C035-9F8E-40BE-A22B-2B1D7EFDA522}" srcId="{38ED2C8B-E63E-40ED-99A9-52BE678664B7}" destId="{7C4280CB-5D3F-4D2F-977F-C05CA5DD9D8B}" srcOrd="1" destOrd="0" parTransId="{1DE658EB-105F-40C2-A812-E4E59FEA3296}" sibTransId="{5061D863-620E-437A-B694-FE63CD41CDC8}"/>
    <dgm:cxn modelId="{40416363-6709-4C31-B280-A0C6C8FD04D3}" type="presOf" srcId="{54D7BBFB-E0D8-4E65-8E8B-4702F0D8CB0C}" destId="{EAE2AFD0-1CD6-4CB3-A702-BFB6427366FC}" srcOrd="0" destOrd="0" presId="urn:microsoft.com/office/officeart/2005/8/layout/cycle1"/>
    <dgm:cxn modelId="{CEA5F14A-345F-4AF8-B50B-8BB4BF3B118E}" srcId="{38ED2C8B-E63E-40ED-99A9-52BE678664B7}" destId="{ABFB49AA-E9B2-45F4-BEC6-172F2470501B}" srcOrd="2" destOrd="0" parTransId="{03866F58-5265-49BE-AC17-5C1091EA303F}" sibTransId="{90CE6CF6-DC18-42AD-B92E-11D0C9E26AE6}"/>
    <dgm:cxn modelId="{87B8CC71-F55E-4810-B0C2-B78674F1BAAF}" type="presOf" srcId="{ABFB49AA-E9B2-45F4-BEC6-172F2470501B}" destId="{D37B33B4-A0AA-4730-AF37-F6963BD908C4}" srcOrd="0" destOrd="0" presId="urn:microsoft.com/office/officeart/2005/8/layout/cycle1"/>
    <dgm:cxn modelId="{F5C1CDA8-278B-4B49-92D1-7A80A6927D0E}" type="presOf" srcId="{90CE6CF6-DC18-42AD-B92E-11D0C9E26AE6}" destId="{AA5AC852-06CB-4BC6-8E22-29C40111FDB6}" srcOrd="0" destOrd="0" presId="urn:microsoft.com/office/officeart/2005/8/layout/cycle1"/>
    <dgm:cxn modelId="{8468C1B8-143D-4F7A-8019-4C479C4B9406}" type="presOf" srcId="{7C4280CB-5D3F-4D2F-977F-C05CA5DD9D8B}" destId="{6A01615A-A0F9-4F8B-B376-3F46728B6032}" srcOrd="0" destOrd="0" presId="urn:microsoft.com/office/officeart/2005/8/layout/cycle1"/>
    <dgm:cxn modelId="{9FD85BEF-3747-41AF-91E2-D657B8B661F9}" srcId="{38ED2C8B-E63E-40ED-99A9-52BE678664B7}" destId="{54D7BBFB-E0D8-4E65-8E8B-4702F0D8CB0C}" srcOrd="0" destOrd="0" parTransId="{BBB54AEB-4D47-41E5-8C3E-2B9AC0056C28}" sibTransId="{85243984-60C2-48CC-BD6B-45858396E2B3}"/>
    <dgm:cxn modelId="{572280F8-7B5B-4F7D-B7E3-342E5219F3C2}" type="presOf" srcId="{38ED2C8B-E63E-40ED-99A9-52BE678664B7}" destId="{A2C06A0A-ED1A-42CE-82D7-AFAC981272FE}" srcOrd="0" destOrd="0" presId="urn:microsoft.com/office/officeart/2005/8/layout/cycle1"/>
    <dgm:cxn modelId="{A3D682FF-EDE1-4417-86A1-C229A98021C0}" type="presOf" srcId="{85243984-60C2-48CC-BD6B-45858396E2B3}" destId="{2D54C592-049A-4181-BDAA-EFAAF6D6E518}" srcOrd="0" destOrd="0" presId="urn:microsoft.com/office/officeart/2005/8/layout/cycle1"/>
    <dgm:cxn modelId="{B42187EF-D0D1-4764-88E5-076D18043C23}" type="presParOf" srcId="{A2C06A0A-ED1A-42CE-82D7-AFAC981272FE}" destId="{B97A4DD4-D574-4154-B175-502D47945796}" srcOrd="0" destOrd="0" presId="urn:microsoft.com/office/officeart/2005/8/layout/cycle1"/>
    <dgm:cxn modelId="{16C9D422-8FDD-444C-A63F-6F57A6697940}" type="presParOf" srcId="{A2C06A0A-ED1A-42CE-82D7-AFAC981272FE}" destId="{EAE2AFD0-1CD6-4CB3-A702-BFB6427366FC}" srcOrd="1" destOrd="0" presId="urn:microsoft.com/office/officeart/2005/8/layout/cycle1"/>
    <dgm:cxn modelId="{19AA247F-010F-4F17-B113-3ED4DC01ECB9}" type="presParOf" srcId="{A2C06A0A-ED1A-42CE-82D7-AFAC981272FE}" destId="{2D54C592-049A-4181-BDAA-EFAAF6D6E518}" srcOrd="2" destOrd="0" presId="urn:microsoft.com/office/officeart/2005/8/layout/cycle1"/>
    <dgm:cxn modelId="{9140D041-B83D-450A-BC71-E843F4DF0901}" type="presParOf" srcId="{A2C06A0A-ED1A-42CE-82D7-AFAC981272FE}" destId="{72DEC2D6-4063-4B0E-BF35-0C64C72ABCCA}" srcOrd="3" destOrd="0" presId="urn:microsoft.com/office/officeart/2005/8/layout/cycle1"/>
    <dgm:cxn modelId="{91DD9BD6-CC7F-468B-A6CA-1C31B5899A2B}" type="presParOf" srcId="{A2C06A0A-ED1A-42CE-82D7-AFAC981272FE}" destId="{6A01615A-A0F9-4F8B-B376-3F46728B6032}" srcOrd="4" destOrd="0" presId="urn:microsoft.com/office/officeart/2005/8/layout/cycle1"/>
    <dgm:cxn modelId="{EA4571FB-C392-4745-9DDA-9DA74A4D68B4}" type="presParOf" srcId="{A2C06A0A-ED1A-42CE-82D7-AFAC981272FE}" destId="{1C13E563-D488-4E56-97A6-43D426D483CD}" srcOrd="5" destOrd="0" presId="urn:microsoft.com/office/officeart/2005/8/layout/cycle1"/>
    <dgm:cxn modelId="{96345968-B03B-4204-A1D6-0F1CCCCFAC2C}" type="presParOf" srcId="{A2C06A0A-ED1A-42CE-82D7-AFAC981272FE}" destId="{129AC531-5A6F-415B-8349-D1C5CB923E22}" srcOrd="6" destOrd="0" presId="urn:microsoft.com/office/officeart/2005/8/layout/cycle1"/>
    <dgm:cxn modelId="{3DBC1858-DCE9-4E2B-A290-290AEA7480BF}" type="presParOf" srcId="{A2C06A0A-ED1A-42CE-82D7-AFAC981272FE}" destId="{D37B33B4-A0AA-4730-AF37-F6963BD908C4}" srcOrd="7" destOrd="0" presId="urn:microsoft.com/office/officeart/2005/8/layout/cycle1"/>
    <dgm:cxn modelId="{4E20A7ED-D24D-402F-8583-2504C8B2E46A}" type="presParOf" srcId="{A2C06A0A-ED1A-42CE-82D7-AFAC981272FE}" destId="{AA5AC852-06CB-4BC6-8E22-29C40111FDB6}" srcOrd="8"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73D4D-BA10-460C-8F3A-6ACD7F0FFBCD}">
      <dsp:nvSpPr>
        <dsp:cNvPr id="0" name=""/>
        <dsp:cNvSpPr/>
      </dsp:nvSpPr>
      <dsp:spPr>
        <a:xfrm>
          <a:off x="1023078" y="-38726"/>
          <a:ext cx="4535840" cy="4535840"/>
        </a:xfrm>
        <a:prstGeom prst="circularArrow">
          <a:avLst>
            <a:gd name="adj1" fmla="val 5544"/>
            <a:gd name="adj2" fmla="val 330680"/>
            <a:gd name="adj3" fmla="val 14657263"/>
            <a:gd name="adj4" fmla="val 1686969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6C6A9C-D117-4A5A-9746-EA5E37B86B33}">
      <dsp:nvSpPr>
        <dsp:cNvPr id="0" name=""/>
        <dsp:cNvSpPr/>
      </dsp:nvSpPr>
      <dsp:spPr>
        <a:xfrm>
          <a:off x="2656260" y="2959"/>
          <a:ext cx="1269477" cy="634738"/>
        </a:xfrm>
        <a:prstGeom prst="roundRect">
          <a:avLst/>
        </a:prstGeom>
        <a:solidFill>
          <a:srgbClr val="728F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DEOCS Administration or Review</a:t>
          </a:r>
        </a:p>
      </dsp:txBody>
      <dsp:txXfrm>
        <a:off x="2687245" y="33944"/>
        <a:ext cx="1207507" cy="572768"/>
      </dsp:txXfrm>
    </dsp:sp>
    <dsp:sp modelId="{F0427416-4BCF-4ECF-ABC5-577F6B072979}">
      <dsp:nvSpPr>
        <dsp:cNvPr id="0" name=""/>
        <dsp:cNvSpPr/>
      </dsp:nvSpPr>
      <dsp:spPr>
        <a:xfrm>
          <a:off x="4065531" y="652595"/>
          <a:ext cx="1269477" cy="634738"/>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DEOCS Interpretation</a:t>
          </a:r>
        </a:p>
      </dsp:txBody>
      <dsp:txXfrm>
        <a:off x="4096516" y="683580"/>
        <a:ext cx="1207507" cy="572768"/>
      </dsp:txXfrm>
    </dsp:sp>
    <dsp:sp modelId="{275A18E4-D4DA-4D6A-95E5-A7BB3CE880AB}">
      <dsp:nvSpPr>
        <dsp:cNvPr id="0" name=""/>
        <dsp:cNvSpPr/>
      </dsp:nvSpPr>
      <dsp:spPr>
        <a:xfrm>
          <a:off x="4590520" y="1937220"/>
          <a:ext cx="1269477" cy="634738"/>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Additional Data Compilation or Collection</a:t>
          </a:r>
        </a:p>
      </dsp:txBody>
      <dsp:txXfrm>
        <a:off x="4621505" y="1968205"/>
        <a:ext cx="1207507" cy="572768"/>
      </dsp:txXfrm>
    </dsp:sp>
    <dsp:sp modelId="{48AE5C02-A001-45C4-B536-C6BFB98DF636}">
      <dsp:nvSpPr>
        <dsp:cNvPr id="0" name=""/>
        <dsp:cNvSpPr/>
      </dsp:nvSpPr>
      <dsp:spPr>
        <a:xfrm>
          <a:off x="4023989" y="3304948"/>
          <a:ext cx="1269477" cy="634738"/>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CCA Interpretation/ Brief Leaders</a:t>
          </a:r>
        </a:p>
      </dsp:txBody>
      <dsp:txXfrm>
        <a:off x="4054974" y="3335933"/>
        <a:ext cx="1207507" cy="572768"/>
      </dsp:txXfrm>
    </dsp:sp>
    <dsp:sp modelId="{1221F87D-8C24-4C82-AD5C-635EF32A2FDF}">
      <dsp:nvSpPr>
        <dsp:cNvPr id="0" name=""/>
        <dsp:cNvSpPr/>
      </dsp:nvSpPr>
      <dsp:spPr>
        <a:xfrm>
          <a:off x="2656260" y="3871480"/>
          <a:ext cx="1269477" cy="634738"/>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Leaders Share Results with Unit</a:t>
          </a:r>
        </a:p>
      </dsp:txBody>
      <dsp:txXfrm>
        <a:off x="2687245" y="3902465"/>
        <a:ext cx="1207507" cy="572768"/>
      </dsp:txXfrm>
    </dsp:sp>
    <dsp:sp modelId="{94F2FBC1-CE44-499D-87F2-32ED400F9B46}">
      <dsp:nvSpPr>
        <dsp:cNvPr id="0" name=""/>
        <dsp:cNvSpPr/>
      </dsp:nvSpPr>
      <dsp:spPr>
        <a:xfrm>
          <a:off x="1288531" y="3304948"/>
          <a:ext cx="1269477" cy="634738"/>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Comprehensive Integrated Primary Prevention Plan</a:t>
          </a:r>
        </a:p>
      </dsp:txBody>
      <dsp:txXfrm>
        <a:off x="1319516" y="3335933"/>
        <a:ext cx="1207507" cy="572768"/>
      </dsp:txXfrm>
    </dsp:sp>
    <dsp:sp modelId="{B90FAAFD-F22D-497F-91C9-774404522B3F}">
      <dsp:nvSpPr>
        <dsp:cNvPr id="0" name=""/>
        <dsp:cNvSpPr/>
      </dsp:nvSpPr>
      <dsp:spPr>
        <a:xfrm>
          <a:off x="722000" y="1937220"/>
          <a:ext cx="1269477" cy="63473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Implementation</a:t>
          </a:r>
        </a:p>
      </dsp:txBody>
      <dsp:txXfrm>
        <a:off x="752985" y="1968205"/>
        <a:ext cx="1207507" cy="572768"/>
      </dsp:txXfrm>
    </dsp:sp>
    <dsp:sp modelId="{31E4E1D4-E16A-444B-B986-3479C1ECA602}">
      <dsp:nvSpPr>
        <dsp:cNvPr id="0" name=""/>
        <dsp:cNvSpPr/>
      </dsp:nvSpPr>
      <dsp:spPr>
        <a:xfrm>
          <a:off x="1246989" y="652595"/>
          <a:ext cx="1269477" cy="6347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Evaluation and CIPP Plan Update</a:t>
          </a:r>
        </a:p>
      </dsp:txBody>
      <dsp:txXfrm>
        <a:off x="1277974" y="683580"/>
        <a:ext cx="1207507" cy="572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2AFD0-1CD6-4CB3-A702-BFB6427366FC}">
      <dsp:nvSpPr>
        <dsp:cNvPr id="0" name=""/>
        <dsp:cNvSpPr/>
      </dsp:nvSpPr>
      <dsp:spPr>
        <a:xfrm>
          <a:off x="1914563" y="840940"/>
          <a:ext cx="216116" cy="16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bg1"/>
            </a:solidFill>
          </a:endParaRPr>
        </a:p>
      </dsp:txBody>
      <dsp:txXfrm>
        <a:off x="1914563" y="840940"/>
        <a:ext cx="216116" cy="164725"/>
      </dsp:txXfrm>
    </dsp:sp>
    <dsp:sp modelId="{2D54C592-049A-4181-BDAA-EFAAF6D6E518}">
      <dsp:nvSpPr>
        <dsp:cNvPr id="0" name=""/>
        <dsp:cNvSpPr/>
      </dsp:nvSpPr>
      <dsp:spPr>
        <a:xfrm>
          <a:off x="263944" y="317752"/>
          <a:ext cx="2055249" cy="2055249"/>
        </a:xfrm>
        <a:prstGeom prst="circularArrow">
          <a:avLst>
            <a:gd name="adj1" fmla="val 8241"/>
            <a:gd name="adj2" fmla="val 575443"/>
            <a:gd name="adj3" fmla="val 4507844"/>
            <a:gd name="adj4" fmla="val 20176187"/>
            <a:gd name="adj5" fmla="val 9614"/>
          </a:avLst>
        </a:prstGeom>
        <a:solidFill>
          <a:srgbClr val="D2252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1615A-A0F9-4F8B-B376-3F46728B6032}">
      <dsp:nvSpPr>
        <dsp:cNvPr id="0" name=""/>
        <dsp:cNvSpPr/>
      </dsp:nvSpPr>
      <dsp:spPr>
        <a:xfrm>
          <a:off x="1213909" y="2125748"/>
          <a:ext cx="155319" cy="12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1213909" y="2125748"/>
        <a:ext cx="155319" cy="127552"/>
      </dsp:txXfrm>
    </dsp:sp>
    <dsp:sp modelId="{1C13E563-D488-4E56-97A6-43D426D483CD}">
      <dsp:nvSpPr>
        <dsp:cNvPr id="0" name=""/>
        <dsp:cNvSpPr/>
      </dsp:nvSpPr>
      <dsp:spPr>
        <a:xfrm>
          <a:off x="263944" y="317752"/>
          <a:ext cx="2055249" cy="2055249"/>
        </a:xfrm>
        <a:prstGeom prst="circularArrow">
          <a:avLst>
            <a:gd name="adj1" fmla="val 8241"/>
            <a:gd name="adj2" fmla="val 575443"/>
            <a:gd name="adj3" fmla="val 11668991"/>
            <a:gd name="adj4" fmla="val 5716714"/>
            <a:gd name="adj5" fmla="val 9614"/>
          </a:avLst>
        </a:prstGeom>
        <a:solidFill>
          <a:srgbClr val="D2252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B33B4-A0AA-4730-AF37-F6963BD908C4}">
      <dsp:nvSpPr>
        <dsp:cNvPr id="0" name=""/>
        <dsp:cNvSpPr/>
      </dsp:nvSpPr>
      <dsp:spPr>
        <a:xfrm>
          <a:off x="470861" y="845569"/>
          <a:ext cx="179308" cy="155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470861" y="845569"/>
        <a:ext cx="179308" cy="155467"/>
      </dsp:txXfrm>
    </dsp:sp>
    <dsp:sp modelId="{AA5AC852-06CB-4BC6-8E22-29C40111FDB6}">
      <dsp:nvSpPr>
        <dsp:cNvPr id="0" name=""/>
        <dsp:cNvSpPr/>
      </dsp:nvSpPr>
      <dsp:spPr>
        <a:xfrm>
          <a:off x="263944" y="317752"/>
          <a:ext cx="2055249" cy="2055249"/>
        </a:xfrm>
        <a:prstGeom prst="circularArrow">
          <a:avLst>
            <a:gd name="adj1" fmla="val 8241"/>
            <a:gd name="adj2" fmla="val 575443"/>
            <a:gd name="adj3" fmla="val 18822796"/>
            <a:gd name="adj4" fmla="val 12978308"/>
            <a:gd name="adj5" fmla="val 9614"/>
          </a:avLst>
        </a:prstGeom>
        <a:solidFill>
          <a:srgbClr val="D2252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868403-1D92-1AE0-F0B0-22CCF3E366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AC3C6B-F03B-3F3D-459F-53A5DC77CB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FBD5AC-91E1-46D3-B20D-D0D8F4C90478}" type="datetimeFigureOut">
              <a:rPr lang="en-US" smtClean="0"/>
              <a:t>7/22/2025</a:t>
            </a:fld>
            <a:endParaRPr lang="en-US"/>
          </a:p>
        </p:txBody>
      </p:sp>
      <p:sp>
        <p:nvSpPr>
          <p:cNvPr id="4" name="Footer Placeholder 3">
            <a:extLst>
              <a:ext uri="{FF2B5EF4-FFF2-40B4-BE49-F238E27FC236}">
                <a16:creationId xmlns:a16="http://schemas.microsoft.com/office/drawing/2014/main" id="{FA7060B3-C1B0-77E0-74BD-0FC323B800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3E69D1-46E5-E00D-1B2A-49703109F8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6F8057-2158-46CB-9F9F-248B9F442461}" type="slidenum">
              <a:rPr lang="en-US" smtClean="0"/>
              <a:t>‹#›</a:t>
            </a:fld>
            <a:endParaRPr lang="en-US"/>
          </a:p>
        </p:txBody>
      </p:sp>
    </p:spTree>
    <p:extLst>
      <p:ext uri="{BB962C8B-B14F-4D97-AF65-F5344CB8AC3E}">
        <p14:creationId xmlns:p14="http://schemas.microsoft.com/office/powerpoint/2010/main" val="3904094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736D3-58D7-4145-A032-C478211526FF}"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80711-4F71-4355-A5E2-361F946D3F72}" type="slidenum">
              <a:rPr lang="en-US" smtClean="0"/>
              <a:t>‹#›</a:t>
            </a:fld>
            <a:endParaRPr lang="en-US"/>
          </a:p>
        </p:txBody>
      </p:sp>
    </p:spTree>
    <p:extLst>
      <p:ext uri="{BB962C8B-B14F-4D97-AF65-F5344CB8AC3E}">
        <p14:creationId xmlns:p14="http://schemas.microsoft.com/office/powerpoint/2010/main" val="269001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a:cs typeface="Arial"/>
              </a:rPr>
              <a:t>DEOCS Brief Template – Commander’s Supervisor</a:t>
            </a:r>
          </a:p>
          <a:p>
            <a:pPr marL="171450" lvl="0" indent="-171450">
              <a:buFont typeface="Arial" panose="020B0604020202020204" pitchFamily="34" charset="0"/>
              <a:buChar char="•"/>
            </a:pPr>
            <a:r>
              <a:rPr lang="en-US" b="0" dirty="0">
                <a:latin typeface="Arial"/>
                <a:cs typeface="Arial"/>
              </a:rPr>
              <a:t>No customization needed.</a:t>
            </a:r>
          </a:p>
          <a:p>
            <a:pPr marL="171450" indent="-171450">
              <a:buFont typeface="Arial" panose="020B0604020202020204" pitchFamily="34" charset="0"/>
              <a:buChar char="•"/>
            </a:pPr>
            <a:r>
              <a:rPr lang="en-US" b="0" i="0" dirty="0">
                <a:solidFill>
                  <a:srgbClr val="000000"/>
                </a:solidFill>
                <a:effectLst/>
                <a:latin typeface="Arial"/>
                <a:ea typeface="Roboto"/>
                <a:cs typeface="Arial"/>
              </a:rPr>
              <a:t>Slides </a:t>
            </a:r>
            <a:r>
              <a:rPr lang="en-US" dirty="0">
                <a:solidFill>
                  <a:srgbClr val="000000"/>
                </a:solidFill>
                <a:latin typeface="Arial"/>
                <a:ea typeface="Roboto"/>
                <a:cs typeface="Arial"/>
              </a:rPr>
              <a:t>1-10</a:t>
            </a:r>
            <a:r>
              <a:rPr lang="en-US" b="0" i="0" dirty="0">
                <a:solidFill>
                  <a:srgbClr val="000000"/>
                </a:solidFill>
                <a:effectLst/>
                <a:latin typeface="Arial"/>
                <a:ea typeface="Roboto"/>
                <a:cs typeface="Arial"/>
              </a:rPr>
              <a:t>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a:lnSpc>
                <a:spcPct val="100000"/>
              </a:lnSpc>
              <a:spcBef>
                <a:spcPts val="0"/>
              </a:spcBef>
              <a:spcAft>
                <a:spcPts val="0"/>
              </a:spcAft>
              <a:buNone/>
              <a:tabLst/>
              <a:defRPr/>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1</a:t>
            </a:fld>
            <a:endParaRPr lang="en-US"/>
          </a:p>
        </p:txBody>
      </p:sp>
    </p:spTree>
    <p:extLst>
      <p:ext uri="{BB962C8B-B14F-4D97-AF65-F5344CB8AC3E}">
        <p14:creationId xmlns:p14="http://schemas.microsoft.com/office/powerpoint/2010/main" val="2562234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a:ea typeface="Roboto"/>
                <a:cs typeface="Arial"/>
              </a:rPr>
              <a:t>Slides </a:t>
            </a:r>
            <a:r>
              <a:rPr lang="en-US" dirty="0">
                <a:solidFill>
                  <a:srgbClr val="000000"/>
                </a:solidFill>
                <a:latin typeface="Arial"/>
                <a:ea typeface="Roboto"/>
                <a:cs typeface="Arial"/>
              </a:rPr>
              <a:t>1-10</a:t>
            </a:r>
            <a:r>
              <a:rPr lang="en-US" b="0" i="0" dirty="0">
                <a:solidFill>
                  <a:srgbClr val="000000"/>
                </a:solidFill>
                <a:effectLst/>
                <a:latin typeface="Arial"/>
                <a:ea typeface="Roboto"/>
                <a:cs typeface="Arial"/>
              </a:rPr>
              <a:t> are tutorial slides only. This slide should be deleted from the deck prior to delivering/distributing this brief.</a:t>
            </a:r>
          </a:p>
          <a:p>
            <a:endParaRPr lang="en-US" b="0" i="0" dirty="0">
              <a:solidFill>
                <a:srgbClr val="000000"/>
              </a:solidFill>
              <a:effectLst/>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lvl="0" indent="0">
              <a:buNone/>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10</a:t>
            </a:fld>
            <a:endParaRPr lang="en-US"/>
          </a:p>
        </p:txBody>
      </p:sp>
    </p:spTree>
    <p:extLst>
      <p:ext uri="{BB962C8B-B14F-4D97-AF65-F5344CB8AC3E}">
        <p14:creationId xmlns:p14="http://schemas.microsoft.com/office/powerpoint/2010/main" val="1957422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11</a:t>
            </a:fld>
            <a:endParaRPr lang="en-US"/>
          </a:p>
        </p:txBody>
      </p:sp>
    </p:spTree>
    <p:extLst>
      <p:ext uri="{BB962C8B-B14F-4D97-AF65-F5344CB8AC3E}">
        <p14:creationId xmlns:p14="http://schemas.microsoft.com/office/powerpoint/2010/main" val="929873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u="none" dirty="0">
                <a:solidFill>
                  <a:srgbClr val="000000"/>
                </a:solidFill>
                <a:effectLst/>
                <a:latin typeface="Arial" panose="020B0604020202020204" pitchFamily="34" charset="0"/>
                <a:cs typeface="Arial" panose="020B0604020202020204" pitchFamily="34" charset="0"/>
              </a:rPr>
              <a:t>High-level overview of the CCA team and their contributions.</a:t>
            </a:r>
          </a:p>
          <a:p>
            <a:pPr marL="171450" lvl="0" indent="-171450">
              <a:buFont typeface="Arial" panose="020B0604020202020204" pitchFamily="34" charset="0"/>
              <a:buChar char="•"/>
            </a:pPr>
            <a:r>
              <a:rPr lang="en-US" b="0" i="0" u="none" dirty="0">
                <a:solidFill>
                  <a:srgbClr val="000000"/>
                </a:solidFill>
                <a:effectLst/>
                <a:latin typeface="Arial" panose="020B0604020202020204" pitchFamily="34" charset="0"/>
                <a:cs typeface="Arial" panose="020B0604020202020204" pitchFamily="34" charset="0"/>
              </a:rPr>
              <a:t>Highlight subject matter experts (e.g., EOA/CCS, SAPRO, survey administrator).</a:t>
            </a:r>
          </a:p>
        </p:txBody>
      </p:sp>
      <p:sp>
        <p:nvSpPr>
          <p:cNvPr id="4" name="Slide Number Placeholder 3"/>
          <p:cNvSpPr>
            <a:spLocks noGrp="1"/>
          </p:cNvSpPr>
          <p:nvPr>
            <p:ph type="sldNum" sz="quarter" idx="5"/>
          </p:nvPr>
        </p:nvSpPr>
        <p:spPr/>
        <p:txBody>
          <a:bodyPr/>
          <a:lstStyle/>
          <a:p>
            <a:fld id="{6C080711-4F71-4355-A5E2-361F946D3F72}" type="slidenum">
              <a:rPr lang="en-US" smtClean="0"/>
              <a:t>12</a:t>
            </a:fld>
            <a:endParaRPr lang="en-US"/>
          </a:p>
        </p:txBody>
      </p:sp>
    </p:spTree>
    <p:extLst>
      <p:ext uri="{BB962C8B-B14F-4D97-AF65-F5344CB8AC3E}">
        <p14:creationId xmlns:p14="http://schemas.microsoft.com/office/powerpoint/2010/main" val="3712911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Provide an overview of each step of the process.</a:t>
            </a:r>
          </a:p>
          <a:p>
            <a:pPr marL="171450" lvl="0" indent="-171450">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a:latin typeface="Arial" panose="020B0604020202020204" pitchFamily="34" charset="0"/>
                <a:cs typeface="Arial" panose="020B0604020202020204" pitchFamily="34" charset="0"/>
              </a:rPr>
              <a:t>Consideration </a:t>
            </a:r>
            <a:endParaRPr lang="en-US" sz="1200"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This process incorporates the recently published DoDI 6400.11 guidelines.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Refer to DoD Instruction 6400.11 DoD Integrated Primary Prevention Policy for Prevention Workforce and Leaders and/or Service-specific guidance.</a:t>
            </a:r>
          </a:p>
          <a:p>
            <a:pPr marL="171450" lvl="0" indent="-171450">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13</a:t>
            </a:fld>
            <a:endParaRPr lang="en-US"/>
          </a:p>
        </p:txBody>
      </p:sp>
    </p:spTree>
    <p:extLst>
      <p:ext uri="{BB962C8B-B14F-4D97-AF65-F5344CB8AC3E}">
        <p14:creationId xmlns:p14="http://schemas.microsoft.com/office/powerpoint/2010/main" val="2811216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200" b="0" i="0">
                <a:solidFill>
                  <a:srgbClr val="000000"/>
                </a:solidFill>
                <a:effectLst/>
                <a:latin typeface="Arial" panose="020B0604020202020204" pitchFamily="34" charset="0"/>
                <a:cs typeface="Arial" panose="020B0604020202020204" pitchFamily="34" charset="0"/>
              </a:rPr>
              <a:t>Discuss the overall response rate and any subgroup response rates. </a:t>
            </a:r>
          </a:p>
          <a:p>
            <a:pPr marL="171450" lvl="0" indent="-171450">
              <a:buFont typeface="Arial" panose="020B0604020202020204" pitchFamily="34" charset="0"/>
              <a:buChar char="•"/>
            </a:pPr>
            <a:r>
              <a:rPr lang="en-US" sz="1200" b="0" i="0">
                <a:solidFill>
                  <a:srgbClr val="000000"/>
                </a:solidFill>
                <a:effectLst/>
                <a:latin typeface="Arial" panose="020B0604020202020204" pitchFamily="34" charset="0"/>
                <a:cs typeface="Arial" panose="020B0604020202020204" pitchFamily="34" charset="0"/>
              </a:rPr>
              <a:t>Discuss rationale for creating subgroups.</a:t>
            </a:r>
          </a:p>
          <a:p>
            <a:pPr marL="171450" lvl="0" indent="-171450">
              <a:buFont typeface="Arial" panose="020B0604020202020204" pitchFamily="34" charset="0"/>
              <a:buChar char="•"/>
            </a:pPr>
            <a:r>
              <a:rPr lang="en-US" sz="1200" b="0" i="0">
                <a:solidFill>
                  <a:srgbClr val="000000"/>
                </a:solidFill>
                <a:effectLst/>
                <a:latin typeface="Arial" panose="020B0604020202020204" pitchFamily="34" charset="0"/>
                <a:cs typeface="Arial" panose="020B0604020202020204" pitchFamily="34" charset="0"/>
              </a:rPr>
              <a:t>Compare to historical response rates, if applicable.</a:t>
            </a:r>
          </a:p>
        </p:txBody>
      </p:sp>
      <p:sp>
        <p:nvSpPr>
          <p:cNvPr id="4" name="Slide Number Placeholder 3"/>
          <p:cNvSpPr>
            <a:spLocks noGrp="1"/>
          </p:cNvSpPr>
          <p:nvPr>
            <p:ph type="sldNum" sz="quarter" idx="5"/>
          </p:nvPr>
        </p:nvSpPr>
        <p:spPr/>
        <p:txBody>
          <a:bodyPr/>
          <a:lstStyle/>
          <a:p>
            <a:fld id="{6C080711-4F71-4355-A5E2-361F946D3F72}" type="slidenum">
              <a:rPr lang="en-US" smtClean="0"/>
              <a:t>14</a:t>
            </a:fld>
            <a:endParaRPr lang="en-US"/>
          </a:p>
        </p:txBody>
      </p:sp>
    </p:spTree>
    <p:extLst>
      <p:ext uri="{BB962C8B-B14F-4D97-AF65-F5344CB8AC3E}">
        <p14:creationId xmlns:p14="http://schemas.microsoft.com/office/powerpoint/2010/main" val="2522925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Based on members self-reported responses to the DEOCS demographic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Demographic results are only reported if there are five or more responses for each sub-section of a given demographic category. </a:t>
            </a: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15</a:t>
            </a:fld>
            <a:endParaRPr lang="en-US"/>
          </a:p>
        </p:txBody>
      </p:sp>
    </p:spTree>
    <p:extLst>
      <p:ext uri="{BB962C8B-B14F-4D97-AF65-F5344CB8AC3E}">
        <p14:creationId xmlns:p14="http://schemas.microsoft.com/office/powerpoint/2010/main" val="331011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16</a:t>
            </a:fld>
            <a:endParaRPr lang="en-US"/>
          </a:p>
        </p:txBody>
      </p:sp>
    </p:spTree>
    <p:extLst>
      <p:ext uri="{BB962C8B-B14F-4D97-AF65-F5344CB8AC3E}">
        <p14:creationId xmlns:p14="http://schemas.microsoft.com/office/powerpoint/2010/main" val="1135296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17</a:t>
            </a:fld>
            <a:endParaRPr lang="en-US"/>
          </a:p>
        </p:txBody>
      </p:sp>
    </p:spTree>
    <p:extLst>
      <p:ext uri="{BB962C8B-B14F-4D97-AF65-F5344CB8AC3E}">
        <p14:creationId xmlns:p14="http://schemas.microsoft.com/office/powerpoint/2010/main" val="2919872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18</a:t>
            </a:fld>
            <a:endParaRPr lang="en-US"/>
          </a:p>
        </p:txBody>
      </p:sp>
    </p:spTree>
    <p:extLst>
      <p:ext uri="{BB962C8B-B14F-4D97-AF65-F5344CB8AC3E}">
        <p14:creationId xmlns:p14="http://schemas.microsoft.com/office/powerpoint/2010/main" val="2781108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19</a:t>
            </a:fld>
            <a:endParaRPr lang="en-US"/>
          </a:p>
        </p:txBody>
      </p:sp>
    </p:spTree>
    <p:extLst>
      <p:ext uri="{BB962C8B-B14F-4D97-AF65-F5344CB8AC3E}">
        <p14:creationId xmlns:p14="http://schemas.microsoft.com/office/powerpoint/2010/main" val="366880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0" dirty="0">
                <a:solidFill>
                  <a:srgbClr val="000000"/>
                </a:solidFill>
                <a:effectLst/>
                <a:latin typeface="Arial"/>
                <a:ea typeface="Roboto"/>
                <a:cs typeface="Arial"/>
              </a:rPr>
              <a:t>Slides </a:t>
            </a:r>
            <a:r>
              <a:rPr lang="en-US" dirty="0">
                <a:solidFill>
                  <a:srgbClr val="000000"/>
                </a:solidFill>
                <a:latin typeface="Arial"/>
                <a:ea typeface="Roboto"/>
                <a:cs typeface="Arial"/>
              </a:rPr>
              <a:t>1-10</a:t>
            </a:r>
            <a:r>
              <a:rPr lang="en-US" b="0" i="0" dirty="0">
                <a:solidFill>
                  <a:srgbClr val="000000"/>
                </a:solidFill>
                <a:effectLst/>
                <a:latin typeface="Arial"/>
                <a:ea typeface="Roboto"/>
                <a:cs typeface="Arial"/>
              </a:rPr>
              <a:t>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lvl="0" indent="0">
              <a:buNone/>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6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pPr marL="0" lvl="0" indent="0">
              <a:buFont typeface="Arial" panose="020B0604020202020204" pitchFamily="34" charset="0"/>
              <a:buNone/>
            </a:pPr>
            <a:endParaRPr lang="en-US" b="0" i="0" dirty="0">
              <a:solidFill>
                <a:srgbClr val="000000"/>
              </a:solidFill>
              <a:effectLst/>
              <a:latin typeface="Arial" panose="020B0604020202020204" pitchFamily="34" charset="0"/>
              <a:ea typeface="Roboto"/>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2</a:t>
            </a:fld>
            <a:endParaRPr lang="en-US"/>
          </a:p>
        </p:txBody>
      </p:sp>
    </p:spTree>
    <p:extLst>
      <p:ext uri="{BB962C8B-B14F-4D97-AF65-F5344CB8AC3E}">
        <p14:creationId xmlns:p14="http://schemas.microsoft.com/office/powerpoint/2010/main" val="2438762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20</a:t>
            </a:fld>
            <a:endParaRPr lang="en-US"/>
          </a:p>
        </p:txBody>
      </p:sp>
    </p:spTree>
    <p:extLst>
      <p:ext uri="{BB962C8B-B14F-4D97-AF65-F5344CB8AC3E}">
        <p14:creationId xmlns:p14="http://schemas.microsoft.com/office/powerpoint/2010/main" val="2794162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solidFill>
                  <a:srgbClr val="000000"/>
                </a:solidFill>
                <a:latin typeface="Arial"/>
                <a:cs typeface="Arial"/>
              </a:rPr>
              <a:t>Higher favorable ratings on protective factors are linked to a higher likelihood of positive outcomes. </a:t>
            </a:r>
            <a:endParaRPr lang="en-US">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solidFill>
                  <a:srgbClr val="000000"/>
                </a:solidFill>
                <a:latin typeface="Arial"/>
                <a:cs typeface="Arial"/>
              </a:rPr>
              <a:t>You </a:t>
            </a:r>
            <a:r>
              <a:rPr lang="en-US" sz="1200" b="0" i="0" u="none" strike="noStrike" baseline="0">
                <a:solidFill>
                  <a:srgbClr val="000000"/>
                </a:solidFill>
                <a:effectLst/>
                <a:latin typeface="Arial"/>
                <a:cs typeface="Arial"/>
              </a:rPr>
              <a:t>do </a:t>
            </a:r>
            <a:r>
              <a:rPr lang="en-US" sz="1200" b="1" i="0" u="sng" strike="noStrike" baseline="0">
                <a:solidFill>
                  <a:srgbClr val="000000"/>
                </a:solidFill>
                <a:effectLst/>
                <a:latin typeface="Arial"/>
                <a:cs typeface="Arial"/>
              </a:rPr>
              <a:t>not</a:t>
            </a:r>
            <a:r>
              <a:rPr lang="en-US" sz="1200" b="0" i="0" u="none" strike="noStrike" baseline="0">
                <a:solidFill>
                  <a:srgbClr val="000000"/>
                </a:solidFill>
                <a:effectLst/>
                <a:latin typeface="Arial"/>
                <a:cs typeface="Arial"/>
              </a:rPr>
              <a:t> need to present the results for every factor.</a:t>
            </a:r>
            <a:r>
              <a:rPr lang="en-US">
                <a:solidFill>
                  <a:srgbClr val="000000"/>
                </a:solidFill>
                <a:latin typeface="Arial"/>
                <a:cs typeface="Arial"/>
              </a:rPr>
              <a:t> </a:t>
            </a:r>
            <a:endParaRPr lang="en-US" sz="1200" b="0" i="0" u="none" strike="noStrike" baseline="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u="none" strike="noStrike" baseline="0">
                <a:solidFill>
                  <a:srgbClr val="000000"/>
                </a:solidFill>
                <a:effectLst/>
                <a:latin typeface="Arial"/>
                <a:cs typeface="Arial"/>
              </a:rPr>
              <a:t>It’s recommended that you </a:t>
            </a:r>
            <a:r>
              <a:rPr lang="en-US" sz="1200" b="1" i="0" u="sng" strike="noStrike" baseline="0">
                <a:solidFill>
                  <a:srgbClr val="000000"/>
                </a:solidFill>
                <a:effectLst/>
                <a:latin typeface="Arial"/>
                <a:cs typeface="Arial"/>
              </a:rPr>
              <a:t>select the factors that are most meaningful/relevant for your unit</a:t>
            </a:r>
            <a:r>
              <a:rPr lang="en-US" sz="1200" b="0" i="0" u="none" strike="noStrike" baseline="0">
                <a:solidFill>
                  <a:srgbClr val="000000"/>
                </a:solidFill>
                <a:effectLst/>
                <a:latin typeface="Arial"/>
                <a:cs typeface="Arial"/>
              </a:rPr>
              <a:t> as determined by your current and/or previous DEOCS results.</a:t>
            </a:r>
            <a:endParaRPr lang="en-US" b="0" i="0">
              <a:solidFill>
                <a:srgbClr val="000000"/>
              </a:solidFill>
              <a:effectLst/>
              <a:latin typeface="Arial"/>
              <a:cs typeface="Arial"/>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21</a:t>
            </a:fld>
            <a:endParaRPr lang="en-US"/>
          </a:p>
        </p:txBody>
      </p:sp>
    </p:spTree>
    <p:extLst>
      <p:ext uri="{BB962C8B-B14F-4D97-AF65-F5344CB8AC3E}">
        <p14:creationId xmlns:p14="http://schemas.microsoft.com/office/powerpoint/2010/main" val="3477927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latin typeface="Arial" panose="020B0604020202020204" pitchFamily="34" charset="0"/>
                <a:cs typeface="Arial" panose="020B0604020202020204" pitchFamily="34" charset="0"/>
              </a:rPr>
              <a:t>Highlight the protective factors with the highest and lowest favorable ratings.</a:t>
            </a:r>
            <a:endParaRPr lang="en-US" b="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22</a:t>
            </a:fld>
            <a:endParaRPr lang="en-US"/>
          </a:p>
        </p:txBody>
      </p:sp>
    </p:spTree>
    <p:extLst>
      <p:ext uri="{BB962C8B-B14F-4D97-AF65-F5344CB8AC3E}">
        <p14:creationId xmlns:p14="http://schemas.microsoft.com/office/powerpoint/2010/main" val="3805389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a:t>
            </a:r>
            <a:r>
              <a:rPr lang="en-US" b="0" u="none" dirty="0">
                <a:latin typeface="Arial"/>
                <a:cs typeface="Arial"/>
              </a:rPr>
              <a:t>Delete slide if trend data is not available.</a:t>
            </a:r>
            <a:r>
              <a:rPr lang="en-US" u="none" dirty="0"/>
              <a:t>**</a:t>
            </a:r>
          </a:p>
          <a:p>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*Trends over time are now available for any units/organizations that have completed more than one DEOCS in the past. All that is required for trends to be presented is the same UIC/RUC/PAS/OPFAC code and that the survey is administered under the same Service component as the previous survey(s).*</a:t>
            </a:r>
            <a:endParaRPr lang="en-US" dirty="0"/>
          </a:p>
          <a:p>
            <a:endParaRPr lang="en-US" b="1" u="sng" dirty="0">
              <a:latin typeface="Arial" panose="020B0604020202020204" pitchFamily="34" charset="0"/>
              <a:cs typeface="Arial" panose="020B0604020202020204" pitchFamily="34" charset="0"/>
            </a:endParaRPr>
          </a:p>
          <a:p>
            <a:r>
              <a:rPr lang="en-US" sz="1200" b="1" u="sng" dirty="0">
                <a:latin typeface="Arial"/>
                <a:cs typeface="Arial"/>
              </a:rPr>
              <a:t>Suggested Discussion Points</a:t>
            </a:r>
            <a:endParaRPr lang="en-US" sz="1200" b="0" u="sng" dirty="0">
              <a:latin typeface="Arial"/>
              <a:cs typeface="Arial"/>
            </a:endParaRPr>
          </a:p>
          <a:p>
            <a:pPr marL="171450" indent="-171450">
              <a:buFont typeface="Arial,Sans-Serif"/>
              <a:buChar char="•"/>
            </a:pPr>
            <a:r>
              <a:rPr lang="en-US" b="0" dirty="0">
                <a:latin typeface="Arial"/>
                <a:cs typeface="Arial"/>
              </a:rPr>
              <a:t>Identify </a:t>
            </a:r>
            <a:r>
              <a:rPr lang="en-US" dirty="0">
                <a:latin typeface="Arial"/>
                <a:cs typeface="Arial"/>
              </a:rPr>
              <a:t>upward and/or downward trends.</a:t>
            </a:r>
            <a:endParaRPr lang="en-US" dirty="0">
              <a:latin typeface="Arial"/>
              <a:ea typeface="Calibri"/>
              <a:cs typeface="Arial"/>
            </a:endParaRPr>
          </a:p>
          <a:p>
            <a:pPr marL="171450" indent="-171450">
              <a:buFont typeface="Arial,Sans-Serif"/>
              <a:buChar char="•"/>
            </a:pPr>
            <a:r>
              <a:rPr lang="en-US" dirty="0">
                <a:latin typeface="Arial"/>
                <a:cs typeface="Arial"/>
              </a:rPr>
              <a:t>Discuss notable differences in response rates when reviewing trends over time. </a:t>
            </a:r>
            <a:endParaRPr lang="en-US" dirty="0">
              <a:latin typeface="Arial"/>
              <a:ea typeface="Calibri"/>
              <a:cs typeface="Arial"/>
            </a:endParaRPr>
          </a:p>
          <a:p>
            <a:pPr marL="171450" indent="-171450">
              <a:buFont typeface="Arial,Sans-Serif"/>
              <a:buChar char="•"/>
            </a:pPr>
            <a:r>
              <a:rPr lang="en-US" dirty="0">
                <a:latin typeface="Arial"/>
                <a:cs typeface="Arial"/>
              </a:rPr>
              <a:t>Identify </a:t>
            </a:r>
            <a:r>
              <a:rPr lang="en-US" b="0" dirty="0">
                <a:latin typeface="Arial"/>
                <a:cs typeface="Arial"/>
              </a:rPr>
              <a:t>any</a:t>
            </a:r>
            <a:r>
              <a:rPr lang="en-US" dirty="0">
                <a:latin typeface="Arial"/>
                <a:cs typeface="Arial"/>
              </a:rPr>
              <a:t> other</a:t>
            </a:r>
            <a:r>
              <a:rPr lang="en-US" b="0" dirty="0">
                <a:latin typeface="Arial"/>
                <a:cs typeface="Arial"/>
              </a:rPr>
              <a:t> noteworthy trends.</a:t>
            </a:r>
            <a:endParaRPr lang="en-US" dirty="0">
              <a:latin typeface="Arial"/>
              <a:ea typeface="Calibri"/>
              <a:cs typeface="Arial"/>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23</a:t>
            </a:fld>
            <a:endParaRPr lang="en-US"/>
          </a:p>
        </p:txBody>
      </p:sp>
    </p:spTree>
    <p:extLst>
      <p:ext uri="{BB962C8B-B14F-4D97-AF65-F5344CB8AC3E}">
        <p14:creationId xmlns:p14="http://schemas.microsoft.com/office/powerpoint/2010/main" val="2572045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Cohesion</a:t>
            </a:r>
            <a:r>
              <a:rPr lang="en-US" b="0" i="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assesses whether individuals in a workplace care about each other, share the same mission and goals, and work together effectively.</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to which the unit/organization is </a:t>
            </a:r>
            <a:r>
              <a:rPr lang="en-US" b="1" dirty="0">
                <a:latin typeface="Arial" panose="020B0604020202020204" pitchFamily="34" charset="0"/>
                <a:cs typeface="Arial" panose="020B0604020202020204" pitchFamily="34" charset="0"/>
              </a:rPr>
              <a:t>Cohesive</a:t>
            </a:r>
            <a:r>
              <a:rPr lang="en-US" b="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to which the unit/organization is </a:t>
            </a:r>
            <a:r>
              <a:rPr lang="en-US" b="1" dirty="0">
                <a:latin typeface="Arial" panose="020B0604020202020204" pitchFamily="34" charset="0"/>
                <a:cs typeface="Arial" panose="020B0604020202020204" pitchFamily="34" charset="0"/>
              </a:rPr>
              <a:t>Neither Cohesive nor Non-Cohesive</a:t>
            </a:r>
            <a:r>
              <a:rPr lang="en-US" b="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endParaRPr lang="en-US" dirty="0">
              <a:solidFill>
                <a:srgbClr val="000000"/>
              </a:solidFill>
              <a:latin typeface="Arial" panose="020B0604020202020204" pitchFamily="34" charset="0"/>
              <a:ea typeface="Roboto"/>
              <a:cs typeface="Arial" panose="020B0604020202020204" pitchFamily="34" charset="0"/>
            </a:endParaRP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ea typeface="Roboto"/>
                <a:cs typeface="Arial" panose="020B0604020202020204" pitchFamily="34" charset="0"/>
              </a:rPr>
              <a:t>Unfavorable rating </a:t>
            </a:r>
            <a:r>
              <a:rPr lang="en-US" b="0" i="0" dirty="0">
                <a:solidFill>
                  <a:srgbClr val="000000"/>
                </a:solidFill>
                <a:effectLst/>
                <a:latin typeface="Arial" panose="020B0604020202020204" pitchFamily="34" charset="0"/>
                <a:ea typeface="Roboto"/>
                <a:cs typeface="Arial" panose="020B0604020202020204" pitchFamily="34" charset="0"/>
              </a:rPr>
              <a:t>(represented with red) indicates the extent to which the unit/organization is </a:t>
            </a:r>
            <a:r>
              <a:rPr lang="en-US" b="1" i="0" dirty="0">
                <a:solidFill>
                  <a:srgbClr val="000000"/>
                </a:solidFill>
                <a:effectLst/>
                <a:latin typeface="Arial" panose="020B0604020202020204" pitchFamily="34" charset="0"/>
                <a:ea typeface="Roboto"/>
                <a:cs typeface="Arial" panose="020B0604020202020204" pitchFamily="34" charset="0"/>
              </a:rPr>
              <a:t>Non</a:t>
            </a:r>
            <a:r>
              <a:rPr lang="en-US" b="1" i="0" baseline="0" dirty="0">
                <a:solidFill>
                  <a:srgbClr val="000000"/>
                </a:solidFill>
                <a:effectLst/>
                <a:latin typeface="Arial" panose="020B0604020202020204" pitchFamily="34" charset="0"/>
                <a:ea typeface="Roboto"/>
                <a:cs typeface="Arial" panose="020B0604020202020204" pitchFamily="34" charset="0"/>
              </a:rPr>
              <a:t>-</a:t>
            </a:r>
            <a:r>
              <a:rPr lang="en-US" b="1" i="0" dirty="0">
                <a:solidFill>
                  <a:srgbClr val="000000"/>
                </a:solidFill>
                <a:effectLst/>
                <a:latin typeface="Arial" panose="020B0604020202020204" pitchFamily="34" charset="0"/>
                <a:ea typeface="Roboto"/>
                <a:cs typeface="Arial" panose="020B0604020202020204" pitchFamily="34" charset="0"/>
              </a:rPr>
              <a:t>Cohesive</a:t>
            </a:r>
            <a:r>
              <a:rPr lang="en-US" b="0" i="0" dirty="0">
                <a:solidFill>
                  <a:srgbClr val="000000"/>
                </a:solidFill>
                <a:effectLst/>
                <a:latin typeface="Arial" panose="020B0604020202020204" pitchFamily="34" charset="0"/>
                <a:ea typeface="Roboto"/>
                <a:cs typeface="Arial" panose="020B0604020202020204" pitchFamily="34" charset="0"/>
              </a:rPr>
              <a:t>.</a:t>
            </a:r>
            <a:endParaRPr lang="en-US" b="0" dirty="0">
              <a:latin typeface="Arial" panose="020B0604020202020204" pitchFamily="34" charset="0"/>
              <a:ea typeface="Roboto"/>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for your unit/organization or on the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pPr marL="0" lvl="0" indent="0">
              <a:buFont typeface="Arial" panose="020B0604020202020204" pitchFamily="34" charset="0"/>
              <a:buNone/>
            </a:pPr>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trends from previous DEOCS results, if applicable.</a:t>
            </a:r>
          </a:p>
        </p:txBody>
      </p:sp>
      <p:sp>
        <p:nvSpPr>
          <p:cNvPr id="4" name="Slide Number Placeholder 3"/>
          <p:cNvSpPr>
            <a:spLocks noGrp="1"/>
          </p:cNvSpPr>
          <p:nvPr>
            <p:ph type="sldNum" sz="quarter" idx="5"/>
          </p:nvPr>
        </p:nvSpPr>
        <p:spPr/>
        <p:txBody>
          <a:bodyPr/>
          <a:lstStyle/>
          <a:p>
            <a:fld id="{6C080711-4F71-4355-A5E2-361F946D3F72}" type="slidenum">
              <a:rPr lang="en-US" smtClean="0"/>
              <a:t>24</a:t>
            </a:fld>
            <a:endParaRPr lang="en-US"/>
          </a:p>
        </p:txBody>
      </p:sp>
    </p:spTree>
    <p:extLst>
      <p:ext uri="{BB962C8B-B14F-4D97-AF65-F5344CB8AC3E}">
        <p14:creationId xmlns:p14="http://schemas.microsoft.com/office/powerpoint/2010/main" val="61828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p:txBody>
      </p:sp>
      <p:sp>
        <p:nvSpPr>
          <p:cNvPr id="4" name="Slide Number Placeholder 3"/>
          <p:cNvSpPr>
            <a:spLocks noGrp="1"/>
          </p:cNvSpPr>
          <p:nvPr>
            <p:ph type="sldNum" sz="quarter" idx="5"/>
          </p:nvPr>
        </p:nvSpPr>
        <p:spPr/>
        <p:txBody>
          <a:bodyPr/>
          <a:lstStyle/>
          <a:p>
            <a:fld id="{6C080711-4F71-4355-A5E2-361F946D3F72}" type="slidenum">
              <a:rPr lang="en-US" smtClean="0"/>
              <a:t>25</a:t>
            </a:fld>
            <a:endParaRPr lang="en-US"/>
          </a:p>
        </p:txBody>
      </p:sp>
    </p:spTree>
    <p:extLst>
      <p:ext uri="{BB962C8B-B14F-4D97-AF65-F5344CB8AC3E}">
        <p14:creationId xmlns:p14="http://schemas.microsoft.com/office/powerpoint/2010/main" val="527962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u="sng" dirty="0">
                <a:latin typeface="Arial" panose="020B0604020202020204" pitchFamily="34" charset="0"/>
                <a:cs typeface="Arial" panose="020B0604020202020204" pitchFamily="34" charset="0"/>
              </a:rPr>
              <a:t>Connectedness</a:t>
            </a:r>
            <a:r>
              <a:rPr lang="en-US" b="0" i="1" dirty="0">
                <a:latin typeface="Arial" panose="020B0604020202020204" pitchFamily="34" charset="0"/>
                <a:cs typeface="Arial" panose="020B0604020202020204" pitchFamily="34" charset="0"/>
              </a:rPr>
              <a:t> </a:t>
            </a:r>
            <a:r>
              <a:rPr lang="en-US" sz="1200" b="0" i="0" u="none" strike="noStrike" baseline="0" dirty="0">
                <a:latin typeface="Arial" panose="020B0604020202020204" pitchFamily="34" charset="0"/>
                <a:cs typeface="Arial" panose="020B0604020202020204" pitchFamily="34" charset="0"/>
              </a:rPr>
              <a:t>measures an individual’s closeness or belongingness to their unit or organization, and their satisfaction with their relationship to, and support from, others in that unit or organization. This also includes organizational identification which is the degree to which an individual views themselves as a member of the organization and to what extent they experience a sense of oneness with the organization’s values, brand, and methods.</a:t>
            </a:r>
            <a:endParaRPr lang="en-US" sz="18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of </a:t>
            </a:r>
            <a:r>
              <a:rPr lang="en-US" b="1" dirty="0">
                <a:latin typeface="Arial" panose="020B0604020202020204" pitchFamily="34" charset="0"/>
                <a:cs typeface="Arial" panose="020B0604020202020204" pitchFamily="34" charset="0"/>
              </a:rPr>
              <a:t>High Connectedness</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of </a:t>
            </a:r>
            <a:r>
              <a:rPr lang="en-US" b="1" dirty="0">
                <a:latin typeface="Arial" panose="020B0604020202020204" pitchFamily="34" charset="0"/>
                <a:cs typeface="Arial" panose="020B0604020202020204" pitchFamily="34" charset="0"/>
              </a:rPr>
              <a:t>Neither High nor Low Connectedness</a:t>
            </a:r>
            <a:r>
              <a:rPr lang="en-US" b="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a:t>
            </a:r>
            <a:r>
              <a:rPr lang="en-US" b="0" dirty="0">
                <a:latin typeface="Arial" panose="020B0604020202020204" pitchFamily="34" charset="0"/>
                <a:cs typeface="Arial" panose="020B0604020202020204" pitchFamily="34" charset="0"/>
              </a:rPr>
              <a:t>indicates the extent of </a:t>
            </a:r>
            <a:r>
              <a:rPr lang="en-US" b="1" i="0" dirty="0">
                <a:solidFill>
                  <a:srgbClr val="000000"/>
                </a:solidFill>
                <a:effectLst/>
                <a:latin typeface="Arial" panose="020B0604020202020204" pitchFamily="34" charset="0"/>
                <a:cs typeface="Arial" panose="020B0604020202020204" pitchFamily="34" charset="0"/>
              </a:rPr>
              <a:t>Low Connectedness</a:t>
            </a:r>
            <a:r>
              <a:rPr lang="en-US" b="0" i="0" dirty="0">
                <a:solidFill>
                  <a:srgbClr val="000000"/>
                </a:solidFill>
                <a:effectLst/>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for your unit/organization or on the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p>
        </p:txBody>
      </p:sp>
      <p:sp>
        <p:nvSpPr>
          <p:cNvPr id="4" name="Slide Number Placeholder 3"/>
          <p:cNvSpPr>
            <a:spLocks noGrp="1"/>
          </p:cNvSpPr>
          <p:nvPr>
            <p:ph type="sldNum" sz="quarter" idx="5"/>
          </p:nvPr>
        </p:nvSpPr>
        <p:spPr/>
        <p:txBody>
          <a:bodyPr/>
          <a:lstStyle/>
          <a:p>
            <a:fld id="{6C080711-4F71-4355-A5E2-361F946D3F72}" type="slidenum">
              <a:rPr lang="en-US" smtClean="0"/>
              <a:t>26</a:t>
            </a:fld>
            <a:endParaRPr lang="en-US"/>
          </a:p>
        </p:txBody>
      </p:sp>
    </p:spTree>
    <p:extLst>
      <p:ext uri="{BB962C8B-B14F-4D97-AF65-F5344CB8AC3E}">
        <p14:creationId xmlns:p14="http://schemas.microsoft.com/office/powerpoint/2010/main" val="2482935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p:txBody>
      </p:sp>
      <p:sp>
        <p:nvSpPr>
          <p:cNvPr id="4" name="Slide Number Placeholder 3"/>
          <p:cNvSpPr>
            <a:spLocks noGrp="1"/>
          </p:cNvSpPr>
          <p:nvPr>
            <p:ph type="sldNum" sz="quarter" idx="5"/>
          </p:nvPr>
        </p:nvSpPr>
        <p:spPr/>
        <p:txBody>
          <a:bodyPr/>
          <a:lstStyle/>
          <a:p>
            <a:fld id="{6C080711-4F71-4355-A5E2-361F946D3F72}" type="slidenum">
              <a:rPr lang="en-US" smtClean="0"/>
              <a:t>27</a:t>
            </a:fld>
            <a:endParaRPr lang="en-US"/>
          </a:p>
        </p:txBody>
      </p:sp>
    </p:spTree>
    <p:extLst>
      <p:ext uri="{BB962C8B-B14F-4D97-AF65-F5344CB8AC3E}">
        <p14:creationId xmlns:p14="http://schemas.microsoft.com/office/powerpoint/2010/main" val="839128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Engagement &amp; Commitment </a:t>
            </a:r>
            <a:r>
              <a:rPr lang="en-US" b="0" dirty="0">
                <a:latin typeface="Arial" panose="020B0604020202020204" pitchFamily="34" charset="0"/>
                <a:cs typeface="Arial" panose="020B0604020202020204" pitchFamily="34" charset="0"/>
              </a:rPr>
              <a:t>measures the extent to which one finds their work fulfilling and is committed to their job and unit/organization. Engaged and committed individuals demonstrate enthusiasm for, and dedication to, the work that they do.</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to which there is </a:t>
            </a:r>
            <a:r>
              <a:rPr lang="en-US" b="1" dirty="0">
                <a:latin typeface="Arial" panose="020B0604020202020204" pitchFamily="34" charset="0"/>
                <a:cs typeface="Arial" panose="020B0604020202020204" pitchFamily="34" charset="0"/>
              </a:rPr>
              <a:t>Engagement &amp; Commitment </a:t>
            </a:r>
            <a:r>
              <a:rPr lang="en-US" b="0" i="0" dirty="0">
                <a:latin typeface="Arial" panose="020B0604020202020204" pitchFamily="34" charset="0"/>
                <a:cs typeface="Arial" panose="020B0604020202020204" pitchFamily="34" charset="0"/>
              </a:rPr>
              <a:t>to the</a:t>
            </a:r>
            <a:r>
              <a:rPr lang="en-US" b="0" i="0" baseline="0" dirty="0">
                <a:latin typeface="Arial" panose="020B0604020202020204" pitchFamily="34" charset="0"/>
                <a:cs typeface="Arial" panose="020B0604020202020204" pitchFamily="34" charset="0"/>
              </a:rPr>
              <a:t> unit/organization</a:t>
            </a:r>
            <a:r>
              <a:rPr lang="en-US" b="0" i="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to which there is </a:t>
            </a:r>
            <a:r>
              <a:rPr lang="en-US" b="1" dirty="0">
                <a:latin typeface="Arial" panose="020B0604020202020204" pitchFamily="34" charset="0"/>
                <a:cs typeface="Arial" panose="020B0604020202020204" pitchFamily="34" charset="0"/>
              </a:rPr>
              <a:t>Neither Engagement &amp; Commitment nor a Lack of Engagement &amp; Commitment </a:t>
            </a:r>
            <a:r>
              <a:rPr lang="en-US" b="0" dirty="0">
                <a:latin typeface="Arial" panose="020B0604020202020204" pitchFamily="34" charset="0"/>
                <a:cs typeface="Arial" panose="020B0604020202020204" pitchFamily="34" charset="0"/>
              </a:rPr>
              <a:t>to the unit/organization.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indicates the extent to which there is </a:t>
            </a:r>
            <a:r>
              <a:rPr lang="en-US" b="1" i="0" dirty="0">
                <a:solidFill>
                  <a:srgbClr val="000000"/>
                </a:solidFill>
                <a:effectLst/>
                <a:latin typeface="Arial" panose="020B0604020202020204" pitchFamily="34" charset="0"/>
                <a:cs typeface="Arial" panose="020B0604020202020204" pitchFamily="34" charset="0"/>
              </a:rPr>
              <a:t>Lack of Engagement &amp; Commitment </a:t>
            </a:r>
            <a:r>
              <a:rPr lang="en-US" b="0" i="0" dirty="0">
                <a:solidFill>
                  <a:srgbClr val="000000"/>
                </a:solidFill>
                <a:effectLst/>
                <a:latin typeface="Arial" panose="020B0604020202020204" pitchFamily="34" charset="0"/>
                <a:cs typeface="Arial" panose="020B0604020202020204" pitchFamily="34" charset="0"/>
              </a:rPr>
              <a:t>to the unit/organization.</a:t>
            </a:r>
            <a:endParaRPr lang="en-US"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for your unit/organization or on the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p>
        </p:txBody>
      </p:sp>
      <p:sp>
        <p:nvSpPr>
          <p:cNvPr id="4" name="Slide Number Placeholder 3"/>
          <p:cNvSpPr>
            <a:spLocks noGrp="1"/>
          </p:cNvSpPr>
          <p:nvPr>
            <p:ph type="sldNum" sz="quarter" idx="5"/>
          </p:nvPr>
        </p:nvSpPr>
        <p:spPr/>
        <p:txBody>
          <a:bodyPr/>
          <a:lstStyle/>
          <a:p>
            <a:fld id="{6C080711-4F71-4355-A5E2-361F946D3F72}" type="slidenum">
              <a:rPr lang="en-US" smtClean="0"/>
              <a:t>28</a:t>
            </a:fld>
            <a:endParaRPr lang="en-US"/>
          </a:p>
        </p:txBody>
      </p:sp>
    </p:spTree>
    <p:extLst>
      <p:ext uri="{BB962C8B-B14F-4D97-AF65-F5344CB8AC3E}">
        <p14:creationId xmlns:p14="http://schemas.microsoft.com/office/powerpoint/2010/main" val="3848838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p:txBody>
      </p:sp>
      <p:sp>
        <p:nvSpPr>
          <p:cNvPr id="4" name="Slide Number Placeholder 3"/>
          <p:cNvSpPr>
            <a:spLocks noGrp="1"/>
          </p:cNvSpPr>
          <p:nvPr>
            <p:ph type="sldNum" sz="quarter" idx="5"/>
          </p:nvPr>
        </p:nvSpPr>
        <p:spPr/>
        <p:txBody>
          <a:bodyPr/>
          <a:lstStyle/>
          <a:p>
            <a:fld id="{6C080711-4F71-4355-A5E2-361F946D3F72}" type="slidenum">
              <a:rPr lang="en-US" smtClean="0"/>
              <a:t>29</a:t>
            </a:fld>
            <a:endParaRPr lang="en-US"/>
          </a:p>
        </p:txBody>
      </p:sp>
    </p:spTree>
    <p:extLst>
      <p:ext uri="{BB962C8B-B14F-4D97-AF65-F5344CB8AC3E}">
        <p14:creationId xmlns:p14="http://schemas.microsoft.com/office/powerpoint/2010/main" val="111133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0" dirty="0">
                <a:solidFill>
                  <a:srgbClr val="000000"/>
                </a:solidFill>
                <a:effectLst/>
                <a:latin typeface="Arial"/>
                <a:ea typeface="Roboto"/>
                <a:cs typeface="Arial"/>
              </a:rPr>
              <a:t>Slides </a:t>
            </a:r>
            <a:r>
              <a:rPr lang="en-US" dirty="0">
                <a:solidFill>
                  <a:srgbClr val="000000"/>
                </a:solidFill>
                <a:latin typeface="Arial"/>
                <a:ea typeface="Roboto"/>
                <a:cs typeface="Arial"/>
              </a:rPr>
              <a:t>1-10</a:t>
            </a:r>
            <a:r>
              <a:rPr lang="en-US" b="0" i="0" dirty="0">
                <a:solidFill>
                  <a:srgbClr val="000000"/>
                </a:solidFill>
                <a:effectLst/>
                <a:latin typeface="Arial"/>
                <a:ea typeface="Roboto"/>
                <a:cs typeface="Arial"/>
              </a:rPr>
              <a:t>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pPr>
              <a:buFont typeface="Arial" panose="020B0604020202020204" pitchFamily="34" charset="0"/>
            </a:pPr>
            <a:endParaRPr lang="en-US" dirty="0">
              <a:solidFill>
                <a:srgbClr val="000000"/>
              </a:solidFill>
              <a:latin typeface="Arial"/>
              <a:cs typeface="Arial"/>
            </a:endParaRPr>
          </a:p>
          <a:p>
            <a:pPr marL="0" lvl="0" indent="0">
              <a:buNone/>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pPr marL="0" lvl="0" indent="0">
              <a:buFont typeface="Arial" panose="020B0604020202020204" pitchFamily="34" charset="0"/>
              <a:buNone/>
            </a:pPr>
            <a:endParaRPr lang="en-US" b="0" i="0" dirty="0">
              <a:solidFill>
                <a:srgbClr val="000000"/>
              </a:solidFill>
              <a:effectLst/>
              <a:latin typeface="Arial" panose="020B0604020202020204" pitchFamily="34" charset="0"/>
              <a:ea typeface="Roboto"/>
              <a:cs typeface="Arial" panose="020B0604020202020204" pitchFamily="34" charset="0"/>
            </a:endParaRPr>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3</a:t>
            </a:fld>
            <a:endParaRPr lang="en-US"/>
          </a:p>
        </p:txBody>
      </p:sp>
    </p:spTree>
    <p:extLst>
      <p:ext uri="{BB962C8B-B14F-4D97-AF65-F5344CB8AC3E}">
        <p14:creationId xmlns:p14="http://schemas.microsoft.com/office/powerpoint/2010/main" val="3714861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Fairness</a:t>
            </a:r>
            <a:r>
              <a:rPr lang="en-US" b="0" dirty="0">
                <a:latin typeface="Arial" panose="020B0604020202020204" pitchFamily="34" charset="0"/>
                <a:cs typeface="Arial" panose="020B0604020202020204" pitchFamily="34" charset="0"/>
              </a:rPr>
              <a:t> is the perception that formal and informal organizational policies, practices, and procedures regarding information sharing, job opportunities, and promotions are based on merit.</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to which there is </a:t>
            </a:r>
            <a:r>
              <a:rPr lang="en-US" b="1" dirty="0">
                <a:latin typeface="Arial" panose="020B0604020202020204" pitchFamily="34" charset="0"/>
                <a:cs typeface="Arial" panose="020B0604020202020204" pitchFamily="34" charset="0"/>
              </a:rPr>
              <a:t>Fair Treatment </a:t>
            </a:r>
            <a:r>
              <a:rPr lang="en-US" b="0" dirty="0">
                <a:latin typeface="Arial" panose="020B0604020202020204" pitchFamily="34" charset="0"/>
                <a:cs typeface="Arial" panose="020B0604020202020204" pitchFamily="34" charset="0"/>
              </a:rPr>
              <a:t>in the unit/organization.</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to which there is </a:t>
            </a:r>
            <a:r>
              <a:rPr lang="en-US" b="1" dirty="0">
                <a:latin typeface="Arial" panose="020B0604020202020204" pitchFamily="34" charset="0"/>
                <a:cs typeface="Arial" panose="020B0604020202020204" pitchFamily="34" charset="0"/>
              </a:rPr>
              <a:t>Neither Fair nor Unfair Treatment </a:t>
            </a:r>
            <a:r>
              <a:rPr lang="en-US" b="0" dirty="0">
                <a:latin typeface="Arial" panose="020B0604020202020204" pitchFamily="34" charset="0"/>
                <a:cs typeface="Arial" panose="020B0604020202020204" pitchFamily="34" charset="0"/>
              </a:rPr>
              <a:t>in the unit/organization.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indicates the extent to which there is </a:t>
            </a:r>
            <a:r>
              <a:rPr lang="en-US" b="1" i="0" dirty="0">
                <a:solidFill>
                  <a:srgbClr val="000000"/>
                </a:solidFill>
                <a:effectLst/>
                <a:latin typeface="Arial" panose="020B0604020202020204" pitchFamily="34" charset="0"/>
                <a:cs typeface="Arial" panose="020B0604020202020204" pitchFamily="34" charset="0"/>
              </a:rPr>
              <a:t>Unfair Treatment</a:t>
            </a:r>
            <a:r>
              <a:rPr lang="en-US" b="0" i="0" dirty="0">
                <a:solidFill>
                  <a:srgbClr val="000000"/>
                </a:solidFill>
                <a:effectLst/>
                <a:latin typeface="Arial" panose="020B0604020202020204" pitchFamily="34" charset="0"/>
                <a:cs typeface="Arial" panose="020B0604020202020204" pitchFamily="34" charset="0"/>
              </a:rPr>
              <a:t> in the unit/organization.</a:t>
            </a: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for your unit/organization or on the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p>
        </p:txBody>
      </p:sp>
      <p:sp>
        <p:nvSpPr>
          <p:cNvPr id="4" name="Slide Number Placeholder 3"/>
          <p:cNvSpPr>
            <a:spLocks noGrp="1"/>
          </p:cNvSpPr>
          <p:nvPr>
            <p:ph type="sldNum" sz="quarter" idx="5"/>
          </p:nvPr>
        </p:nvSpPr>
        <p:spPr/>
        <p:txBody>
          <a:bodyPr/>
          <a:lstStyle/>
          <a:p>
            <a:fld id="{6C080711-4F71-4355-A5E2-361F946D3F72}" type="slidenum">
              <a:rPr lang="en-US" smtClean="0"/>
              <a:t>30</a:t>
            </a:fld>
            <a:endParaRPr lang="en-US"/>
          </a:p>
        </p:txBody>
      </p:sp>
    </p:spTree>
    <p:extLst>
      <p:ext uri="{BB962C8B-B14F-4D97-AF65-F5344CB8AC3E}">
        <p14:creationId xmlns:p14="http://schemas.microsoft.com/office/powerpoint/2010/main" val="343825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31</a:t>
            </a:fld>
            <a:endParaRPr lang="en-US"/>
          </a:p>
        </p:txBody>
      </p:sp>
    </p:spTree>
    <p:extLst>
      <p:ext uri="{BB962C8B-B14F-4D97-AF65-F5344CB8AC3E}">
        <p14:creationId xmlns:p14="http://schemas.microsoft.com/office/powerpoint/2010/main" val="214656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Leadership Support</a:t>
            </a:r>
            <a:r>
              <a:rPr lang="en-US" b="0" i="0" dirty="0">
                <a:latin typeface="Arial" panose="020B0604020202020204" pitchFamily="34" charset="0"/>
                <a:cs typeface="Arial" panose="020B0604020202020204" pitchFamily="34" charset="0"/>
              </a:rPr>
              <a:t> is the perception that leaders build trust, encourage goal attainment and professional development, promote effective communication, and support teamwork. </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percentage of responses indicating the immediate supervisor is a </a:t>
            </a:r>
            <a:r>
              <a:rPr lang="en-US" b="1" dirty="0">
                <a:latin typeface="Arial" panose="020B0604020202020204" pitchFamily="34" charset="0"/>
                <a:cs typeface="Arial" panose="020B0604020202020204" pitchFamily="34" charset="0"/>
              </a:rPr>
              <a:t>Supportive Leader</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percentage of responses indicating the immediate supervisor is </a:t>
            </a:r>
            <a:r>
              <a:rPr lang="en-US" b="1" dirty="0">
                <a:latin typeface="Arial" panose="020B0604020202020204" pitchFamily="34" charset="0"/>
                <a:cs typeface="Arial" panose="020B0604020202020204" pitchFamily="34" charset="0"/>
              </a:rPr>
              <a:t>Neither a Supportive nor Non-Supportive Leader.</a:t>
            </a:r>
            <a:r>
              <a:rPr lang="en-US" b="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ratings </a:t>
            </a:r>
            <a:r>
              <a:rPr lang="en-US" b="0" i="0" dirty="0">
                <a:solidFill>
                  <a:srgbClr val="000000"/>
                </a:solidFill>
                <a:effectLst/>
                <a:latin typeface="Arial" panose="020B0604020202020204" pitchFamily="34" charset="0"/>
                <a:cs typeface="Arial" panose="020B0604020202020204" pitchFamily="34" charset="0"/>
              </a:rPr>
              <a:t>(represented with red) percentage of responses indicating the immediate supervisor is </a:t>
            </a:r>
            <a:r>
              <a:rPr lang="en-US" b="1" i="0" dirty="0">
                <a:solidFill>
                  <a:srgbClr val="000000"/>
                </a:solidFill>
                <a:effectLst/>
                <a:latin typeface="Arial" panose="020B0604020202020204" pitchFamily="34" charset="0"/>
                <a:cs typeface="Arial" panose="020B0604020202020204" pitchFamily="34" charset="0"/>
              </a:rPr>
              <a:t>Not a Supportive Leader</a:t>
            </a:r>
            <a:r>
              <a:rPr lang="en-US" b="1" i="0" baseline="0" dirty="0">
                <a:solidFill>
                  <a:srgbClr val="000000"/>
                </a:solidFill>
                <a:effectLst/>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for your unit/organization or on the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p>
        </p:txBody>
      </p:sp>
      <p:sp>
        <p:nvSpPr>
          <p:cNvPr id="4" name="Slide Number Placeholder 3"/>
          <p:cNvSpPr>
            <a:spLocks noGrp="1"/>
          </p:cNvSpPr>
          <p:nvPr>
            <p:ph type="sldNum" sz="quarter" idx="5"/>
          </p:nvPr>
        </p:nvSpPr>
        <p:spPr/>
        <p:txBody>
          <a:bodyPr/>
          <a:lstStyle/>
          <a:p>
            <a:fld id="{6C080711-4F71-4355-A5E2-361F946D3F72}" type="slidenum">
              <a:rPr lang="en-US" smtClean="0"/>
              <a:t>32</a:t>
            </a:fld>
            <a:endParaRPr lang="en-US"/>
          </a:p>
        </p:txBody>
      </p:sp>
    </p:spTree>
    <p:extLst>
      <p:ext uri="{BB962C8B-B14F-4D97-AF65-F5344CB8AC3E}">
        <p14:creationId xmlns:p14="http://schemas.microsoft.com/office/powerpoint/2010/main" val="719402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33</a:t>
            </a:fld>
            <a:endParaRPr lang="en-US"/>
          </a:p>
        </p:txBody>
      </p:sp>
    </p:spTree>
    <p:extLst>
      <p:ext uri="{BB962C8B-B14F-4D97-AF65-F5344CB8AC3E}">
        <p14:creationId xmlns:p14="http://schemas.microsoft.com/office/powerpoint/2010/main" val="3255515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34</a:t>
            </a:fld>
            <a:endParaRPr lang="en-US"/>
          </a:p>
        </p:txBody>
      </p:sp>
    </p:spTree>
    <p:extLst>
      <p:ext uri="{BB962C8B-B14F-4D97-AF65-F5344CB8AC3E}">
        <p14:creationId xmlns:p14="http://schemas.microsoft.com/office/powerpoint/2010/main" val="2868926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Morale</a:t>
            </a:r>
            <a:r>
              <a:rPr lang="en-US" b="0" dirty="0">
                <a:latin typeface="Arial" panose="020B0604020202020204" pitchFamily="34" charset="0"/>
                <a:cs typeface="Arial" panose="020B0604020202020204" pitchFamily="34" charset="0"/>
              </a:rPr>
              <a:t> is the confidence, enthusiasm, collective pride, and willingness to persist in the activities of the group. It is also an individual’s perception that members of their unit or organization are confident, enthusiastic, have collective pride, and are willing to persist in the activities of the unit or organization.</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of </a:t>
            </a:r>
            <a:r>
              <a:rPr lang="en-US" b="1" dirty="0">
                <a:latin typeface="Arial" panose="020B0604020202020204" pitchFamily="34" charset="0"/>
                <a:cs typeface="Arial" panose="020B0604020202020204" pitchFamily="34" charset="0"/>
              </a:rPr>
              <a:t>High Morale </a:t>
            </a:r>
            <a:r>
              <a:rPr lang="en-US" b="0" dirty="0">
                <a:latin typeface="Arial" panose="020B0604020202020204" pitchFamily="34" charset="0"/>
                <a:cs typeface="Arial" panose="020B0604020202020204" pitchFamily="34" charset="0"/>
              </a:rPr>
              <a:t>in the unit/organization.</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of </a:t>
            </a:r>
            <a:r>
              <a:rPr lang="en-US" b="1" dirty="0">
                <a:latin typeface="Arial" panose="020B0604020202020204" pitchFamily="34" charset="0"/>
                <a:cs typeface="Arial" panose="020B0604020202020204" pitchFamily="34" charset="0"/>
              </a:rPr>
              <a:t>Neither High nor Low Morale </a:t>
            </a:r>
            <a:r>
              <a:rPr lang="en-US" b="0" dirty="0">
                <a:latin typeface="Arial" panose="020B0604020202020204" pitchFamily="34" charset="0"/>
                <a:cs typeface="Arial" panose="020B0604020202020204" pitchFamily="34" charset="0"/>
              </a:rPr>
              <a:t>in the unit/organization.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indicates the extent of </a:t>
            </a:r>
            <a:r>
              <a:rPr lang="en-US" b="1" i="0" dirty="0">
                <a:solidFill>
                  <a:srgbClr val="000000"/>
                </a:solidFill>
                <a:effectLst/>
                <a:latin typeface="Arial" panose="020B0604020202020204" pitchFamily="34" charset="0"/>
                <a:cs typeface="Arial" panose="020B0604020202020204" pitchFamily="34" charset="0"/>
              </a:rPr>
              <a:t>Low Morale </a:t>
            </a:r>
            <a:r>
              <a:rPr lang="en-US" b="0" i="0" dirty="0">
                <a:solidFill>
                  <a:srgbClr val="000000"/>
                </a:solidFill>
                <a:effectLst/>
                <a:latin typeface="Arial" panose="020B0604020202020204" pitchFamily="34" charset="0"/>
                <a:cs typeface="Arial" panose="020B0604020202020204" pitchFamily="34" charset="0"/>
              </a:rPr>
              <a:t>in the unit/organization.</a:t>
            </a: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for your unit/organization or on the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p>
          <a:p>
            <a:pPr marL="0" lv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6C080711-4F71-4355-A5E2-361F946D3F72}" type="slidenum">
              <a:rPr lang="en-US" smtClean="0"/>
              <a:t>35</a:t>
            </a:fld>
            <a:endParaRPr lang="en-US"/>
          </a:p>
        </p:txBody>
      </p:sp>
    </p:spTree>
    <p:extLst>
      <p:ext uri="{BB962C8B-B14F-4D97-AF65-F5344CB8AC3E}">
        <p14:creationId xmlns:p14="http://schemas.microsoft.com/office/powerpoint/2010/main" val="2684025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p:txBody>
      </p:sp>
      <p:sp>
        <p:nvSpPr>
          <p:cNvPr id="4" name="Slide Number Placeholder 3"/>
          <p:cNvSpPr>
            <a:spLocks noGrp="1"/>
          </p:cNvSpPr>
          <p:nvPr>
            <p:ph type="sldNum" sz="quarter" idx="5"/>
          </p:nvPr>
        </p:nvSpPr>
        <p:spPr/>
        <p:txBody>
          <a:bodyPr/>
          <a:lstStyle/>
          <a:p>
            <a:fld id="{6C080711-4F71-4355-A5E2-361F946D3F72}" type="slidenum">
              <a:rPr lang="en-US" smtClean="0"/>
              <a:t>36</a:t>
            </a:fld>
            <a:endParaRPr lang="en-US"/>
          </a:p>
        </p:txBody>
      </p:sp>
    </p:spTree>
    <p:extLst>
      <p:ext uri="{BB962C8B-B14F-4D97-AF65-F5344CB8AC3E}">
        <p14:creationId xmlns:p14="http://schemas.microsoft.com/office/powerpoint/2010/main" val="3023006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Safe Storage for Lethal Means</a:t>
            </a:r>
            <a:r>
              <a:rPr lang="en-US" b="0" i="0" dirty="0">
                <a:latin typeface="Arial" panose="020B0604020202020204" pitchFamily="34" charset="0"/>
                <a:cs typeface="Arial" panose="020B0604020202020204" pitchFamily="34" charset="0"/>
              </a:rPr>
              <a:t> measures whether one would keep a firearm safely stored (i.e., unloaded or in a secure storage container/device) if they had one in their living space. </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is the percentage of participants reporting their </a:t>
            </a:r>
            <a:r>
              <a:rPr lang="en-US" b="1" dirty="0">
                <a:latin typeface="Arial" panose="020B0604020202020204" pitchFamily="34" charset="0"/>
                <a:cs typeface="Arial" panose="020B0604020202020204" pitchFamily="34" charset="0"/>
              </a:rPr>
              <a:t>Firearms Would be Safely Stored. </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is the percentage of participants reporting their </a:t>
            </a:r>
            <a:r>
              <a:rPr lang="en-US" b="1" dirty="0">
                <a:latin typeface="Arial" panose="020B0604020202020204" pitchFamily="34" charset="0"/>
                <a:cs typeface="Arial" panose="020B0604020202020204" pitchFamily="34" charset="0"/>
              </a:rPr>
              <a:t>Firearms May or May Not be Safely Stored.</a:t>
            </a:r>
          </a:p>
          <a:p>
            <a:pPr marL="171450" lvl="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a:t>
            </a:r>
            <a:r>
              <a:rPr lang="en-US" b="0" dirty="0">
                <a:latin typeface="Arial" panose="020B0604020202020204" pitchFamily="34" charset="0"/>
                <a:cs typeface="Arial" panose="020B0604020202020204" pitchFamily="34" charset="0"/>
              </a:rPr>
              <a:t>is the percentage of participants reporting</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their </a:t>
            </a:r>
            <a:r>
              <a:rPr lang="en-US" b="1" dirty="0">
                <a:latin typeface="Arial" panose="020B0604020202020204" pitchFamily="34" charset="0"/>
                <a:cs typeface="Arial" panose="020B0604020202020204" pitchFamily="34" charset="0"/>
              </a:rPr>
              <a:t>Firearms Would Not be Safely Stored.</a:t>
            </a:r>
          </a:p>
          <a:p>
            <a:pPr marL="171450" lvl="0"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for your unit/organization or on the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p>
        </p:txBody>
      </p:sp>
      <p:sp>
        <p:nvSpPr>
          <p:cNvPr id="4" name="Slide Number Placeholder 3"/>
          <p:cNvSpPr>
            <a:spLocks noGrp="1"/>
          </p:cNvSpPr>
          <p:nvPr>
            <p:ph type="sldNum" sz="quarter" idx="5"/>
          </p:nvPr>
        </p:nvSpPr>
        <p:spPr/>
        <p:txBody>
          <a:bodyPr/>
          <a:lstStyle/>
          <a:p>
            <a:fld id="{6C080711-4F71-4355-A5E2-361F946D3F72}" type="slidenum">
              <a:rPr lang="en-US" smtClean="0"/>
              <a:t>37</a:t>
            </a:fld>
            <a:endParaRPr lang="en-US"/>
          </a:p>
        </p:txBody>
      </p:sp>
    </p:spTree>
    <p:extLst>
      <p:ext uri="{BB962C8B-B14F-4D97-AF65-F5344CB8AC3E}">
        <p14:creationId xmlns:p14="http://schemas.microsoft.com/office/powerpoint/2010/main" val="101161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p:txBody>
      </p:sp>
      <p:sp>
        <p:nvSpPr>
          <p:cNvPr id="4" name="Slide Number Placeholder 3"/>
          <p:cNvSpPr>
            <a:spLocks noGrp="1"/>
          </p:cNvSpPr>
          <p:nvPr>
            <p:ph type="sldNum" sz="quarter" idx="5"/>
          </p:nvPr>
        </p:nvSpPr>
        <p:spPr/>
        <p:txBody>
          <a:bodyPr/>
          <a:lstStyle/>
          <a:p>
            <a:fld id="{6C080711-4F71-4355-A5E2-361F946D3F72}" type="slidenum">
              <a:rPr lang="en-US" smtClean="0"/>
              <a:t>38</a:t>
            </a:fld>
            <a:endParaRPr lang="en-US"/>
          </a:p>
        </p:txBody>
      </p:sp>
    </p:spTree>
    <p:extLst>
      <p:ext uri="{BB962C8B-B14F-4D97-AF65-F5344CB8AC3E}">
        <p14:creationId xmlns:p14="http://schemas.microsoft.com/office/powerpoint/2010/main" val="1699940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Transformational Leadership</a:t>
            </a:r>
            <a:r>
              <a:rPr lang="en-US" b="0" i="0" dirty="0">
                <a:latin typeface="Arial" panose="020B0604020202020204" pitchFamily="34" charset="0"/>
                <a:cs typeface="Arial" panose="020B0604020202020204" pitchFamily="34" charset="0"/>
              </a:rPr>
              <a:t> measures the perception that leaders encourage, inspire, and motivate others to meet new challenges and accomplish tasks beyond what they feel is possible. Characteristics of a transformational leader include idealized influence or charisma, inspirational motivation, intellectual stimulation, and individualized consideration.  </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to which the unit’s/organization’s leader is a </a:t>
            </a:r>
            <a:r>
              <a:rPr lang="en-US" b="1" dirty="0">
                <a:latin typeface="Arial" panose="020B0604020202020204" pitchFamily="34" charset="0"/>
                <a:cs typeface="Arial" panose="020B0604020202020204" pitchFamily="34" charset="0"/>
              </a:rPr>
              <a:t>Transformational Leader</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to which the unit’s/organization’s leader is </a:t>
            </a:r>
            <a:r>
              <a:rPr lang="en-US" b="1" dirty="0">
                <a:latin typeface="Arial" panose="020B0604020202020204" pitchFamily="34" charset="0"/>
                <a:cs typeface="Arial" panose="020B0604020202020204" pitchFamily="34" charset="0"/>
              </a:rPr>
              <a:t>Neither a Transformational nor Non-Transformational Leader.</a:t>
            </a:r>
            <a:r>
              <a:rPr lang="en-US" b="0" dirty="0">
                <a:latin typeface="Arial" panose="020B0604020202020204" pitchFamily="34"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indicates the extent to which the unit’s/organization’s leader is </a:t>
            </a:r>
            <a:r>
              <a:rPr lang="en-US" b="1" i="0" dirty="0">
                <a:solidFill>
                  <a:srgbClr val="000000"/>
                </a:solidFill>
                <a:effectLst/>
                <a:latin typeface="Arial" panose="020B0604020202020204" pitchFamily="34" charset="0"/>
                <a:cs typeface="Arial" panose="020B0604020202020204" pitchFamily="34" charset="0"/>
              </a:rPr>
              <a:t>Not a Transformational Leader</a:t>
            </a:r>
            <a:r>
              <a:rPr lang="en-US" b="1" i="0" baseline="0" dirty="0">
                <a:solidFill>
                  <a:srgbClr val="000000"/>
                </a:solidFill>
                <a:effectLst/>
                <a:latin typeface="Arial" panose="020B0604020202020204" pitchFamily="34" charset="0"/>
                <a:cs typeface="Arial" panose="020B0604020202020204" pitchFamily="34" charset="0"/>
              </a:rPr>
              <a:t>.</a:t>
            </a:r>
            <a:endParaRPr lang="en-US"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b="0" u="sng"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for your unit/organization or on the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p>
        </p:txBody>
      </p:sp>
      <p:sp>
        <p:nvSpPr>
          <p:cNvPr id="4" name="Slide Number Placeholder 3"/>
          <p:cNvSpPr>
            <a:spLocks noGrp="1"/>
          </p:cNvSpPr>
          <p:nvPr>
            <p:ph type="sldNum" sz="quarter" idx="5"/>
          </p:nvPr>
        </p:nvSpPr>
        <p:spPr/>
        <p:txBody>
          <a:bodyPr/>
          <a:lstStyle/>
          <a:p>
            <a:fld id="{6C080711-4F71-4355-A5E2-361F946D3F72}" type="slidenum">
              <a:rPr lang="en-US" smtClean="0"/>
              <a:t>39</a:t>
            </a:fld>
            <a:endParaRPr lang="en-US"/>
          </a:p>
        </p:txBody>
      </p:sp>
    </p:spTree>
    <p:extLst>
      <p:ext uri="{BB962C8B-B14F-4D97-AF65-F5344CB8AC3E}">
        <p14:creationId xmlns:p14="http://schemas.microsoft.com/office/powerpoint/2010/main" val="62410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0" dirty="0">
                <a:solidFill>
                  <a:srgbClr val="000000"/>
                </a:solidFill>
                <a:effectLst/>
                <a:latin typeface="Arial"/>
                <a:ea typeface="Roboto"/>
                <a:cs typeface="Arial"/>
              </a:rPr>
              <a:t>Slides </a:t>
            </a:r>
            <a:r>
              <a:rPr lang="en-US" dirty="0">
                <a:solidFill>
                  <a:srgbClr val="000000"/>
                </a:solidFill>
                <a:latin typeface="Arial"/>
                <a:ea typeface="Roboto"/>
                <a:cs typeface="Arial"/>
              </a:rPr>
              <a:t>1-10</a:t>
            </a:r>
            <a:r>
              <a:rPr lang="en-US" b="0" i="0" dirty="0">
                <a:solidFill>
                  <a:srgbClr val="000000"/>
                </a:solidFill>
                <a:effectLst/>
                <a:latin typeface="Arial"/>
                <a:ea typeface="Roboto"/>
                <a:cs typeface="Arial"/>
              </a:rPr>
              <a:t>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lvl="0" indent="0">
              <a:buNone/>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pPr marL="0" lvl="0" indent="0">
              <a:buFont typeface="Arial" panose="020B0604020202020204" pitchFamily="34" charset="0"/>
              <a:buNone/>
            </a:pPr>
            <a:endParaRPr lang="en-US" b="0" i="0" dirty="0">
              <a:solidFill>
                <a:srgbClr val="000000"/>
              </a:solidFill>
              <a:effectLst/>
              <a:latin typeface="Arial" panose="020B0604020202020204" pitchFamily="34" charset="0"/>
              <a:ea typeface="Roboto"/>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4</a:t>
            </a:fld>
            <a:endParaRPr lang="en-US"/>
          </a:p>
        </p:txBody>
      </p:sp>
    </p:spTree>
    <p:extLst>
      <p:ext uri="{BB962C8B-B14F-4D97-AF65-F5344CB8AC3E}">
        <p14:creationId xmlns:p14="http://schemas.microsoft.com/office/powerpoint/2010/main" val="1061904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p:txBody>
      </p:sp>
      <p:sp>
        <p:nvSpPr>
          <p:cNvPr id="4" name="Slide Number Placeholder 3"/>
          <p:cNvSpPr>
            <a:spLocks noGrp="1"/>
          </p:cNvSpPr>
          <p:nvPr>
            <p:ph type="sldNum" sz="quarter" idx="5"/>
          </p:nvPr>
        </p:nvSpPr>
        <p:spPr/>
        <p:txBody>
          <a:bodyPr/>
          <a:lstStyle/>
          <a:p>
            <a:fld id="{6C080711-4F71-4355-A5E2-361F946D3F72}" type="slidenum">
              <a:rPr lang="en-US" smtClean="0"/>
              <a:t>40</a:t>
            </a:fld>
            <a:endParaRPr lang="en-US"/>
          </a:p>
        </p:txBody>
      </p:sp>
    </p:spTree>
    <p:extLst>
      <p:ext uri="{BB962C8B-B14F-4D97-AF65-F5344CB8AC3E}">
        <p14:creationId xmlns:p14="http://schemas.microsoft.com/office/powerpoint/2010/main" val="433539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Transformational Leadership</a:t>
            </a:r>
            <a:r>
              <a:rPr lang="en-US" b="0" i="0" dirty="0">
                <a:latin typeface="Arial" panose="020B0604020202020204" pitchFamily="34" charset="0"/>
                <a:cs typeface="Arial" panose="020B0604020202020204" pitchFamily="34" charset="0"/>
              </a:rPr>
              <a:t> measures the perception that leaders encourage, inspire, and motivate others to meet new challenges and accomplish tasks beyond what they feel is possible. Characteristics of a transformational leader include idealized influence or charisma, inspirational motivation, intellectual stimulation, and individualized consideration.  </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indicates the extent to which the unit’s/organization’s senior NCO/SEL is a </a:t>
            </a:r>
            <a:r>
              <a:rPr lang="en-US" b="1" dirty="0">
                <a:latin typeface="Arial" panose="020B0604020202020204" pitchFamily="34" charset="0"/>
                <a:cs typeface="Arial" panose="020B0604020202020204" pitchFamily="34" charset="0"/>
              </a:rPr>
              <a:t>Transformational leader.</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to which the unit’s/organization’s senior NCO/SEL is </a:t>
            </a:r>
            <a:r>
              <a:rPr lang="en-US" b="1" dirty="0">
                <a:latin typeface="Arial" panose="020B0604020202020204" pitchFamily="34" charset="0"/>
                <a:cs typeface="Arial" panose="020B0604020202020204" pitchFamily="34" charset="0"/>
              </a:rPr>
              <a:t>Neither a Transformational nor a Non-Transformational</a:t>
            </a:r>
            <a:r>
              <a:rPr lang="en-US" b="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leader.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indicates the extent to which the unit’s/organization’s senior NCO/SEL is a </a:t>
            </a:r>
            <a:r>
              <a:rPr lang="en-US" b="1" i="0" dirty="0">
                <a:solidFill>
                  <a:srgbClr val="000000"/>
                </a:solidFill>
                <a:effectLst/>
                <a:latin typeface="Arial" panose="020B0604020202020204" pitchFamily="34" charset="0"/>
                <a:cs typeface="Arial" panose="020B0604020202020204" pitchFamily="34" charset="0"/>
              </a:rPr>
              <a:t>Non-Transformational</a:t>
            </a:r>
            <a:r>
              <a:rPr lang="en-US" b="0" i="0" baseline="0" dirty="0">
                <a:solidFill>
                  <a:srgbClr val="000000"/>
                </a:solidFill>
                <a:effectLst/>
                <a:latin typeface="Arial" panose="020B0604020202020204" pitchFamily="34" charset="0"/>
                <a:cs typeface="Arial" panose="020B0604020202020204" pitchFamily="34" charset="0"/>
              </a:rPr>
              <a:t> </a:t>
            </a:r>
            <a:r>
              <a:rPr lang="en-US" b="1" i="0" baseline="0" dirty="0">
                <a:solidFill>
                  <a:srgbClr val="000000"/>
                </a:solidFill>
                <a:effectLst/>
                <a:latin typeface="Arial" panose="020B0604020202020204" pitchFamily="34" charset="0"/>
                <a:cs typeface="Arial" panose="020B0604020202020204" pitchFamily="34" charset="0"/>
              </a:rPr>
              <a:t>leader.</a:t>
            </a:r>
            <a:endParaRPr lang="en-US" b="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b="0" u="sng"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for your unit/organization or on the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noteworthy differences </a:t>
            </a:r>
            <a:r>
              <a:rPr lang="en-US" sz="1200" dirty="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41</a:t>
            </a:fld>
            <a:endParaRPr lang="en-US"/>
          </a:p>
        </p:txBody>
      </p:sp>
    </p:spTree>
    <p:extLst>
      <p:ext uri="{BB962C8B-B14F-4D97-AF65-F5344CB8AC3E}">
        <p14:creationId xmlns:p14="http://schemas.microsoft.com/office/powerpoint/2010/main" val="2385836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42</a:t>
            </a:fld>
            <a:endParaRPr lang="en-US"/>
          </a:p>
        </p:txBody>
      </p:sp>
    </p:spTree>
    <p:extLst>
      <p:ext uri="{BB962C8B-B14F-4D97-AF65-F5344CB8AC3E}">
        <p14:creationId xmlns:p14="http://schemas.microsoft.com/office/powerpoint/2010/main" val="1880874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Work-Life Balance</a:t>
            </a:r>
            <a:r>
              <a:rPr lang="en-US" b="0" i="0" dirty="0">
                <a:latin typeface="Arial" panose="020B0604020202020204" pitchFamily="34" charset="0"/>
                <a:cs typeface="Arial" panose="020B0604020202020204" pitchFamily="34" charset="0"/>
              </a:rPr>
              <a:t> measures one’s perception that the demands of their work and personal life are compatible.</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Favorable rating</a:t>
            </a:r>
            <a:r>
              <a:rPr lang="en-US" b="0" dirty="0">
                <a:latin typeface="Arial" panose="020B0604020202020204" pitchFamily="34" charset="0"/>
                <a:cs typeface="Arial" panose="020B0604020202020204" pitchFamily="34" charset="0"/>
              </a:rPr>
              <a:t> (represented with green) is the percentage of participants who reported </a:t>
            </a:r>
            <a:r>
              <a:rPr lang="en-US" b="1" dirty="0">
                <a:latin typeface="Arial" panose="020B0604020202020204" pitchFamily="34" charset="0"/>
                <a:cs typeface="Arial" panose="020B0604020202020204" pitchFamily="34" charset="0"/>
              </a:rPr>
              <a:t>Having a Work-Life Balance</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is the percentage of participants who reported </a:t>
            </a:r>
            <a:r>
              <a:rPr lang="en-US" b="1" dirty="0">
                <a:latin typeface="Arial" panose="020B0604020202020204" pitchFamily="34" charset="0"/>
                <a:cs typeface="Arial" panose="020B0604020202020204" pitchFamily="34" charset="0"/>
              </a:rPr>
              <a:t>Neither Having nor Not Having a Work-Life Balance</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Unfavorable rating </a:t>
            </a:r>
            <a:r>
              <a:rPr lang="en-US" b="0" i="0" dirty="0">
                <a:solidFill>
                  <a:srgbClr val="000000"/>
                </a:solidFill>
                <a:effectLst/>
                <a:latin typeface="Arial" panose="020B0604020202020204" pitchFamily="34" charset="0"/>
                <a:cs typeface="Arial" panose="020B0604020202020204" pitchFamily="34" charset="0"/>
              </a:rPr>
              <a:t>(represented with red) </a:t>
            </a:r>
            <a:r>
              <a:rPr lang="en-US" b="0" dirty="0">
                <a:latin typeface="Arial" panose="020B0604020202020204" pitchFamily="34" charset="0"/>
                <a:cs typeface="Arial" panose="020B0604020202020204" pitchFamily="34" charset="0"/>
              </a:rPr>
              <a:t>is the percentage of participants who reported </a:t>
            </a:r>
            <a:r>
              <a:rPr lang="en-US" b="1" dirty="0">
                <a:latin typeface="Arial" panose="020B0604020202020204" pitchFamily="34" charset="0"/>
                <a:cs typeface="Arial" panose="020B0604020202020204" pitchFamily="34" charset="0"/>
              </a:rPr>
              <a:t>Not Having a Work-Life Balance</a:t>
            </a:r>
            <a:r>
              <a:rPr lang="en-US" b="0" dirty="0">
                <a:latin typeface="Arial" panose="020B0604020202020204" pitchFamily="34" charset="0"/>
                <a:cs typeface="Arial" panose="020B0604020202020204" pitchFamily="34" charset="0"/>
              </a:rPr>
              <a:t>.</a:t>
            </a: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for your unit/organization or on the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p>
        </p:txBody>
      </p:sp>
      <p:sp>
        <p:nvSpPr>
          <p:cNvPr id="4" name="Slide Number Placeholder 3"/>
          <p:cNvSpPr>
            <a:spLocks noGrp="1"/>
          </p:cNvSpPr>
          <p:nvPr>
            <p:ph type="sldNum" sz="quarter" idx="5"/>
          </p:nvPr>
        </p:nvSpPr>
        <p:spPr/>
        <p:txBody>
          <a:bodyPr/>
          <a:lstStyle/>
          <a:p>
            <a:fld id="{6C080711-4F71-4355-A5E2-361F946D3F72}" type="slidenum">
              <a:rPr lang="en-US" smtClean="0"/>
              <a:t>43</a:t>
            </a:fld>
            <a:endParaRPr lang="en-US"/>
          </a:p>
        </p:txBody>
      </p:sp>
    </p:spTree>
    <p:extLst>
      <p:ext uri="{BB962C8B-B14F-4D97-AF65-F5344CB8AC3E}">
        <p14:creationId xmlns:p14="http://schemas.microsoft.com/office/powerpoint/2010/main" val="6625571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p:txBody>
      </p:sp>
      <p:sp>
        <p:nvSpPr>
          <p:cNvPr id="4" name="Slide Number Placeholder 3"/>
          <p:cNvSpPr>
            <a:spLocks noGrp="1"/>
          </p:cNvSpPr>
          <p:nvPr>
            <p:ph type="sldNum" sz="quarter" idx="5"/>
          </p:nvPr>
        </p:nvSpPr>
        <p:spPr/>
        <p:txBody>
          <a:bodyPr/>
          <a:lstStyle/>
          <a:p>
            <a:fld id="{6C080711-4F71-4355-A5E2-361F946D3F72}" type="slidenum">
              <a:rPr lang="en-US" smtClean="0"/>
              <a:t>44</a:t>
            </a:fld>
            <a:endParaRPr lang="en-US"/>
          </a:p>
        </p:txBody>
      </p:sp>
    </p:spTree>
    <p:extLst>
      <p:ext uri="{BB962C8B-B14F-4D97-AF65-F5344CB8AC3E}">
        <p14:creationId xmlns:p14="http://schemas.microsoft.com/office/powerpoint/2010/main" val="3153208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solidFill>
                  <a:srgbClr val="000000"/>
                </a:solidFill>
                <a:latin typeface="Arial"/>
                <a:cs typeface="Arial"/>
              </a:rPr>
              <a:t>Higher unfavorable ratings on risk factors are linked to a higher likelihood of negative outcomes. </a:t>
            </a:r>
            <a:endParaRPr lang="en-US">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solidFill>
                  <a:srgbClr val="000000"/>
                </a:solidFill>
                <a:latin typeface="Arial"/>
                <a:cs typeface="Arial"/>
              </a:rPr>
              <a:t>You </a:t>
            </a:r>
            <a:r>
              <a:rPr lang="en-US" sz="1200" b="0" i="0" u="none" strike="noStrike" baseline="0">
                <a:solidFill>
                  <a:srgbClr val="000000"/>
                </a:solidFill>
                <a:effectLst/>
                <a:latin typeface="Arial"/>
                <a:cs typeface="Arial"/>
              </a:rPr>
              <a:t>do </a:t>
            </a:r>
            <a:r>
              <a:rPr lang="en-US" sz="1200" b="1" i="0" u="sng" strike="noStrike" baseline="0">
                <a:solidFill>
                  <a:srgbClr val="000000"/>
                </a:solidFill>
                <a:effectLst/>
                <a:latin typeface="Arial"/>
                <a:cs typeface="Arial"/>
              </a:rPr>
              <a:t>not</a:t>
            </a:r>
            <a:r>
              <a:rPr lang="en-US" sz="1200" b="0" i="0" u="none" strike="noStrike" baseline="0">
                <a:solidFill>
                  <a:srgbClr val="000000"/>
                </a:solidFill>
                <a:effectLst/>
                <a:latin typeface="Arial"/>
                <a:cs typeface="Arial"/>
              </a:rPr>
              <a:t> need to present the results for every factor.</a:t>
            </a:r>
            <a:r>
              <a:rPr lang="en-US">
                <a:solidFill>
                  <a:srgbClr val="000000"/>
                </a:solidFill>
                <a:latin typeface="Arial"/>
                <a:cs typeface="Arial"/>
              </a:rPr>
              <a:t> </a:t>
            </a:r>
            <a:endParaRPr lang="en-US" sz="1200" b="0" i="0" u="none" strike="noStrike" baseline="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0" i="0" u="none" strike="noStrike" baseline="0">
                <a:solidFill>
                  <a:srgbClr val="000000"/>
                </a:solidFill>
                <a:effectLst/>
                <a:latin typeface="Arial"/>
                <a:cs typeface="Arial"/>
              </a:rPr>
              <a:t>It’s recommended that you </a:t>
            </a:r>
            <a:r>
              <a:rPr lang="en-US" sz="1200" b="1" i="0" u="sng" strike="noStrike" baseline="0">
                <a:solidFill>
                  <a:srgbClr val="000000"/>
                </a:solidFill>
                <a:effectLst/>
                <a:latin typeface="Arial"/>
                <a:cs typeface="Arial"/>
              </a:rPr>
              <a:t>select the factors that are most meaningful/relevant for your unit/organization</a:t>
            </a:r>
            <a:r>
              <a:rPr lang="en-US" sz="1200" b="0" i="0" u="none" strike="noStrike" baseline="0">
                <a:solidFill>
                  <a:srgbClr val="000000"/>
                </a:solidFill>
                <a:effectLst/>
                <a:latin typeface="Arial"/>
                <a:cs typeface="Arial"/>
              </a:rPr>
              <a:t> as determined by your current and/or previous DEOCS results.</a:t>
            </a:r>
            <a:endParaRPr lang="en-US" b="0" i="0">
              <a:solidFill>
                <a:srgbClr val="000000"/>
              </a:solidFill>
              <a:effectLst/>
              <a:latin typeface="Arial"/>
              <a:cs typeface="Arial"/>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45</a:t>
            </a:fld>
            <a:endParaRPr lang="en-US"/>
          </a:p>
        </p:txBody>
      </p:sp>
    </p:spTree>
    <p:extLst>
      <p:ext uri="{BB962C8B-B14F-4D97-AF65-F5344CB8AC3E}">
        <p14:creationId xmlns:p14="http://schemas.microsoft.com/office/powerpoint/2010/main" val="24887380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a:latin typeface="Arial" panose="020B0604020202020204" pitchFamily="34" charset="0"/>
                <a:cs typeface="Arial" panose="020B0604020202020204" pitchFamily="34" charset="0"/>
              </a:rPr>
              <a:t>Highlight the factors with the highest and lowest unfavorable ratings.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46</a:t>
            </a:fld>
            <a:endParaRPr lang="en-US"/>
          </a:p>
        </p:txBody>
      </p:sp>
    </p:spTree>
    <p:extLst>
      <p:ext uri="{BB962C8B-B14F-4D97-AF65-F5344CB8AC3E}">
        <p14:creationId xmlns:p14="http://schemas.microsoft.com/office/powerpoint/2010/main" val="32597546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a:t>
            </a:r>
            <a:r>
              <a:rPr lang="en-US" b="0" u="none" dirty="0">
                <a:latin typeface="Arial"/>
                <a:cs typeface="Arial"/>
              </a:rPr>
              <a:t>Delete slide if trend data is not available.</a:t>
            </a:r>
            <a:r>
              <a:rPr lang="en-US" u="none" dirty="0"/>
              <a:t>**</a:t>
            </a:r>
          </a:p>
          <a:p>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*Trends over time are now available for any units/organizations that have completed more than one DEOCS in the past. All that is required for trends to be presented is the same UIC/RUC/PAS/OPFAC code and that the survey is administered under the same Service component as the previous survey(s).*</a:t>
            </a:r>
            <a:endParaRPr lang="en-US" dirty="0"/>
          </a:p>
          <a:p>
            <a:endParaRPr lang="en-US" b="1" u="sng" dirty="0">
              <a:latin typeface="Arial" panose="020B0604020202020204" pitchFamily="34" charset="0"/>
              <a:cs typeface="Arial" panose="020B0604020202020204" pitchFamily="34" charset="0"/>
            </a:endParaRPr>
          </a:p>
          <a:p>
            <a:r>
              <a:rPr lang="en-US" sz="1200" b="1" u="sng" dirty="0">
                <a:latin typeface="Arial"/>
                <a:cs typeface="Arial"/>
              </a:rPr>
              <a:t>Suggested Discussion Points</a:t>
            </a:r>
            <a:endParaRPr lang="en-US" sz="1200"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a:cs typeface="Arial"/>
              </a:rPr>
              <a:t>Identify upward and/or downward trends</a:t>
            </a:r>
          </a:p>
          <a:p>
            <a:pPr marL="171450" indent="-171450">
              <a:buFont typeface="Arial" panose="020B0604020202020204" pitchFamily="34" charset="0"/>
              <a:buChar char="•"/>
            </a:pPr>
            <a:r>
              <a:rPr lang="en-US" dirty="0">
                <a:latin typeface="Arial"/>
                <a:cs typeface="Arial"/>
              </a:rPr>
              <a:t>Discuss notable differences in response rates when reviewing trends over time. </a:t>
            </a:r>
          </a:p>
          <a:p>
            <a:pPr marL="171450" indent="-171450">
              <a:buFont typeface="Arial" panose="020B0604020202020204" pitchFamily="34" charset="0"/>
              <a:buChar char="•"/>
            </a:pPr>
            <a:r>
              <a:rPr lang="en-US" dirty="0">
                <a:latin typeface="Arial"/>
                <a:cs typeface="Arial"/>
              </a:rPr>
              <a:t>Identify any other noteworthy trends.</a:t>
            </a:r>
          </a:p>
        </p:txBody>
      </p:sp>
      <p:sp>
        <p:nvSpPr>
          <p:cNvPr id="4" name="Slide Number Placeholder 3"/>
          <p:cNvSpPr>
            <a:spLocks noGrp="1"/>
          </p:cNvSpPr>
          <p:nvPr>
            <p:ph type="sldNum" sz="quarter" idx="5"/>
          </p:nvPr>
        </p:nvSpPr>
        <p:spPr/>
        <p:txBody>
          <a:bodyPr/>
          <a:lstStyle/>
          <a:p>
            <a:fld id="{6C080711-4F71-4355-A5E2-361F946D3F72}" type="slidenum">
              <a:rPr lang="en-US" smtClean="0"/>
              <a:t>47</a:t>
            </a:fld>
            <a:endParaRPr lang="en-US"/>
          </a:p>
        </p:txBody>
      </p:sp>
    </p:spTree>
    <p:extLst>
      <p:ext uri="{BB962C8B-B14F-4D97-AF65-F5344CB8AC3E}">
        <p14:creationId xmlns:p14="http://schemas.microsoft.com/office/powerpoint/2010/main" val="18433179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Alcohol Impairing Memory</a:t>
            </a:r>
            <a:r>
              <a:rPr lang="en-US" b="0" i="0" dirty="0">
                <a:latin typeface="Arial" panose="020B0604020202020204" pitchFamily="34" charset="0"/>
                <a:cs typeface="Arial" panose="020B0604020202020204" pitchFamily="34" charset="0"/>
              </a:rPr>
              <a:t> measures how often, during the last three months, one was unable to remember what happened the night before due to drinking alcohol.</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percentage of participants reporting </a:t>
            </a:r>
            <a:r>
              <a:rPr lang="en-US" b="1" dirty="0">
                <a:latin typeface="Arial" panose="020B0604020202020204" pitchFamily="34" charset="0"/>
                <a:cs typeface="Arial" panose="020B0604020202020204" pitchFamily="34" charset="0"/>
              </a:rPr>
              <a:t>Frequent Memory Loss Due to Alcohol</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Middle rating </a:t>
            </a:r>
            <a:r>
              <a:rPr lang="en-US" b="0" dirty="0">
                <a:latin typeface="Arial" panose="020B0604020202020204" pitchFamily="34" charset="0"/>
                <a:cs typeface="Arial" panose="020B0604020202020204" pitchFamily="34" charset="0"/>
              </a:rPr>
              <a:t>(represented with yellow) indicates the percentage of participants reporting </a:t>
            </a:r>
            <a:r>
              <a:rPr lang="en-US" b="1" dirty="0">
                <a:latin typeface="Arial" panose="020B0604020202020204" pitchFamily="34" charset="0"/>
                <a:cs typeface="Arial" panose="020B0604020202020204" pitchFamily="34" charset="0"/>
              </a:rPr>
              <a:t>Infrequent Memory Loss Due to Alcohol</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a:t>
            </a:r>
            <a:r>
              <a:rPr lang="en-US" b="0" dirty="0">
                <a:latin typeface="Arial" panose="020B0604020202020204" pitchFamily="34" charset="0"/>
                <a:cs typeface="Arial" panose="020B0604020202020204" pitchFamily="34" charset="0"/>
              </a:rPr>
              <a:t>indicates</a:t>
            </a:r>
            <a:r>
              <a:rPr lang="en-US" b="0" i="0" dirty="0">
                <a:solidFill>
                  <a:srgbClr val="000000"/>
                </a:solidFill>
                <a:effectLst/>
                <a:latin typeface="Arial" panose="020B0604020202020204" pitchFamily="34" charset="0"/>
                <a:cs typeface="Arial" panose="020B0604020202020204" pitchFamily="34" charset="0"/>
              </a:rPr>
              <a:t> the percentage of participants reporting </a:t>
            </a:r>
            <a:r>
              <a:rPr lang="en-US" b="1" i="0" dirty="0">
                <a:solidFill>
                  <a:srgbClr val="000000"/>
                </a:solidFill>
                <a:effectLst/>
                <a:latin typeface="Arial" panose="020B0604020202020204" pitchFamily="34" charset="0"/>
                <a:cs typeface="Arial" panose="020B0604020202020204" pitchFamily="34" charset="0"/>
              </a:rPr>
              <a:t>No </a:t>
            </a:r>
            <a:r>
              <a:rPr lang="en-US" b="1" dirty="0">
                <a:latin typeface="Arial" panose="020B0604020202020204" pitchFamily="34" charset="0"/>
                <a:cs typeface="Arial" panose="020B0604020202020204" pitchFamily="34" charset="0"/>
              </a:rPr>
              <a:t>Memory Loss Due to Alcohol</a:t>
            </a:r>
            <a:r>
              <a:rPr lang="en-US" b="0" dirty="0">
                <a:latin typeface="Arial" panose="020B0604020202020204" pitchFamily="34" charset="0"/>
                <a:cs typeface="Arial" panose="020B0604020202020204" pitchFamily="34" charset="0"/>
              </a:rPr>
              <a:t>.</a:t>
            </a: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on your unit’s/organization’s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p>
        </p:txBody>
      </p:sp>
      <p:sp>
        <p:nvSpPr>
          <p:cNvPr id="4" name="Slide Number Placeholder 3"/>
          <p:cNvSpPr>
            <a:spLocks noGrp="1"/>
          </p:cNvSpPr>
          <p:nvPr>
            <p:ph type="sldNum" sz="quarter" idx="5"/>
          </p:nvPr>
        </p:nvSpPr>
        <p:spPr/>
        <p:txBody>
          <a:bodyPr/>
          <a:lstStyle/>
          <a:p>
            <a:fld id="{6C080711-4F71-4355-A5E2-361F946D3F72}" type="slidenum">
              <a:rPr lang="en-US" smtClean="0"/>
              <a:t>48</a:t>
            </a:fld>
            <a:endParaRPr lang="en-US"/>
          </a:p>
        </p:txBody>
      </p:sp>
    </p:spTree>
    <p:extLst>
      <p:ext uri="{BB962C8B-B14F-4D97-AF65-F5344CB8AC3E}">
        <p14:creationId xmlns:p14="http://schemas.microsoft.com/office/powerpoint/2010/main" val="17076690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p:txBody>
      </p:sp>
      <p:sp>
        <p:nvSpPr>
          <p:cNvPr id="4" name="Slide Number Placeholder 3"/>
          <p:cNvSpPr>
            <a:spLocks noGrp="1"/>
          </p:cNvSpPr>
          <p:nvPr>
            <p:ph type="sldNum" sz="quarter" idx="5"/>
          </p:nvPr>
        </p:nvSpPr>
        <p:spPr/>
        <p:txBody>
          <a:bodyPr/>
          <a:lstStyle/>
          <a:p>
            <a:fld id="{6C080711-4F71-4355-A5E2-361F946D3F72}" type="slidenum">
              <a:rPr lang="en-US" smtClean="0"/>
              <a:t>49</a:t>
            </a:fld>
            <a:endParaRPr lang="en-US"/>
          </a:p>
        </p:txBody>
      </p:sp>
    </p:spTree>
    <p:extLst>
      <p:ext uri="{BB962C8B-B14F-4D97-AF65-F5344CB8AC3E}">
        <p14:creationId xmlns:p14="http://schemas.microsoft.com/office/powerpoint/2010/main" val="291547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0" dirty="0">
                <a:solidFill>
                  <a:srgbClr val="000000"/>
                </a:solidFill>
                <a:effectLst/>
                <a:latin typeface="Arial"/>
                <a:cs typeface="Arial"/>
              </a:rPr>
              <a:t>Slides 1-10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lvl="0" indent="0">
              <a:buNone/>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b="0" i="0" dirty="0">
              <a:solidFill>
                <a:srgbClr val="000000"/>
              </a:solidFill>
              <a:effectLst/>
              <a:cs typeface="Calibri"/>
            </a:endParaRPr>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5</a:t>
            </a:fld>
            <a:endParaRPr lang="en-US"/>
          </a:p>
        </p:txBody>
      </p:sp>
    </p:spTree>
    <p:extLst>
      <p:ext uri="{BB962C8B-B14F-4D97-AF65-F5344CB8AC3E}">
        <p14:creationId xmlns:p14="http://schemas.microsoft.com/office/powerpoint/2010/main" val="17353286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Binge Drinking</a:t>
            </a:r>
            <a:r>
              <a:rPr lang="en-US" b="0" i="0" dirty="0">
                <a:latin typeface="Arial" panose="020B0604020202020204" pitchFamily="34" charset="0"/>
                <a:cs typeface="Arial" panose="020B0604020202020204" pitchFamily="34" charset="0"/>
              </a:rPr>
              <a:t> measures how often, during the last three months, one consumed 5 or more drinks on one occasion. This pattern of drinking alcohol within 2 hours brings blood alcohol concentration (BAC) to 0.08 percent or higher for typical adults.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percentage of participants reporting </a:t>
            </a:r>
            <a:r>
              <a:rPr lang="en-US" b="1" dirty="0">
                <a:latin typeface="Arial" panose="020B0604020202020204" pitchFamily="34" charset="0"/>
                <a:cs typeface="Arial" panose="020B0604020202020204" pitchFamily="34" charset="0"/>
              </a:rPr>
              <a:t>Frequent Binge Drinking</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Middle rating </a:t>
            </a:r>
            <a:r>
              <a:rPr lang="en-US" b="0" dirty="0">
                <a:latin typeface="Arial" panose="020B0604020202020204" pitchFamily="34" charset="0"/>
                <a:cs typeface="Arial" panose="020B0604020202020204" pitchFamily="34" charset="0"/>
              </a:rPr>
              <a:t>(represented with yellow) indicates the percentage of participants reporting </a:t>
            </a:r>
            <a:r>
              <a:rPr lang="en-US" b="1" dirty="0">
                <a:latin typeface="Arial" panose="020B0604020202020204" pitchFamily="34" charset="0"/>
                <a:cs typeface="Arial" panose="020B0604020202020204" pitchFamily="34" charset="0"/>
              </a:rPr>
              <a:t>Infrequent Binge Drinking</a:t>
            </a:r>
            <a:r>
              <a:rPr lang="en-US" b="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a:t>
            </a:r>
            <a:r>
              <a:rPr lang="en-US" b="0" dirty="0">
                <a:latin typeface="Arial" panose="020B0604020202020204" pitchFamily="34" charset="0"/>
                <a:cs typeface="Arial" panose="020B0604020202020204" pitchFamily="34" charset="0"/>
              </a:rPr>
              <a:t>indicates</a:t>
            </a:r>
            <a:r>
              <a:rPr lang="en-US" b="0" i="0" dirty="0">
                <a:solidFill>
                  <a:srgbClr val="000000"/>
                </a:solidFill>
                <a:effectLst/>
                <a:latin typeface="Arial" panose="020B0604020202020204" pitchFamily="34" charset="0"/>
                <a:cs typeface="Arial" panose="020B0604020202020204" pitchFamily="34" charset="0"/>
              </a:rPr>
              <a:t> the percentage of participants reporting </a:t>
            </a:r>
            <a:r>
              <a:rPr lang="en-US" b="1" i="0" dirty="0">
                <a:solidFill>
                  <a:srgbClr val="000000"/>
                </a:solidFill>
                <a:effectLst/>
                <a:latin typeface="Arial" panose="020B0604020202020204" pitchFamily="34" charset="0"/>
                <a:cs typeface="Arial" panose="020B0604020202020204" pitchFamily="34" charset="0"/>
              </a:rPr>
              <a:t>No Binge Drinking</a:t>
            </a:r>
            <a:r>
              <a:rPr lang="en-US" b="0" i="0" dirty="0">
                <a:solidFill>
                  <a:srgbClr val="000000"/>
                </a:solidFill>
                <a:effectLst/>
                <a:latin typeface="Arial" panose="020B0604020202020204" pitchFamily="34" charset="0"/>
                <a:cs typeface="Arial" panose="020B0604020202020204" pitchFamily="34" charset="0"/>
              </a:rPr>
              <a:t>.</a:t>
            </a: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on your unit’s/organization’s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p>
        </p:txBody>
      </p:sp>
      <p:sp>
        <p:nvSpPr>
          <p:cNvPr id="4" name="Slide Number Placeholder 3"/>
          <p:cNvSpPr>
            <a:spLocks noGrp="1"/>
          </p:cNvSpPr>
          <p:nvPr>
            <p:ph type="sldNum" sz="quarter" idx="5"/>
          </p:nvPr>
        </p:nvSpPr>
        <p:spPr/>
        <p:txBody>
          <a:bodyPr/>
          <a:lstStyle/>
          <a:p>
            <a:fld id="{6C080711-4F71-4355-A5E2-361F946D3F72}" type="slidenum">
              <a:rPr lang="en-US" smtClean="0"/>
              <a:t>50</a:t>
            </a:fld>
            <a:endParaRPr lang="en-US"/>
          </a:p>
        </p:txBody>
      </p:sp>
    </p:spTree>
    <p:extLst>
      <p:ext uri="{BB962C8B-B14F-4D97-AF65-F5344CB8AC3E}">
        <p14:creationId xmlns:p14="http://schemas.microsoft.com/office/powerpoint/2010/main" val="14397952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p:txBody>
      </p:sp>
      <p:sp>
        <p:nvSpPr>
          <p:cNvPr id="4" name="Slide Number Placeholder 3"/>
          <p:cNvSpPr>
            <a:spLocks noGrp="1"/>
          </p:cNvSpPr>
          <p:nvPr>
            <p:ph type="sldNum" sz="quarter" idx="5"/>
          </p:nvPr>
        </p:nvSpPr>
        <p:spPr/>
        <p:txBody>
          <a:bodyPr/>
          <a:lstStyle/>
          <a:p>
            <a:fld id="{6C080711-4F71-4355-A5E2-361F946D3F72}" type="slidenum">
              <a:rPr lang="en-US" smtClean="0"/>
              <a:t>51</a:t>
            </a:fld>
            <a:endParaRPr lang="en-US"/>
          </a:p>
        </p:txBody>
      </p:sp>
    </p:spTree>
    <p:extLst>
      <p:ext uri="{BB962C8B-B14F-4D97-AF65-F5344CB8AC3E}">
        <p14:creationId xmlns:p14="http://schemas.microsoft.com/office/powerpoint/2010/main" val="19828394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Passive Leadership</a:t>
            </a:r>
            <a:r>
              <a:rPr lang="en-US" b="0" i="0" dirty="0">
                <a:latin typeface="Arial" panose="020B0604020202020204" pitchFamily="34" charset="0"/>
                <a:cs typeface="Arial" panose="020B0604020202020204" pitchFamily="34" charset="0"/>
              </a:rPr>
              <a:t> measures the perception that leaders avoid decisions, do not respond to problems, fail to follow-up, hesitate to act, and are absent when needed. This is also known as laissez-faire leadership.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extent to which the unit’s/organization’s leader is a </a:t>
            </a:r>
            <a:r>
              <a:rPr lang="en-US" b="1" dirty="0">
                <a:latin typeface="Arial" panose="020B0604020202020204" pitchFamily="34" charset="0"/>
                <a:cs typeface="Arial" panose="020B0604020202020204" pitchFamily="34" charset="0"/>
              </a:rPr>
              <a:t>Passive Leader.</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to which the unit’s/organization’s leader is </a:t>
            </a:r>
            <a:r>
              <a:rPr lang="en-US" b="1" dirty="0">
                <a:latin typeface="Arial" panose="020B0604020202020204" pitchFamily="34" charset="0"/>
                <a:cs typeface="Arial" panose="020B0604020202020204" pitchFamily="34" charset="0"/>
              </a:rPr>
              <a:t>Neither a Passive Leader nor Non-Passive Leader.</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a:t>
            </a:r>
            <a:r>
              <a:rPr lang="en-US" b="0" dirty="0">
                <a:latin typeface="Arial" panose="020B0604020202020204" pitchFamily="34" charset="0"/>
                <a:cs typeface="Arial" panose="020B0604020202020204" pitchFamily="34" charset="0"/>
              </a:rPr>
              <a:t>indicates the extent to which the unit’s/organization’s leader is </a:t>
            </a:r>
            <a:r>
              <a:rPr lang="en-US" b="1" dirty="0">
                <a:latin typeface="Arial" panose="020B0604020202020204" pitchFamily="34" charset="0"/>
                <a:cs typeface="Arial" panose="020B0604020202020204" pitchFamily="34" charset="0"/>
              </a:rPr>
              <a:t>not a Passive Leader.</a:t>
            </a:r>
            <a:endParaRPr lang="en-US"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on your unit’s/organization’s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52</a:t>
            </a:fld>
            <a:endParaRPr lang="en-US"/>
          </a:p>
        </p:txBody>
      </p:sp>
    </p:spTree>
    <p:extLst>
      <p:ext uri="{BB962C8B-B14F-4D97-AF65-F5344CB8AC3E}">
        <p14:creationId xmlns:p14="http://schemas.microsoft.com/office/powerpoint/2010/main" val="37881355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53</a:t>
            </a:fld>
            <a:endParaRPr lang="en-US"/>
          </a:p>
        </p:txBody>
      </p:sp>
    </p:spTree>
    <p:extLst>
      <p:ext uri="{BB962C8B-B14F-4D97-AF65-F5344CB8AC3E}">
        <p14:creationId xmlns:p14="http://schemas.microsoft.com/office/powerpoint/2010/main" val="34209772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Passive Leadership</a:t>
            </a:r>
            <a:r>
              <a:rPr lang="en-US" b="0" i="0" dirty="0">
                <a:latin typeface="Arial" panose="020B0604020202020204" pitchFamily="34" charset="0"/>
                <a:cs typeface="Arial" panose="020B0604020202020204" pitchFamily="34" charset="0"/>
              </a:rPr>
              <a:t> measures the perception that leaders avoid decisions, do not respond to problems, fail to follow-up, hesitate to act, and are absent when needed. This is also known as laissez-faire leadership.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extent to which the unit’s/organization’s senior NCO/SEL is a </a:t>
            </a:r>
            <a:r>
              <a:rPr lang="en-US" b="1" dirty="0">
                <a:latin typeface="Arial" panose="020B0604020202020204" pitchFamily="34" charset="0"/>
                <a:cs typeface="Arial" panose="020B0604020202020204" pitchFamily="34" charset="0"/>
              </a:rPr>
              <a:t>Passive Leader</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to which the unit’s/organization’s senior NCO/SEL is </a:t>
            </a:r>
            <a:r>
              <a:rPr lang="en-US" b="1" dirty="0">
                <a:latin typeface="Arial" panose="020B0604020202020204" pitchFamily="34" charset="0"/>
                <a:cs typeface="Arial" panose="020B0604020202020204" pitchFamily="34" charset="0"/>
              </a:rPr>
              <a:t>Neither a Passive Leader nor Non-Passive Leader</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a:t>
            </a:r>
            <a:r>
              <a:rPr lang="en-US" b="0" dirty="0">
                <a:latin typeface="Arial" panose="020B0604020202020204" pitchFamily="34" charset="0"/>
                <a:cs typeface="Arial" panose="020B0604020202020204" pitchFamily="34" charset="0"/>
              </a:rPr>
              <a:t>indicates the extent to which the unit’s/organization’s senior NCO/SEL is </a:t>
            </a:r>
            <a:r>
              <a:rPr lang="en-US" b="1" dirty="0">
                <a:latin typeface="Arial" panose="020B0604020202020204" pitchFamily="34" charset="0"/>
                <a:cs typeface="Arial" panose="020B0604020202020204" pitchFamily="34" charset="0"/>
              </a:rPr>
              <a:t>not a Passive Leader</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on your unit’s/organization’s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54</a:t>
            </a:fld>
            <a:endParaRPr lang="en-US"/>
          </a:p>
        </p:txBody>
      </p:sp>
    </p:spTree>
    <p:extLst>
      <p:ext uri="{BB962C8B-B14F-4D97-AF65-F5344CB8AC3E}">
        <p14:creationId xmlns:p14="http://schemas.microsoft.com/office/powerpoint/2010/main" val="37472911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55</a:t>
            </a:fld>
            <a:endParaRPr lang="en-US"/>
          </a:p>
        </p:txBody>
      </p:sp>
    </p:spTree>
    <p:extLst>
      <p:ext uri="{BB962C8B-B14F-4D97-AF65-F5344CB8AC3E}">
        <p14:creationId xmlns:p14="http://schemas.microsoft.com/office/powerpoint/2010/main" val="7313440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Racially Harassing Behaviors</a:t>
            </a:r>
            <a:r>
              <a:rPr lang="en-US" b="0" i="0" dirty="0">
                <a:latin typeface="Arial" panose="020B0604020202020204" pitchFamily="34" charset="0"/>
                <a:cs typeface="Arial" panose="020B0604020202020204" pitchFamily="34" charset="0"/>
              </a:rPr>
              <a:t> measures the experience or witnessing of offensive behaviors based on race or ethnicity that occurred over the past three months. These behaviors create a workplace that is intimidating, hostile, offensive, or unreasonably intrusive.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percentage of participants reporting a</a:t>
            </a:r>
            <a:r>
              <a:rPr lang="en-US" b="1" dirty="0">
                <a:latin typeface="Arial" panose="020B0604020202020204" pitchFamily="34" charset="0"/>
                <a:cs typeface="Arial" panose="020B0604020202020204" pitchFamily="34" charset="0"/>
              </a:rPr>
              <a:t> Presence of Racially Harassing Behaviors. </a:t>
            </a:r>
            <a:r>
              <a:rPr lang="en-US" b="0" dirty="0">
                <a:latin typeface="Arial" panose="020B0604020202020204" pitchFamily="34" charset="0"/>
                <a:cs typeface="Arial" panose="020B0604020202020204" pitchFamily="34" charset="0"/>
              </a:rPr>
              <a:t>In other words, this is the percentage of participants who reported experiencing at least one racially</a:t>
            </a:r>
            <a:r>
              <a:rPr lang="en-US" b="0" baseline="0" dirty="0">
                <a:latin typeface="Arial" panose="020B0604020202020204" pitchFamily="34" charset="0"/>
                <a:cs typeface="Arial" panose="020B0604020202020204" pitchFamily="34" charset="0"/>
              </a:rPr>
              <a:t> harassing behavior rarely, sometimes, or often in the past three months, which indicates these behaviors are present in the unit/organization.  </a:t>
            </a:r>
            <a:endParaRPr lang="en-US" b="0" i="0" baseline="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indicates the percentage of participants reporting </a:t>
            </a:r>
            <a:r>
              <a:rPr lang="en-US" b="1" i="0" dirty="0">
                <a:solidFill>
                  <a:srgbClr val="000000"/>
                </a:solidFill>
                <a:effectLst/>
                <a:latin typeface="Arial" panose="020B0604020202020204" pitchFamily="34" charset="0"/>
                <a:cs typeface="Arial" panose="020B0604020202020204" pitchFamily="34" charset="0"/>
              </a:rPr>
              <a:t>No Presence of Racially Harassing Behaviors.</a:t>
            </a:r>
            <a:r>
              <a:rPr lang="en-US" b="0" dirty="0">
                <a:latin typeface="Arial" panose="020B0604020202020204" pitchFamily="34" charset="0"/>
                <a:cs typeface="Arial" panose="020B0604020202020204" pitchFamily="34" charset="0"/>
              </a:rPr>
              <a:t> In other words, this is the percentage of participants who reported never experiencing any of the racially</a:t>
            </a:r>
            <a:r>
              <a:rPr lang="en-US" b="0" baseline="0" dirty="0">
                <a:latin typeface="Arial" panose="020B0604020202020204" pitchFamily="34" charset="0"/>
                <a:cs typeface="Arial" panose="020B0604020202020204" pitchFamily="34" charset="0"/>
              </a:rPr>
              <a:t> harassing behaviors in the past three months. </a:t>
            </a: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on your unit’s/organization’s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p>
          <a:p>
            <a:pPr marL="171450" indent="-171450">
              <a:buFont typeface="Arial" panose="020B0604020202020204" pitchFamily="34" charset="0"/>
              <a:buChar char="•"/>
            </a:pPr>
            <a:r>
              <a:rPr lang="en-US" b="0" i="1" dirty="0">
                <a:latin typeface="Arial" panose="020B0604020202020204" pitchFamily="34" charset="0"/>
                <a:cs typeface="Arial" panose="020B0604020202020204" pitchFamily="34" charset="0"/>
              </a:rPr>
              <a:t>Racially Harassing Behaviors </a:t>
            </a:r>
            <a:r>
              <a:rPr lang="en-US" b="0" dirty="0">
                <a:latin typeface="Arial" panose="020B0604020202020204" pitchFamily="34" charset="0"/>
                <a:cs typeface="Arial" panose="020B0604020202020204" pitchFamily="34" charset="0"/>
              </a:rPr>
              <a:t>are a subset of the 24 behaviors used to create DoD’s official past-year prevalence estimates of racial/ethnic harassment and discrimination as measured by the Workplace Equal Opportunity Surveys. </a:t>
            </a:r>
          </a:p>
        </p:txBody>
      </p:sp>
      <p:sp>
        <p:nvSpPr>
          <p:cNvPr id="4" name="Slide Number Placeholder 3"/>
          <p:cNvSpPr>
            <a:spLocks noGrp="1"/>
          </p:cNvSpPr>
          <p:nvPr>
            <p:ph type="sldNum" sz="quarter" idx="5"/>
          </p:nvPr>
        </p:nvSpPr>
        <p:spPr/>
        <p:txBody>
          <a:bodyPr/>
          <a:lstStyle/>
          <a:p>
            <a:fld id="{6C080711-4F71-4355-A5E2-361F946D3F72}" type="slidenum">
              <a:rPr lang="en-US" smtClean="0"/>
              <a:t>56</a:t>
            </a:fld>
            <a:endParaRPr lang="en-US"/>
          </a:p>
        </p:txBody>
      </p:sp>
    </p:spTree>
    <p:extLst>
      <p:ext uri="{BB962C8B-B14F-4D97-AF65-F5344CB8AC3E}">
        <p14:creationId xmlns:p14="http://schemas.microsoft.com/office/powerpoint/2010/main" val="28385525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p:txBody>
      </p:sp>
      <p:sp>
        <p:nvSpPr>
          <p:cNvPr id="4" name="Slide Number Placeholder 3"/>
          <p:cNvSpPr>
            <a:spLocks noGrp="1"/>
          </p:cNvSpPr>
          <p:nvPr>
            <p:ph type="sldNum" sz="quarter" idx="5"/>
          </p:nvPr>
        </p:nvSpPr>
        <p:spPr/>
        <p:txBody>
          <a:bodyPr/>
          <a:lstStyle/>
          <a:p>
            <a:fld id="{6C080711-4F71-4355-A5E2-361F946D3F72}" type="slidenum">
              <a:rPr lang="en-US" smtClean="0"/>
              <a:t>57</a:t>
            </a:fld>
            <a:endParaRPr lang="en-US"/>
          </a:p>
        </p:txBody>
      </p:sp>
    </p:spTree>
    <p:extLst>
      <p:ext uri="{BB962C8B-B14F-4D97-AF65-F5344CB8AC3E}">
        <p14:creationId xmlns:p14="http://schemas.microsoft.com/office/powerpoint/2010/main" val="27706176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Sexist Behaviors</a:t>
            </a:r>
            <a:r>
              <a:rPr lang="en-US" b="0" i="0" dirty="0">
                <a:latin typeface="Arial" panose="020B0604020202020204" pitchFamily="34" charset="0"/>
                <a:cs typeface="Arial" panose="020B0604020202020204" pitchFamily="34" charset="0"/>
              </a:rPr>
              <a:t> measures prejudicial, stereotypical, or negative attitudes and opinions based on sex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that occurred over the past three months</a:t>
            </a:r>
            <a:r>
              <a:rPr lang="en-US" b="0" i="0" dirty="0">
                <a:latin typeface="Arial" panose="020B0604020202020204" pitchFamily="34" charset="0"/>
                <a:cs typeface="Arial" panose="020B0604020202020204" pitchFamily="34" charset="0"/>
              </a:rPr>
              <a:t>. They also include verbal and nonverbal behaviors that convey insulting, offensive, or condescending attitudes based on the sex of an individual.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percentage of participants reporting a</a:t>
            </a:r>
            <a:r>
              <a:rPr lang="en-US" b="1" dirty="0">
                <a:latin typeface="Arial" panose="020B0604020202020204" pitchFamily="34" charset="0"/>
                <a:cs typeface="Arial" panose="020B0604020202020204" pitchFamily="34" charset="0"/>
              </a:rPr>
              <a:t> Presence of Sexist Behaviors.</a:t>
            </a:r>
            <a:r>
              <a:rPr lang="en-US" b="0" dirty="0">
                <a:latin typeface="Arial" panose="020B0604020202020204" pitchFamily="34" charset="0"/>
                <a:cs typeface="Arial" panose="020B0604020202020204" pitchFamily="34" charset="0"/>
              </a:rPr>
              <a:t> In other words, this is the percentage of participants who reported experiencing sexist </a:t>
            </a:r>
            <a:r>
              <a:rPr lang="en-US" b="0" baseline="0" dirty="0">
                <a:latin typeface="Arial" panose="020B0604020202020204" pitchFamily="34" charset="0"/>
                <a:cs typeface="Arial" panose="020B0604020202020204" pitchFamily="34" charset="0"/>
              </a:rPr>
              <a:t>behaviors rarely, sometimes, or often in the past three months, which indicates these behaviors are present in the unit/organization. </a:t>
            </a:r>
            <a:endParaRPr lang="en-US" b="0" i="0" baseline="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indicates the percentage of participants reporting </a:t>
            </a:r>
            <a:r>
              <a:rPr lang="en-US" b="1" i="0" dirty="0">
                <a:solidFill>
                  <a:srgbClr val="000000"/>
                </a:solidFill>
                <a:effectLst/>
                <a:latin typeface="Arial" panose="020B0604020202020204" pitchFamily="34" charset="0"/>
                <a:cs typeface="Arial" panose="020B0604020202020204" pitchFamily="34" charset="0"/>
              </a:rPr>
              <a:t>No Presence of Sexist Behaviors.</a:t>
            </a:r>
            <a:r>
              <a:rPr lang="en-US" b="0" dirty="0">
                <a:latin typeface="Arial" panose="020B0604020202020204" pitchFamily="34" charset="0"/>
                <a:cs typeface="Arial" panose="020B0604020202020204" pitchFamily="34" charset="0"/>
              </a:rPr>
              <a:t> In other words, this is the percentage of participants who reported never experiencing any sexist</a:t>
            </a:r>
            <a:r>
              <a:rPr lang="en-US" b="0" baseline="0" dirty="0">
                <a:latin typeface="Arial" panose="020B0604020202020204" pitchFamily="34" charset="0"/>
                <a:cs typeface="Arial" panose="020B0604020202020204" pitchFamily="34" charset="0"/>
              </a:rPr>
              <a:t> behaviors in the past three months. </a:t>
            </a:r>
            <a:endParaRPr lang="en-US"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on your unit’s/organization’s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p>
          <a:p>
            <a:pPr marL="171450" indent="-171450">
              <a:buFont typeface="Arial" panose="020B0604020202020204" pitchFamily="34" charset="0"/>
              <a:buChar char="•"/>
            </a:pPr>
            <a:r>
              <a:rPr lang="en-US" b="0" i="1" dirty="0">
                <a:latin typeface="Arial" panose="020B0604020202020204" pitchFamily="34" charset="0"/>
                <a:cs typeface="Arial" panose="020B0604020202020204" pitchFamily="34" charset="0"/>
              </a:rPr>
              <a:t>Sexist Behaviors </a:t>
            </a:r>
            <a:r>
              <a:rPr lang="en-US" b="0" dirty="0">
                <a:latin typeface="Arial" panose="020B0604020202020204" pitchFamily="34" charset="0"/>
                <a:cs typeface="Arial" panose="020B0604020202020204" pitchFamily="34" charset="0"/>
              </a:rPr>
              <a:t>are similar to DoD’s policy definition of sex discrimination, but it is important to note the policy definition requires the behaviors to limit or harm the victim’s career and this is not measured on the DEOCS. </a:t>
            </a:r>
          </a:p>
        </p:txBody>
      </p:sp>
      <p:sp>
        <p:nvSpPr>
          <p:cNvPr id="4" name="Slide Number Placeholder 3"/>
          <p:cNvSpPr>
            <a:spLocks noGrp="1"/>
          </p:cNvSpPr>
          <p:nvPr>
            <p:ph type="sldNum" sz="quarter" idx="5"/>
          </p:nvPr>
        </p:nvSpPr>
        <p:spPr/>
        <p:txBody>
          <a:bodyPr/>
          <a:lstStyle/>
          <a:p>
            <a:fld id="{6C080711-4F71-4355-A5E2-361F946D3F72}" type="slidenum">
              <a:rPr lang="en-US" smtClean="0"/>
              <a:t>58</a:t>
            </a:fld>
            <a:endParaRPr lang="en-US"/>
          </a:p>
        </p:txBody>
      </p:sp>
    </p:spTree>
    <p:extLst>
      <p:ext uri="{BB962C8B-B14F-4D97-AF65-F5344CB8AC3E}">
        <p14:creationId xmlns:p14="http://schemas.microsoft.com/office/powerpoint/2010/main" val="27985340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p:txBody>
      </p:sp>
      <p:sp>
        <p:nvSpPr>
          <p:cNvPr id="4" name="Slide Number Placeholder 3"/>
          <p:cNvSpPr>
            <a:spLocks noGrp="1"/>
          </p:cNvSpPr>
          <p:nvPr>
            <p:ph type="sldNum" sz="quarter" idx="5"/>
          </p:nvPr>
        </p:nvSpPr>
        <p:spPr/>
        <p:txBody>
          <a:bodyPr/>
          <a:lstStyle/>
          <a:p>
            <a:fld id="{6C080711-4F71-4355-A5E2-361F946D3F72}" type="slidenum">
              <a:rPr lang="en-US" smtClean="0"/>
              <a:t>59</a:t>
            </a:fld>
            <a:endParaRPr lang="en-US"/>
          </a:p>
        </p:txBody>
      </p:sp>
    </p:spTree>
    <p:extLst>
      <p:ext uri="{BB962C8B-B14F-4D97-AF65-F5344CB8AC3E}">
        <p14:creationId xmlns:p14="http://schemas.microsoft.com/office/powerpoint/2010/main" val="248444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0" dirty="0">
                <a:solidFill>
                  <a:srgbClr val="000000"/>
                </a:solidFill>
                <a:effectLst/>
                <a:latin typeface="Arial"/>
                <a:ea typeface="Roboto"/>
                <a:cs typeface="Arial"/>
              </a:rPr>
              <a:t>Slides </a:t>
            </a:r>
            <a:r>
              <a:rPr lang="en-US" dirty="0">
                <a:solidFill>
                  <a:srgbClr val="000000"/>
                </a:solidFill>
                <a:latin typeface="Arial"/>
                <a:ea typeface="Roboto"/>
                <a:cs typeface="Arial"/>
              </a:rPr>
              <a:t>1-10</a:t>
            </a:r>
            <a:r>
              <a:rPr lang="en-US" b="0" i="0" dirty="0">
                <a:solidFill>
                  <a:srgbClr val="000000"/>
                </a:solidFill>
                <a:effectLst/>
                <a:latin typeface="Arial"/>
                <a:ea typeface="Roboto"/>
                <a:cs typeface="Arial"/>
              </a:rPr>
              <a:t>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lvl="0" indent="0">
              <a:buNone/>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6</a:t>
            </a:fld>
            <a:endParaRPr lang="en-US"/>
          </a:p>
        </p:txBody>
      </p:sp>
    </p:spTree>
    <p:extLst>
      <p:ext uri="{BB962C8B-B14F-4D97-AF65-F5344CB8AC3E}">
        <p14:creationId xmlns:p14="http://schemas.microsoft.com/office/powerpoint/2010/main" val="31343335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Sexually Harassing Behaviors</a:t>
            </a:r>
            <a:r>
              <a:rPr lang="en-US" b="0" i="0" dirty="0">
                <a:latin typeface="Arial" panose="020B0604020202020204" pitchFamily="34" charset="0"/>
                <a:cs typeface="Arial" panose="020B0604020202020204" pitchFamily="34" charset="0"/>
              </a:rPr>
              <a:t> are unwelcome sexual advances and offensive comments or gestures of a sexual nature that occurred over the past three months</a:t>
            </a:r>
            <a:endParaRPr lang="en-US" b="1"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percentage of participants reporting a</a:t>
            </a:r>
            <a:r>
              <a:rPr lang="en-US" b="1" dirty="0">
                <a:latin typeface="Arial" panose="020B0604020202020204" pitchFamily="34" charset="0"/>
                <a:cs typeface="Arial" panose="020B0604020202020204" pitchFamily="34" charset="0"/>
              </a:rPr>
              <a:t> Presence of Sexually Harassing Behaviors.</a:t>
            </a:r>
            <a:r>
              <a:rPr lang="en-US" b="0" dirty="0">
                <a:latin typeface="Arial" panose="020B0604020202020204" pitchFamily="34" charset="0"/>
                <a:cs typeface="Arial" panose="020B0604020202020204" pitchFamily="34" charset="0"/>
              </a:rPr>
              <a:t> In other words, this is the percentage of participants who reported experiencing at least one sexually</a:t>
            </a:r>
            <a:r>
              <a:rPr lang="en-US" b="0" baseline="0" dirty="0">
                <a:latin typeface="Arial" panose="020B0604020202020204" pitchFamily="34" charset="0"/>
                <a:cs typeface="Arial" panose="020B0604020202020204" pitchFamily="34" charset="0"/>
              </a:rPr>
              <a:t> harassing behavior rarely, sometimes, or often in the past three months, which indicates these behaviors are present in the unit/organization. </a:t>
            </a:r>
            <a:endParaRPr lang="en-US" b="0" i="0" baseline="0" dirty="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indicates the percentage of participants reporting </a:t>
            </a:r>
            <a:r>
              <a:rPr lang="en-US" b="1" i="0" dirty="0">
                <a:solidFill>
                  <a:srgbClr val="000000"/>
                </a:solidFill>
                <a:effectLst/>
                <a:latin typeface="Arial" panose="020B0604020202020204" pitchFamily="34" charset="0"/>
                <a:cs typeface="Arial" panose="020B0604020202020204" pitchFamily="34" charset="0"/>
              </a:rPr>
              <a:t>No Presence of Sexually Harassing Behaviors.</a:t>
            </a:r>
            <a:r>
              <a:rPr lang="en-US" b="0" dirty="0">
                <a:latin typeface="Arial" panose="020B0604020202020204" pitchFamily="34" charset="0"/>
                <a:cs typeface="Arial" panose="020B0604020202020204" pitchFamily="34" charset="0"/>
              </a:rPr>
              <a:t> In other words, this is the percentage of participants who reported never experiencing any of the sexually</a:t>
            </a:r>
            <a:r>
              <a:rPr lang="en-US" b="0" baseline="0" dirty="0">
                <a:latin typeface="Arial" panose="020B0604020202020204" pitchFamily="34" charset="0"/>
                <a:cs typeface="Arial" panose="020B0604020202020204" pitchFamily="34" charset="0"/>
              </a:rPr>
              <a:t> harassing behaviors in the past three months. </a:t>
            </a:r>
            <a:endParaRPr lang="en-US"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on your unit’s/organization’s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p>
          <a:p>
            <a:pPr marL="171450" indent="-171450">
              <a:buFont typeface="Arial" panose="020B0604020202020204" pitchFamily="34" charset="0"/>
              <a:buChar char="•"/>
            </a:pPr>
            <a:r>
              <a:rPr lang="en-US" b="0" i="1" dirty="0">
                <a:latin typeface="Arial" panose="020B0604020202020204" pitchFamily="34" charset="0"/>
                <a:cs typeface="Arial" panose="020B0604020202020204" pitchFamily="34" charset="0"/>
              </a:rPr>
              <a:t>Sexually Harassing Behaviors </a:t>
            </a:r>
            <a:r>
              <a:rPr lang="en-US" b="0" dirty="0">
                <a:latin typeface="Arial" panose="020B0604020202020204" pitchFamily="34" charset="0"/>
                <a:cs typeface="Arial" panose="020B0604020202020204" pitchFamily="34" charset="0"/>
              </a:rPr>
              <a:t>are similar to DoD’s policy definition of sexual harassment, but it is important to note the policy definition requires the behaviors to be sufficiently persistent and severe and this is not measured on the DEOCS. </a:t>
            </a:r>
          </a:p>
        </p:txBody>
      </p:sp>
      <p:sp>
        <p:nvSpPr>
          <p:cNvPr id="4" name="Slide Number Placeholder 3"/>
          <p:cNvSpPr>
            <a:spLocks noGrp="1"/>
          </p:cNvSpPr>
          <p:nvPr>
            <p:ph type="sldNum" sz="quarter" idx="5"/>
          </p:nvPr>
        </p:nvSpPr>
        <p:spPr/>
        <p:txBody>
          <a:bodyPr/>
          <a:lstStyle/>
          <a:p>
            <a:fld id="{6C080711-4F71-4355-A5E2-361F946D3F72}" type="slidenum">
              <a:rPr lang="en-US" smtClean="0"/>
              <a:t>60</a:t>
            </a:fld>
            <a:endParaRPr lang="en-US"/>
          </a:p>
        </p:txBody>
      </p:sp>
    </p:spTree>
    <p:extLst>
      <p:ext uri="{BB962C8B-B14F-4D97-AF65-F5344CB8AC3E}">
        <p14:creationId xmlns:p14="http://schemas.microsoft.com/office/powerpoint/2010/main" val="35531557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p:txBody>
      </p:sp>
      <p:sp>
        <p:nvSpPr>
          <p:cNvPr id="4" name="Slide Number Placeholder 3"/>
          <p:cNvSpPr>
            <a:spLocks noGrp="1"/>
          </p:cNvSpPr>
          <p:nvPr>
            <p:ph type="sldNum" sz="quarter" idx="5"/>
          </p:nvPr>
        </p:nvSpPr>
        <p:spPr/>
        <p:txBody>
          <a:bodyPr/>
          <a:lstStyle/>
          <a:p>
            <a:fld id="{6C080711-4F71-4355-A5E2-361F946D3F72}" type="slidenum">
              <a:rPr lang="en-US" smtClean="0"/>
              <a:t>61</a:t>
            </a:fld>
            <a:endParaRPr lang="en-US"/>
          </a:p>
        </p:txBody>
      </p:sp>
    </p:spTree>
    <p:extLst>
      <p:ext uri="{BB962C8B-B14F-4D97-AF65-F5344CB8AC3E}">
        <p14:creationId xmlns:p14="http://schemas.microsoft.com/office/powerpoint/2010/main" val="22861173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Stress</a:t>
            </a:r>
            <a:r>
              <a:rPr lang="en-US" b="0" i="0" dirty="0">
                <a:latin typeface="Arial" panose="020B0604020202020204" pitchFamily="34" charset="0"/>
                <a:cs typeface="Arial" panose="020B0604020202020204" pitchFamily="34" charset="0"/>
              </a:rPr>
              <a:t> measures the feeling of emotional strain or pressure. Stressed individuals may feel unable to predict or influence valued and prominent aspects of their lives.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percentage of responses indicate the extent of</a:t>
            </a:r>
            <a:r>
              <a:rPr lang="en-US" b="1" dirty="0">
                <a:latin typeface="Arial" panose="020B0604020202020204" pitchFamily="34" charset="0"/>
                <a:cs typeface="Arial" panose="020B0604020202020204" pitchFamily="34" charset="0"/>
              </a:rPr>
              <a:t> Moderate or High Stress </a:t>
            </a:r>
            <a:r>
              <a:rPr lang="en-US" b="0" i="0" dirty="0">
                <a:solidFill>
                  <a:srgbClr val="000000"/>
                </a:solidFill>
                <a:effectLst/>
                <a:latin typeface="Arial" panose="020B0604020202020204" pitchFamily="34" charset="0"/>
                <a:cs typeface="Arial" panose="020B0604020202020204" pitchFamily="34" charset="0"/>
              </a:rPr>
              <a:t>within the unit/organization.</a:t>
            </a:r>
            <a:endParaRPr lang="en-US"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percentage of responses indicate the extent of </a:t>
            </a:r>
            <a:r>
              <a:rPr lang="en-US" b="1" i="0" dirty="0">
                <a:solidFill>
                  <a:srgbClr val="000000"/>
                </a:solidFill>
                <a:effectLst/>
                <a:latin typeface="Arial" panose="020B0604020202020204" pitchFamily="34" charset="0"/>
                <a:cs typeface="Arial" panose="020B0604020202020204" pitchFamily="34" charset="0"/>
              </a:rPr>
              <a:t>Low Stress</a:t>
            </a:r>
            <a:r>
              <a:rPr lang="en-US" b="0" i="0" dirty="0">
                <a:solidFill>
                  <a:srgbClr val="000000"/>
                </a:solidFill>
                <a:effectLst/>
                <a:latin typeface="Arial" panose="020B0604020202020204" pitchFamily="34" charset="0"/>
                <a:cs typeface="Arial" panose="020B0604020202020204" pitchFamily="34" charset="0"/>
              </a:rPr>
              <a:t> within the unit/organization.</a:t>
            </a:r>
            <a:endParaRPr lang="en-US"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on your unit’s/organization’s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p>
        </p:txBody>
      </p:sp>
      <p:sp>
        <p:nvSpPr>
          <p:cNvPr id="4" name="Slide Number Placeholder 3"/>
          <p:cNvSpPr>
            <a:spLocks noGrp="1"/>
          </p:cNvSpPr>
          <p:nvPr>
            <p:ph type="sldNum" sz="quarter" idx="5"/>
          </p:nvPr>
        </p:nvSpPr>
        <p:spPr/>
        <p:txBody>
          <a:bodyPr/>
          <a:lstStyle/>
          <a:p>
            <a:fld id="{6C080711-4F71-4355-A5E2-361F946D3F72}" type="slidenum">
              <a:rPr lang="en-US" smtClean="0"/>
              <a:t>62</a:t>
            </a:fld>
            <a:endParaRPr lang="en-US"/>
          </a:p>
        </p:txBody>
      </p:sp>
    </p:spTree>
    <p:extLst>
      <p:ext uri="{BB962C8B-B14F-4D97-AF65-F5344CB8AC3E}">
        <p14:creationId xmlns:p14="http://schemas.microsoft.com/office/powerpoint/2010/main" val="12198029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p:txBody>
      </p:sp>
      <p:sp>
        <p:nvSpPr>
          <p:cNvPr id="4" name="Slide Number Placeholder 3"/>
          <p:cNvSpPr>
            <a:spLocks noGrp="1"/>
          </p:cNvSpPr>
          <p:nvPr>
            <p:ph type="sldNum" sz="quarter" idx="5"/>
          </p:nvPr>
        </p:nvSpPr>
        <p:spPr/>
        <p:txBody>
          <a:bodyPr/>
          <a:lstStyle/>
          <a:p>
            <a:fld id="{6C080711-4F71-4355-A5E2-361F946D3F72}" type="slidenum">
              <a:rPr lang="en-US" smtClean="0"/>
              <a:t>63</a:t>
            </a:fld>
            <a:endParaRPr lang="en-US"/>
          </a:p>
        </p:txBody>
      </p:sp>
    </p:spTree>
    <p:extLst>
      <p:ext uri="{BB962C8B-B14F-4D97-AF65-F5344CB8AC3E}">
        <p14:creationId xmlns:p14="http://schemas.microsoft.com/office/powerpoint/2010/main" val="36711618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Toxic Leadership</a:t>
            </a:r>
            <a:r>
              <a:rPr lang="en-US" b="0" i="0" dirty="0">
                <a:latin typeface="Arial" panose="020B0604020202020204" pitchFamily="34" charset="0"/>
                <a:cs typeface="Arial" panose="020B0604020202020204" pitchFamily="34" charset="0"/>
              </a:rPr>
              <a:t> </a:t>
            </a:r>
            <a:r>
              <a:rPr lang="en-US" sz="1200" b="0" i="0" u="none" strike="noStrike" baseline="0" dirty="0">
                <a:latin typeface="Arial" panose="020B0604020202020204" pitchFamily="34" charset="0"/>
                <a:cs typeface="Arial" panose="020B0604020202020204" pitchFamily="34" charset="0"/>
              </a:rPr>
              <a:t>measures the perception that leaders disregard input, ridicule others, and have self-promoting tendencies. Toxic Leadership also includes behaviors that are demeaning, isolating, and/or coercive. These types of leaders are also prone to acts of aggression. </a:t>
            </a:r>
            <a:endParaRPr lang="en-US" b="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percentage of responses indicating the immediate supervisor is a </a:t>
            </a:r>
            <a:r>
              <a:rPr lang="en-US" b="1" dirty="0">
                <a:latin typeface="Arial" panose="020B0604020202020204" pitchFamily="34" charset="0"/>
                <a:cs typeface="Arial" panose="020B0604020202020204" pitchFamily="34" charset="0"/>
              </a:rPr>
              <a:t>Toxic Leader</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percentage of responses indicating the immediate supervisor is </a:t>
            </a:r>
            <a:r>
              <a:rPr lang="en-US" b="1" dirty="0">
                <a:latin typeface="Arial" panose="020B0604020202020204" pitchFamily="34" charset="0"/>
                <a:cs typeface="Arial" panose="020B0604020202020204" pitchFamily="34" charset="0"/>
              </a:rPr>
              <a:t>Neither a Toxic nor Non-Toxic Leaders</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percentage of responses </a:t>
            </a:r>
            <a:r>
              <a:rPr lang="en-US" b="0" dirty="0">
                <a:latin typeface="Arial" panose="020B0604020202020204" pitchFamily="34" charset="0"/>
                <a:cs typeface="Arial" panose="020B0604020202020204" pitchFamily="34" charset="0"/>
              </a:rPr>
              <a:t>indicating the immediate supervisor is </a:t>
            </a:r>
            <a:r>
              <a:rPr lang="en-US" b="1" dirty="0">
                <a:latin typeface="Arial" panose="020B0604020202020204" pitchFamily="34" charset="0"/>
                <a:cs typeface="Arial" panose="020B0604020202020204" pitchFamily="34" charset="0"/>
              </a:rPr>
              <a:t>Not a Toxic Leaders</a:t>
            </a:r>
            <a:r>
              <a:rPr lang="en-US" b="0" dirty="0">
                <a:latin typeface="Arial" panose="020B0604020202020204" pitchFamily="34" charset="0"/>
                <a:cs typeface="Arial" panose="020B0604020202020204" pitchFamily="34" charset="0"/>
              </a:rPr>
              <a:t>.</a:t>
            </a:r>
          </a:p>
          <a:p>
            <a:pPr marL="171450" lvl="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on your unit’s/organization’s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64</a:t>
            </a:fld>
            <a:endParaRPr lang="en-US"/>
          </a:p>
        </p:txBody>
      </p:sp>
    </p:spTree>
    <p:extLst>
      <p:ext uri="{BB962C8B-B14F-4D97-AF65-F5344CB8AC3E}">
        <p14:creationId xmlns:p14="http://schemas.microsoft.com/office/powerpoint/2010/main" val="22942021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demographic category results if overall results were shared with the previous slide</a:t>
            </a:r>
            <a:r>
              <a:rPr lang="en-US" sz="1200" dirty="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noteworthy differences </a:t>
            </a:r>
            <a:r>
              <a:rPr lang="en-US" sz="1200" dirty="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65</a:t>
            </a:fld>
            <a:endParaRPr lang="en-US"/>
          </a:p>
        </p:txBody>
      </p:sp>
    </p:spTree>
    <p:extLst>
      <p:ext uri="{BB962C8B-B14F-4D97-AF65-F5344CB8AC3E}">
        <p14:creationId xmlns:p14="http://schemas.microsoft.com/office/powerpoint/2010/main" val="31828578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by Paygrade of Immediate Supervisor if overall results were shared</a:t>
            </a:r>
            <a:r>
              <a:rPr lang="en-US" sz="1200" dirty="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by Paygrade of Immediate Supervisor results if the commander/leader sees value in sharing these results. </a:t>
            </a:r>
          </a:p>
          <a:p>
            <a:pPr marL="171450" lvl="0" indent="-171450">
              <a:buFont typeface="Arial" panose="020B0604020202020204" pitchFamily="34" charset="0"/>
              <a:buChar char="•"/>
            </a:pPr>
            <a:endParaRPr lang="en-US" b="0"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noteworthy differences </a:t>
            </a:r>
            <a:r>
              <a:rPr lang="en-US" sz="1200" dirty="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66</a:t>
            </a:fld>
            <a:endParaRPr lang="en-US"/>
          </a:p>
        </p:txBody>
      </p:sp>
    </p:spTree>
    <p:extLst>
      <p:ext uri="{BB962C8B-B14F-4D97-AF65-F5344CB8AC3E}">
        <p14:creationId xmlns:p14="http://schemas.microsoft.com/office/powerpoint/2010/main" val="41129050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Toxic Leadership</a:t>
            </a:r>
            <a:r>
              <a:rPr lang="en-US" b="0" i="0" dirty="0">
                <a:latin typeface="Arial" panose="020B0604020202020204" pitchFamily="34" charset="0"/>
                <a:cs typeface="Arial" panose="020B0604020202020204" pitchFamily="34" charset="0"/>
              </a:rPr>
              <a:t> </a:t>
            </a:r>
            <a:r>
              <a:rPr lang="en-US" sz="1200" b="0" i="0" u="none" strike="noStrike" baseline="0" dirty="0">
                <a:latin typeface="Arial" panose="020B0604020202020204" pitchFamily="34" charset="0"/>
                <a:cs typeface="Arial" panose="020B0604020202020204" pitchFamily="34" charset="0"/>
              </a:rPr>
              <a:t>measures the perception that leaders disregard input, ridicule others, and have self-promoting tendencies. Toxic Leadership also includes behaviors that are demeaning, isolating, and/or coercive. These types of leaders are also prone to acts of aggression. </a:t>
            </a:r>
            <a:endParaRPr lang="en-US" b="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indicates the extent to which the Senior NCO/SEL is a </a:t>
            </a:r>
            <a:r>
              <a:rPr lang="en-US" b="1" dirty="0">
                <a:latin typeface="Arial" panose="020B0604020202020204" pitchFamily="34" charset="0"/>
                <a:cs typeface="Arial" panose="020B0604020202020204" pitchFamily="34" charset="0"/>
              </a:rPr>
              <a:t>Toxic Leader.</a:t>
            </a:r>
            <a:endParaRPr lang="en-US"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Neutral rating </a:t>
            </a:r>
            <a:r>
              <a:rPr lang="en-US" b="0" dirty="0">
                <a:latin typeface="Arial" panose="020B0604020202020204" pitchFamily="34" charset="0"/>
                <a:cs typeface="Arial" panose="020B0604020202020204" pitchFamily="34" charset="0"/>
              </a:rPr>
              <a:t>(represented with yellow) indicates the extent to which the Senior NCO/SEL is </a:t>
            </a:r>
            <a:r>
              <a:rPr lang="en-US" b="1" dirty="0">
                <a:latin typeface="Arial" panose="020B0604020202020204" pitchFamily="34" charset="0"/>
                <a:cs typeface="Arial" panose="020B0604020202020204" pitchFamily="34" charset="0"/>
              </a:rPr>
              <a:t>Neither Toxic nor Non-Toxic Leaders</a:t>
            </a:r>
            <a:r>
              <a:rPr lang="en-US" b="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a:t>
            </a:r>
            <a:r>
              <a:rPr lang="en-US" b="0" dirty="0">
                <a:latin typeface="Arial" panose="020B0604020202020204" pitchFamily="34" charset="0"/>
                <a:cs typeface="Arial" panose="020B0604020202020204" pitchFamily="34" charset="0"/>
              </a:rPr>
              <a:t>indicates the extent to which the Senior NCO/SEL is </a:t>
            </a:r>
            <a:r>
              <a:rPr lang="en-US" b="1" dirty="0">
                <a:latin typeface="Arial" panose="020B0604020202020204" pitchFamily="34" charset="0"/>
                <a:cs typeface="Arial" panose="020B0604020202020204" pitchFamily="34" charset="0"/>
              </a:rPr>
              <a:t>Not a Toxic Leader.</a:t>
            </a:r>
            <a:endParaRPr lang="en-US" b="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on your unit’s/organization’s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67</a:t>
            </a:fld>
            <a:endParaRPr lang="en-US"/>
          </a:p>
        </p:txBody>
      </p:sp>
    </p:spTree>
    <p:extLst>
      <p:ext uri="{BB962C8B-B14F-4D97-AF65-F5344CB8AC3E}">
        <p14:creationId xmlns:p14="http://schemas.microsoft.com/office/powerpoint/2010/main" val="39900564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68</a:t>
            </a:fld>
            <a:endParaRPr lang="en-US"/>
          </a:p>
        </p:txBody>
      </p:sp>
    </p:spTree>
    <p:extLst>
      <p:ext uri="{BB962C8B-B14F-4D97-AF65-F5344CB8AC3E}">
        <p14:creationId xmlns:p14="http://schemas.microsoft.com/office/powerpoint/2010/main" val="14578160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Workplace Hostility</a:t>
            </a:r>
            <a:r>
              <a:rPr lang="en-US" b="0" i="0" dirty="0">
                <a:latin typeface="Arial" panose="020B0604020202020204" pitchFamily="34" charset="0"/>
                <a:cs typeface="Arial" panose="020B0604020202020204" pitchFamily="34" charset="0"/>
              </a:rPr>
              <a:t> </a:t>
            </a:r>
            <a:r>
              <a:rPr lang="en-US" sz="1200" b="0" i="0" u="none" strike="noStrike" baseline="0" dirty="0">
                <a:latin typeface="Arial" panose="020B0604020202020204" pitchFamily="34" charset="0"/>
                <a:cs typeface="Arial" panose="020B0604020202020204" pitchFamily="34" charset="0"/>
              </a:rPr>
              <a:t>measures</a:t>
            </a:r>
            <a:r>
              <a:rPr lang="en-US" sz="1200" b="0" i="1" u="none" strike="noStrike" baseline="0" dirty="0">
                <a:latin typeface="Arial" panose="020B0604020202020204" pitchFamily="34" charset="0"/>
                <a:cs typeface="Arial" panose="020B0604020202020204" pitchFamily="34" charset="0"/>
              </a:rPr>
              <a:t> </a:t>
            </a:r>
            <a:r>
              <a:rPr lang="en-US" sz="1200" b="0" i="0" u="none" strike="noStrike" baseline="0" dirty="0">
                <a:latin typeface="Arial" panose="020B0604020202020204" pitchFamily="34" charset="0"/>
                <a:cs typeface="Arial" panose="020B0604020202020204" pitchFamily="34" charset="0"/>
              </a:rPr>
              <a:t>the degree to which individuals in the workplace act in a hostile manner towards others. It includes behaviors such insults, sarcasm, or gestures intended to humiliate a member and the perception of others interfering with one’s work performance. </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Unfavorable rating</a:t>
            </a:r>
            <a:r>
              <a:rPr lang="en-US" b="0" dirty="0">
                <a:latin typeface="Arial" panose="020B0604020202020204" pitchFamily="34" charset="0"/>
                <a:cs typeface="Arial" panose="020B0604020202020204" pitchFamily="34" charset="0"/>
              </a:rPr>
              <a:t> (represented with red) percentage of responses indicating </a:t>
            </a:r>
            <a:r>
              <a:rPr lang="en-US" b="1" dirty="0">
                <a:latin typeface="Arial" panose="020B0604020202020204" pitchFamily="34" charset="0"/>
                <a:cs typeface="Arial" panose="020B0604020202020204" pitchFamily="34" charset="0"/>
              </a:rPr>
              <a:t>Frequent Workplace Hostility</a:t>
            </a:r>
            <a:r>
              <a:rPr lang="en-US" b="0"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Neither favorable nor unfavorable rating </a:t>
            </a:r>
            <a:r>
              <a:rPr lang="en-US" b="0" dirty="0">
                <a:latin typeface="Arial" panose="020B0604020202020204" pitchFamily="34" charset="0"/>
                <a:cs typeface="Arial" panose="020B0604020202020204" pitchFamily="34" charset="0"/>
              </a:rPr>
              <a:t>(represented with yellow) percentage of responses indicating </a:t>
            </a:r>
            <a:r>
              <a:rPr lang="en-US" b="1" dirty="0">
                <a:latin typeface="Arial" panose="020B0604020202020204" pitchFamily="34" charset="0"/>
                <a:cs typeface="Arial" panose="020B0604020202020204" pitchFamily="34" charset="0"/>
              </a:rPr>
              <a:t>Rare Workplace Hostility</a:t>
            </a:r>
            <a:r>
              <a:rPr lang="en-US" b="0"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a:solidFill>
                  <a:srgbClr val="000000"/>
                </a:solidFill>
                <a:effectLst/>
                <a:latin typeface="Arial" panose="020B0604020202020204" pitchFamily="34" charset="0"/>
                <a:cs typeface="Arial" panose="020B0604020202020204" pitchFamily="34" charset="0"/>
              </a:rPr>
              <a:t>Favorable rating </a:t>
            </a:r>
            <a:r>
              <a:rPr lang="en-US" b="0" i="0" dirty="0">
                <a:solidFill>
                  <a:srgbClr val="000000"/>
                </a:solidFill>
                <a:effectLst/>
                <a:latin typeface="Arial" panose="020B0604020202020204" pitchFamily="34" charset="0"/>
                <a:cs typeface="Arial" panose="020B0604020202020204" pitchFamily="34" charset="0"/>
              </a:rPr>
              <a:t>(represented with green) percentage of responses indicating </a:t>
            </a:r>
            <a:r>
              <a:rPr lang="en-US" b="1" dirty="0">
                <a:latin typeface="Arial" panose="020B0604020202020204" pitchFamily="34" charset="0"/>
                <a:cs typeface="Arial" panose="020B0604020202020204" pitchFamily="34" charset="0"/>
              </a:rPr>
              <a:t>No Workplace Hostility</a:t>
            </a:r>
            <a:r>
              <a:rPr lang="en-US" b="0" dirty="0">
                <a:latin typeface="Arial" panose="020B0604020202020204" pitchFamily="34" charset="0"/>
                <a:cs typeface="Arial" panose="020B0604020202020204" pitchFamily="34" charset="0"/>
              </a:rPr>
              <a:t>.</a:t>
            </a:r>
          </a:p>
          <a:p>
            <a:pPr marL="0" lv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b="1" u="sng" dirty="0">
                <a:latin typeface="Arial" panose="020B0604020202020204" pitchFamily="34" charset="0"/>
                <a:cs typeface="Arial" panose="020B0604020202020204" pitchFamily="34" charset="0"/>
              </a:rPr>
              <a:t>Sharing Results with the Commander’s Supervisor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Share results if this factor is an Area of Growth on your unit’s/organization’s Comprehensive Integrated Primary Prevention (CIPP) Plan.</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a Factor Rating Alert icon is present. Factor rating alerts indicate that the unit/organization is at a high risk of experiencing negative outcomes. </a:t>
            </a:r>
          </a:p>
          <a:p>
            <a:pPr marL="171450" lvl="0" indent="-171450">
              <a:buFont typeface="Arial" panose="020B0604020202020204" pitchFamily="34" charset="0"/>
              <a:buChar char="•"/>
            </a:pPr>
            <a:r>
              <a:rPr lang="en-US" b="0" dirty="0">
                <a:latin typeface="Arial" panose="020B0604020202020204" pitchFamily="34" charset="0"/>
                <a:cs typeface="Arial" panose="020B0604020202020204" pitchFamily="34" charset="0"/>
              </a:rPr>
              <a:t>Share results if the commander/leader believes there is another reason to share with their supervisor. </a:t>
            </a:r>
          </a:p>
          <a:p>
            <a:endParaRPr lang="en-US" b="1" u="sng"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activities pertinent to this factor for your unit/organization.</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trends from previous DEOCS results, if applicable.</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69</a:t>
            </a:fld>
            <a:endParaRPr lang="en-US"/>
          </a:p>
        </p:txBody>
      </p:sp>
    </p:spTree>
    <p:extLst>
      <p:ext uri="{BB962C8B-B14F-4D97-AF65-F5344CB8AC3E}">
        <p14:creationId xmlns:p14="http://schemas.microsoft.com/office/powerpoint/2010/main" val="46281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a:ea typeface="Roboto"/>
                <a:cs typeface="Arial"/>
              </a:rPr>
              <a:t>Slides </a:t>
            </a:r>
            <a:r>
              <a:rPr lang="en-US" dirty="0">
                <a:solidFill>
                  <a:srgbClr val="000000"/>
                </a:solidFill>
                <a:latin typeface="Arial"/>
                <a:ea typeface="Roboto"/>
                <a:cs typeface="Arial"/>
              </a:rPr>
              <a:t>1-10</a:t>
            </a:r>
            <a:r>
              <a:rPr lang="en-US" b="0" i="0" dirty="0">
                <a:solidFill>
                  <a:srgbClr val="000000"/>
                </a:solidFill>
                <a:effectLst/>
                <a:latin typeface="Arial"/>
                <a:ea typeface="Roboto"/>
                <a:cs typeface="Arial"/>
              </a:rPr>
              <a:t> are tutorial slides only. This slide should be deleted from the deck prior to delivering/distributing this brief.</a:t>
            </a:r>
          </a:p>
          <a:p>
            <a:endParaRPr lang="en-US" b="0" i="0" dirty="0">
              <a:solidFill>
                <a:srgbClr val="000000"/>
              </a:solidFill>
              <a:effectLst/>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lvl="0" indent="0">
              <a:buNone/>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endParaRPr lang="en-US" b="0" i="0" dirty="0">
              <a:solidFill>
                <a:srgbClr val="000000"/>
              </a:solidFill>
              <a:effectLst/>
              <a:latin typeface="Arial" panose="020B0604020202020204" pitchFamily="34" charset="0"/>
              <a:ea typeface="Roboto"/>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7</a:t>
            </a:fld>
            <a:endParaRPr lang="en-US"/>
          </a:p>
        </p:txBody>
      </p:sp>
    </p:spTree>
    <p:extLst>
      <p:ext uri="{BB962C8B-B14F-4D97-AF65-F5344CB8AC3E}">
        <p14:creationId xmlns:p14="http://schemas.microsoft.com/office/powerpoint/2010/main" val="28138228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u="sng">
                <a:latin typeface="Arial" panose="020B0604020202020204" pitchFamily="34" charset="0"/>
                <a:cs typeface="Arial" panose="020B0604020202020204" pitchFamily="34" charset="0"/>
              </a:rPr>
              <a:t>Sharing Results with the Commander’s Supervisor</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overall results were shared with the previous slide</a:t>
            </a:r>
            <a:r>
              <a:rPr lang="en-US" sz="1200">
                <a:effectLst/>
                <a:latin typeface="Arial" panose="020B0604020202020204" pitchFamily="34" charset="0"/>
                <a:ea typeface="Calibri" panose="020F0502020204030204" pitchFamily="34" charset="0"/>
                <a:cs typeface="Arial" panose="020B0604020202020204" pitchFamily="34" charset="0"/>
              </a:rPr>
              <a:t>.</a:t>
            </a:r>
          </a:p>
          <a:p>
            <a:pPr marL="171450" lvl="0" indent="-171450">
              <a:buFont typeface="Arial" panose="020B0604020202020204" pitchFamily="34" charset="0"/>
              <a:buChar char="•"/>
            </a:pPr>
            <a:r>
              <a:rPr lang="en-US" b="0">
                <a:latin typeface="Arial" panose="020B0604020202020204" pitchFamily="34" charset="0"/>
                <a:cs typeface="Arial" panose="020B0604020202020204" pitchFamily="34" charset="0"/>
              </a:rPr>
              <a:t>Share demographic category results if the commander/leader sees value in sharing these results. </a:t>
            </a:r>
          </a:p>
          <a:p>
            <a:pPr marL="171450" lvl="0" indent="-171450">
              <a:buFont typeface="Arial" panose="020B0604020202020204" pitchFamily="34" charset="0"/>
              <a:buChar char="•"/>
            </a:pPr>
            <a:endParaRPr lang="en-US" b="0">
              <a:latin typeface="Arial" panose="020B0604020202020204" pitchFamily="34" charset="0"/>
              <a:cs typeface="Arial" panose="020B0604020202020204" pitchFamily="34" charset="0"/>
            </a:endParaRPr>
          </a:p>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latin typeface="Arial" panose="020B0604020202020204" pitchFamily="34" charset="0"/>
                <a:cs typeface="Arial" panose="020B0604020202020204" pitchFamily="34" charset="0"/>
              </a:rPr>
              <a:t>Discuss noteworthy differences </a:t>
            </a:r>
            <a:r>
              <a:rPr lang="en-US" sz="1200">
                <a:effectLst/>
                <a:latin typeface="Arial" panose="020B0604020202020204" pitchFamily="34" charset="0"/>
                <a:ea typeface="Calibri" panose="020F0502020204030204" pitchFamily="34" charset="0"/>
                <a:cs typeface="Arial" panose="020B0604020202020204" pitchFamily="34" charset="0"/>
              </a:rPr>
              <a:t>and outliers in demographic category results.</a:t>
            </a: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70</a:t>
            </a:fld>
            <a:endParaRPr lang="en-US"/>
          </a:p>
        </p:txBody>
      </p:sp>
    </p:spTree>
    <p:extLst>
      <p:ext uri="{BB962C8B-B14F-4D97-AF65-F5344CB8AC3E}">
        <p14:creationId xmlns:p14="http://schemas.microsoft.com/office/powerpoint/2010/main" val="589355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71</a:t>
            </a:fld>
            <a:endParaRPr lang="en-US"/>
          </a:p>
        </p:txBody>
      </p:sp>
    </p:spTree>
    <p:extLst>
      <p:ext uri="{BB962C8B-B14F-4D97-AF65-F5344CB8AC3E}">
        <p14:creationId xmlns:p14="http://schemas.microsoft.com/office/powerpoint/2010/main" val="37155384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indent="-171450">
              <a:buFont typeface="Arial,Sans-Serif"/>
              <a:buChar char="•"/>
            </a:pPr>
            <a:r>
              <a:rPr lang="en-US" b="0">
                <a:latin typeface="Arial" panose="020B0604020202020204" pitchFamily="34" charset="0"/>
                <a:cs typeface="Arial" panose="020B0604020202020204" pitchFamily="34" charset="0"/>
              </a:rPr>
              <a:t>Discuss </a:t>
            </a:r>
            <a:r>
              <a:rPr lang="en-US">
                <a:latin typeface="Arial" panose="020B0604020202020204" pitchFamily="34" charset="0"/>
                <a:cs typeface="Arial" panose="020B0604020202020204" pitchFamily="34" charset="0"/>
              </a:rPr>
              <a:t>Written Comment themes</a:t>
            </a:r>
            <a:r>
              <a:rPr lang="en-US" b="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 </a:t>
            </a:r>
            <a:endParaRPr lang="en-US">
              <a:latin typeface="Arial" panose="020B0604020202020204" pitchFamily="34" charset="0"/>
              <a:ea typeface="Calibri"/>
              <a:cs typeface="Arial" panose="020B0604020202020204" pitchFamily="34" charset="0"/>
            </a:endParaRPr>
          </a:p>
          <a:p>
            <a:pPr marL="628650" lvl="1" indent="-171450">
              <a:buFont typeface="Arial,Sans-Serif"/>
              <a:buChar char="•"/>
            </a:pPr>
            <a:r>
              <a:rPr lang="en-US">
                <a:latin typeface="Arial" panose="020B0604020202020204" pitchFamily="34" charset="0"/>
                <a:cs typeface="Arial" panose="020B0604020202020204" pitchFamily="34" charset="0"/>
              </a:rPr>
              <a:t>What did they reveal? </a:t>
            </a:r>
            <a:endParaRPr lang="en-US">
              <a:latin typeface="Arial" panose="020B0604020202020204" pitchFamily="34" charset="0"/>
              <a:ea typeface="Calibri"/>
              <a:cs typeface="Arial" panose="020B0604020202020204" pitchFamily="34" charset="0"/>
            </a:endParaRPr>
          </a:p>
          <a:p>
            <a:pPr marL="628650" lvl="1" indent="-171450">
              <a:buFont typeface="Arial,Sans-Serif"/>
              <a:buChar char="•"/>
            </a:pPr>
            <a:r>
              <a:rPr lang="en-US">
                <a:latin typeface="Arial" panose="020B0604020202020204" pitchFamily="34" charset="0"/>
                <a:cs typeface="Arial" panose="020B0604020202020204" pitchFamily="34" charset="0"/>
              </a:rPr>
              <a:t>How were themes determined?</a:t>
            </a:r>
            <a:endParaRPr lang="en-US" b="0">
              <a:latin typeface="Arial" panose="020B0604020202020204" pitchFamily="34" charset="0"/>
              <a:ea typeface="Calibri"/>
              <a:cs typeface="Arial" panose="020B0604020202020204" pitchFamily="34" charset="0"/>
            </a:endParaRPr>
          </a:p>
          <a:p>
            <a:pPr marL="628650" lvl="1" indent="-171450">
              <a:buFont typeface="Arial,Sans-Serif"/>
              <a:buChar char="•"/>
            </a:pPr>
            <a:r>
              <a:rPr lang="en-US">
                <a:latin typeface="Arial" panose="020B0604020202020204" pitchFamily="34" charset="0"/>
                <a:cs typeface="Arial" panose="020B0604020202020204" pitchFamily="34" charset="0"/>
              </a:rPr>
              <a:t>Were there any surprises in </a:t>
            </a:r>
            <a:r>
              <a:rPr lang="en-US" b="0">
                <a:latin typeface="Arial" panose="020B0604020202020204" pitchFamily="34" charset="0"/>
                <a:cs typeface="Arial" panose="020B0604020202020204" pitchFamily="34" charset="0"/>
              </a:rPr>
              <a:t>the </a:t>
            </a:r>
            <a:r>
              <a:rPr lang="en-US">
                <a:latin typeface="Arial" panose="020B0604020202020204" pitchFamily="34" charset="0"/>
                <a:cs typeface="Arial" panose="020B0604020202020204" pitchFamily="34" charset="0"/>
              </a:rPr>
              <a:t>comments?</a:t>
            </a:r>
            <a:endParaRPr lang="en-US">
              <a:latin typeface="Arial" panose="020B0604020202020204" pitchFamily="34" charset="0"/>
              <a:ea typeface="Calibri"/>
              <a:cs typeface="Arial" panose="020B0604020202020204" pitchFamily="34" charset="0"/>
            </a:endParaRPr>
          </a:p>
          <a:p>
            <a:pPr marL="628650" lvl="1" indent="-171450">
              <a:buFont typeface="Arial,Sans-Serif"/>
              <a:buChar char="•"/>
            </a:pPr>
            <a:r>
              <a:rPr lang="en-US">
                <a:latin typeface="Arial" panose="020B0604020202020204" pitchFamily="34" charset="0"/>
                <a:cs typeface="Arial" panose="020B0604020202020204" pitchFamily="34" charset="0"/>
              </a:rPr>
              <a:t>Were there any comments </a:t>
            </a:r>
            <a:r>
              <a:rPr lang="en-US" b="0">
                <a:latin typeface="Arial" panose="020B0604020202020204" pitchFamily="34" charset="0"/>
                <a:cs typeface="Arial" panose="020B0604020202020204" pitchFamily="34" charset="0"/>
              </a:rPr>
              <a:t>about </a:t>
            </a:r>
            <a:r>
              <a:rPr lang="en-US">
                <a:latin typeface="Arial" panose="020B0604020202020204" pitchFamily="34" charset="0"/>
                <a:cs typeface="Arial" panose="020B0604020202020204" pitchFamily="34" charset="0"/>
              </a:rPr>
              <a:t>unauthorized or illegal activity?</a:t>
            </a:r>
            <a:endParaRPr lang="en-US">
              <a:latin typeface="Arial" panose="020B0604020202020204" pitchFamily="34" charset="0"/>
              <a:ea typeface="Calibri"/>
              <a:cs typeface="Arial" panose="020B0604020202020204" pitchFamily="34" charset="0"/>
            </a:endParaRPr>
          </a:p>
          <a:p>
            <a:pPr marL="628650" lvl="1" indent="-171450">
              <a:buFont typeface="Arial,Sans-Serif"/>
              <a:buChar char="•"/>
            </a:pPr>
            <a:r>
              <a:rPr lang="en-US">
                <a:latin typeface="Arial" panose="020B0604020202020204" pitchFamily="34" charset="0"/>
                <a:cs typeface="Arial" panose="020B0604020202020204" pitchFamily="34" charset="0"/>
              </a:rPr>
              <a:t>What plans are being made </a:t>
            </a:r>
            <a:r>
              <a:rPr lang="en-US" b="0">
                <a:latin typeface="Arial" panose="020B0604020202020204" pitchFamily="34" charset="0"/>
                <a:cs typeface="Arial" panose="020B0604020202020204" pitchFamily="34" charset="0"/>
              </a:rPr>
              <a:t>to </a:t>
            </a:r>
            <a:r>
              <a:rPr lang="en-US">
                <a:latin typeface="Arial" panose="020B0604020202020204" pitchFamily="34" charset="0"/>
                <a:cs typeface="Arial" panose="020B0604020202020204" pitchFamily="34" charset="0"/>
              </a:rPr>
              <a:t>address the themes comments?</a:t>
            </a:r>
            <a:endParaRPr lang="en-US">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72</a:t>
            </a:fld>
            <a:endParaRPr lang="en-US"/>
          </a:p>
        </p:txBody>
      </p:sp>
    </p:spTree>
    <p:extLst>
      <p:ext uri="{BB962C8B-B14F-4D97-AF65-F5344CB8AC3E}">
        <p14:creationId xmlns:p14="http://schemas.microsoft.com/office/powerpoint/2010/main" val="20658897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73</a:t>
            </a:fld>
            <a:endParaRPr lang="en-US"/>
          </a:p>
        </p:txBody>
      </p:sp>
    </p:spTree>
    <p:extLst>
      <p:ext uri="{BB962C8B-B14F-4D97-AF65-F5344CB8AC3E}">
        <p14:creationId xmlns:p14="http://schemas.microsoft.com/office/powerpoint/2010/main" val="7054813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indent="-171450">
              <a:buFont typeface="Arial,Sans-Serif"/>
              <a:buChar char="•"/>
            </a:pPr>
            <a:r>
              <a:rPr lang="en-US" dirty="0">
                <a:latin typeface="Arial" panose="020B0604020202020204" pitchFamily="34" charset="0"/>
                <a:cs typeface="Arial" panose="020B0604020202020204" pitchFamily="34" charset="0"/>
              </a:rPr>
              <a:t>Discuss rationale/reason for choosing these custom closed-ended question results.</a:t>
            </a:r>
          </a:p>
          <a:p>
            <a:pPr marL="171450" indent="-171450">
              <a:buFont typeface="Arial,Sans-Serif"/>
              <a:buChar char="•"/>
            </a:pPr>
            <a:r>
              <a:rPr lang="en-US" dirty="0">
                <a:latin typeface="Arial" panose="020B0604020202020204" pitchFamily="34" charset="0"/>
                <a:ea typeface="Calibri"/>
                <a:cs typeface="Arial" panose="020B0604020202020204" pitchFamily="34" charset="0"/>
              </a:rPr>
              <a:t>Discuss noteworthy results. </a:t>
            </a:r>
            <a:endParaRPr lang="en-US" dirty="0">
              <a:latin typeface="Arial" panose="020B0604020202020204" pitchFamily="34" charset="0"/>
              <a:cs typeface="Arial" panose="020B0604020202020204" pitchFamily="34" charset="0"/>
            </a:endParaRPr>
          </a:p>
          <a:p>
            <a:pPr marL="171450" indent="-171450">
              <a:buFont typeface="Arial,Sans-Serif"/>
              <a:buChar char="•"/>
            </a:pPr>
            <a:r>
              <a:rPr lang="en-US" dirty="0">
                <a:latin typeface="Arial" panose="020B0604020202020204" pitchFamily="34" charset="0"/>
                <a:cs typeface="Arial" panose="020B0604020202020204" pitchFamily="34" charset="0"/>
              </a:rPr>
              <a:t>If same/similar questions were chosen on previous surveys, discuss changes or trends.</a:t>
            </a:r>
            <a:endParaRPr lang="en-US" dirty="0">
              <a:latin typeface="Arial" panose="020B0604020202020204" pitchFamily="34" charset="0"/>
              <a:ea typeface="Calibri"/>
              <a:cs typeface="Arial" panose="020B0604020202020204" pitchFamily="34" charset="0"/>
            </a:endParaRPr>
          </a:p>
          <a:p>
            <a:endParaRPr lang="en-US" dirty="0">
              <a:ea typeface="Calibri"/>
              <a:cs typeface="Calibri"/>
            </a:endParaRPr>
          </a:p>
          <a:p>
            <a:endParaRPr lang="en-US" dirty="0">
              <a:ea typeface="Calibri"/>
              <a:cs typeface="Calibri"/>
            </a:endParaRPr>
          </a:p>
          <a:p>
            <a:pPr marL="171450" indent="-171450">
              <a:buFont typeface="Arial,Sans-Serif"/>
              <a:buChar char="•"/>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74</a:t>
            </a:fld>
            <a:endParaRPr lang="en-US"/>
          </a:p>
        </p:txBody>
      </p:sp>
    </p:spTree>
    <p:extLst>
      <p:ext uri="{BB962C8B-B14F-4D97-AF65-F5344CB8AC3E}">
        <p14:creationId xmlns:p14="http://schemas.microsoft.com/office/powerpoint/2010/main" val="32450990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75</a:t>
            </a:fld>
            <a:endParaRPr lang="en-US"/>
          </a:p>
        </p:txBody>
      </p:sp>
    </p:spTree>
    <p:extLst>
      <p:ext uri="{BB962C8B-B14F-4D97-AF65-F5344CB8AC3E}">
        <p14:creationId xmlns:p14="http://schemas.microsoft.com/office/powerpoint/2010/main" val="32939303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Arial" panose="020B0604020202020204" pitchFamily="34" charset="0"/>
                <a:cs typeface="Arial" panose="020B0604020202020204" pitchFamily="34" charset="0"/>
              </a:rPr>
              <a:t>Suggested Discussion Points </a:t>
            </a:r>
            <a:endParaRPr lang="en-US">
              <a:latin typeface="Arial" panose="020B0604020202020204" pitchFamily="34" charset="0"/>
              <a:ea typeface="Calibri"/>
              <a:cs typeface="Arial" panose="020B0604020202020204" pitchFamily="34" charset="0"/>
            </a:endParaRPr>
          </a:p>
          <a:p>
            <a:pPr marL="171450" indent="-171450">
              <a:buFont typeface="Arial,Sans-Serif"/>
              <a:buChar char="•"/>
            </a:pPr>
            <a:r>
              <a:rPr lang="en-US" b="0">
                <a:latin typeface="Arial" panose="020B0604020202020204" pitchFamily="34" charset="0"/>
                <a:cs typeface="Arial" panose="020B0604020202020204" pitchFamily="34" charset="0"/>
              </a:rPr>
              <a:t>Discuss </a:t>
            </a:r>
            <a:r>
              <a:rPr lang="en-US">
                <a:latin typeface="Arial" panose="020B0604020202020204" pitchFamily="34" charset="0"/>
                <a:cs typeface="Arial" panose="020B0604020202020204" pitchFamily="34" charset="0"/>
              </a:rPr>
              <a:t>noteworthy results.</a:t>
            </a:r>
            <a:endParaRPr lang="en-US">
              <a:latin typeface="Arial" panose="020B0604020202020204" pitchFamily="34" charset="0"/>
              <a:ea typeface="Calibri"/>
              <a:cs typeface="Arial" panose="020B0604020202020204" pitchFamily="34" charset="0"/>
            </a:endParaRPr>
          </a:p>
          <a:p>
            <a:pPr marL="171450" indent="-171450">
              <a:buFont typeface="Arial,Sans-Serif"/>
              <a:buChar char="•"/>
            </a:pPr>
            <a:r>
              <a:rPr lang="en-US">
                <a:latin typeface="Arial" panose="020B0604020202020204" pitchFamily="34" charset="0"/>
                <a:cs typeface="Arial" panose="020B0604020202020204" pitchFamily="34" charset="0"/>
              </a:rPr>
              <a:t>Discuss changes or</a:t>
            </a:r>
            <a:r>
              <a:rPr lang="en-US" b="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trends</a:t>
            </a:r>
            <a:r>
              <a:rPr lang="en-US" b="0">
                <a:latin typeface="Arial" panose="020B0604020202020204" pitchFamily="34" charset="0"/>
                <a:cs typeface="Arial" panose="020B0604020202020204" pitchFamily="34" charset="0"/>
              </a:rPr>
              <a:t> compared to the previous DEOCS.</a:t>
            </a:r>
            <a:endParaRPr lang="en-US">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76</a:t>
            </a:fld>
            <a:endParaRPr lang="en-US"/>
          </a:p>
        </p:txBody>
      </p:sp>
    </p:spTree>
    <p:extLst>
      <p:ext uri="{BB962C8B-B14F-4D97-AF65-F5344CB8AC3E}">
        <p14:creationId xmlns:p14="http://schemas.microsoft.com/office/powerpoint/2010/main" val="21564957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a:latin typeface="Arial" panose="020B0604020202020204" pitchFamily="34" charset="0"/>
                <a:cs typeface="Arial" panose="020B0604020202020204" pitchFamily="34" charset="0"/>
              </a:rPr>
              <a:t>Suggested Discussion Points </a:t>
            </a:r>
            <a:endParaRPr lang="en-US" sz="1200" b="0" u="sng">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a:solidFill>
                  <a:srgbClr val="000000"/>
                </a:solidFill>
                <a:effectLst/>
                <a:latin typeface="Arial" panose="020B0604020202020204" pitchFamily="34" charset="0"/>
                <a:cs typeface="Arial" panose="020B0604020202020204" pitchFamily="34" charset="0"/>
              </a:rPr>
              <a:t>Provide an overview of next steps in the CCA process for the unit/organization.</a:t>
            </a:r>
          </a:p>
          <a:p>
            <a:pPr marL="0" lvl="0" indent="0">
              <a:buFont typeface="Arial" panose="020B0604020202020204" pitchFamily="34" charset="0"/>
              <a:buNone/>
            </a:pPr>
            <a:endParaRPr lang="en-US" b="0" i="0">
              <a:solidFill>
                <a:srgbClr val="000000"/>
              </a:solidFill>
              <a:effectLs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b="0" i="0">
              <a:solidFill>
                <a:srgbClr val="000000"/>
              </a:solidFill>
              <a:effectLst/>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77</a:t>
            </a:fld>
            <a:endParaRPr lang="en-US"/>
          </a:p>
        </p:txBody>
      </p:sp>
    </p:spTree>
    <p:extLst>
      <p:ext uri="{BB962C8B-B14F-4D97-AF65-F5344CB8AC3E}">
        <p14:creationId xmlns:p14="http://schemas.microsoft.com/office/powerpoint/2010/main" val="31779604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78</a:t>
            </a:fld>
            <a:endParaRPr lang="en-US"/>
          </a:p>
        </p:txBody>
      </p:sp>
    </p:spTree>
    <p:extLst>
      <p:ext uri="{BB962C8B-B14F-4D97-AF65-F5344CB8AC3E}">
        <p14:creationId xmlns:p14="http://schemas.microsoft.com/office/powerpoint/2010/main" val="3416170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a:ea typeface="Roboto"/>
                <a:cs typeface="Arial"/>
              </a:rPr>
              <a:t>Slides </a:t>
            </a:r>
            <a:r>
              <a:rPr lang="en-US" dirty="0">
                <a:solidFill>
                  <a:srgbClr val="000000"/>
                </a:solidFill>
                <a:latin typeface="Arial"/>
                <a:ea typeface="Roboto"/>
                <a:cs typeface="Arial"/>
              </a:rPr>
              <a:t>1-10</a:t>
            </a:r>
            <a:r>
              <a:rPr lang="en-US" b="0" i="0" dirty="0">
                <a:solidFill>
                  <a:srgbClr val="000000"/>
                </a:solidFill>
                <a:effectLst/>
                <a:latin typeface="Arial"/>
                <a:ea typeface="Roboto"/>
                <a:cs typeface="Arial"/>
              </a:rPr>
              <a:t> are tutorial slides only. This slide should be deleted from the deck prior to delivering/distributing this brief.</a:t>
            </a:r>
          </a:p>
          <a:p>
            <a:endParaRPr lang="en-US" b="0" i="0" dirty="0">
              <a:solidFill>
                <a:srgbClr val="000000"/>
              </a:solidFill>
              <a:effectLst/>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lvl="0" indent="0">
              <a:buNone/>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endParaRPr lang="en-US" b="0" i="0" dirty="0">
              <a:solidFill>
                <a:srgbClr val="000000"/>
              </a:solidFill>
              <a:effectLst/>
              <a:latin typeface="Arial" panose="020B0604020202020204" pitchFamily="34" charset="0"/>
              <a:ea typeface="Roboto"/>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8</a:t>
            </a:fld>
            <a:endParaRPr lang="en-US"/>
          </a:p>
        </p:txBody>
      </p:sp>
    </p:spTree>
    <p:extLst>
      <p:ext uri="{BB962C8B-B14F-4D97-AF65-F5344CB8AC3E}">
        <p14:creationId xmlns:p14="http://schemas.microsoft.com/office/powerpoint/2010/main" val="4175717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a:ea typeface="Roboto"/>
                <a:cs typeface="Arial"/>
              </a:rPr>
              <a:t>Slides </a:t>
            </a:r>
            <a:r>
              <a:rPr lang="en-US" dirty="0">
                <a:solidFill>
                  <a:srgbClr val="000000"/>
                </a:solidFill>
                <a:latin typeface="Arial"/>
                <a:ea typeface="Roboto"/>
                <a:cs typeface="Arial"/>
              </a:rPr>
              <a:t>1-10</a:t>
            </a:r>
            <a:r>
              <a:rPr lang="en-US" b="0" i="0" dirty="0">
                <a:solidFill>
                  <a:srgbClr val="000000"/>
                </a:solidFill>
                <a:effectLst/>
                <a:latin typeface="Arial"/>
                <a:ea typeface="Roboto"/>
                <a:cs typeface="Arial"/>
              </a:rPr>
              <a:t> are tutorial slides only. This slide should be deleted from the deck prior to delivering/distributing this brief.</a:t>
            </a:r>
          </a:p>
          <a:p>
            <a:endParaRPr lang="en-US" b="0" i="0" dirty="0">
              <a:solidFill>
                <a:srgbClr val="000000"/>
              </a:solidFill>
              <a:effectLst/>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lvl="0" indent="0">
              <a:buNone/>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9</a:t>
            </a:fld>
            <a:endParaRPr lang="en-US"/>
          </a:p>
        </p:txBody>
      </p:sp>
    </p:spTree>
    <p:extLst>
      <p:ext uri="{BB962C8B-B14F-4D97-AF65-F5344CB8AC3E}">
        <p14:creationId xmlns:p14="http://schemas.microsoft.com/office/powerpoint/2010/main" val="1485633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prevention.mil/Climate-Portal/Defense-Climate-Portal-Survey-Resource-Center/&#8203;"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Section Slide Dark Blu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9087D27-6D75-5BE4-BD03-1B686024A491}"/>
              </a:ext>
            </a:extLst>
          </p:cNvPr>
          <p:cNvSpPr/>
          <p:nvPr userDrawn="1"/>
        </p:nvSpPr>
        <p:spPr>
          <a:xfrm>
            <a:off x="955964" y="2733278"/>
            <a:ext cx="8229600" cy="69273"/>
          </a:xfrm>
          <a:prstGeom prst="rect">
            <a:avLst/>
          </a:prstGeom>
          <a:gradFill flip="none" rotWithShape="1">
            <a:gsLst>
              <a:gs pos="97297">
                <a:srgbClr val="FFFFFF"/>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AD6C464-64B4-02DE-3C85-8162EB6B6583}"/>
              </a:ext>
            </a:extLst>
          </p:cNvPr>
          <p:cNvSpPr txBox="1"/>
          <p:nvPr userDrawn="1"/>
        </p:nvSpPr>
        <p:spPr>
          <a:xfrm>
            <a:off x="6441870" y="2181676"/>
            <a:ext cx="4929710" cy="584775"/>
          </a:xfrm>
          <a:prstGeom prst="rect">
            <a:avLst/>
          </a:prstGeom>
          <a:noFill/>
        </p:spPr>
        <p:txBody>
          <a:bodyPr wrap="square">
            <a:spAutoFit/>
          </a:bodyPr>
          <a:lstStyle/>
          <a:p>
            <a:r>
              <a:rPr lang="en-US" sz="3200" b="0">
                <a:solidFill>
                  <a:srgbClr val="002855"/>
                </a:solidFill>
              </a:rPr>
              <a:t>Commander’s Supervisor</a:t>
            </a:r>
            <a:endParaRPr lang="en-US" sz="3200">
              <a:solidFill>
                <a:srgbClr val="002855"/>
              </a:solidFill>
            </a:endParaRPr>
          </a:p>
        </p:txBody>
      </p:sp>
      <p:sp>
        <p:nvSpPr>
          <p:cNvPr id="30" name="TextBox 29">
            <a:extLst>
              <a:ext uri="{FF2B5EF4-FFF2-40B4-BE49-F238E27FC236}">
                <a16:creationId xmlns:a16="http://schemas.microsoft.com/office/drawing/2014/main" id="{108797CE-D3FB-21C7-81A3-B832A24697B0}"/>
              </a:ext>
            </a:extLst>
          </p:cNvPr>
          <p:cNvSpPr txBox="1"/>
          <p:nvPr userDrawn="1"/>
        </p:nvSpPr>
        <p:spPr>
          <a:xfrm>
            <a:off x="876299" y="2120120"/>
            <a:ext cx="8002658" cy="646331"/>
          </a:xfrm>
          <a:prstGeom prst="rect">
            <a:avLst/>
          </a:prstGeom>
          <a:noFill/>
        </p:spPr>
        <p:txBody>
          <a:bodyPr wrap="square" rtlCol="0">
            <a:spAutoFit/>
          </a:bodyPr>
          <a:lstStyle/>
          <a:p>
            <a:pPr algn="l"/>
            <a:r>
              <a:rPr lang="en-US" sz="3600" b="1">
                <a:solidFill>
                  <a:srgbClr val="002855"/>
                </a:solidFill>
              </a:rPr>
              <a:t>DEOCS Brief Template  |</a:t>
            </a:r>
            <a:endParaRPr lang="en-US" sz="3600" b="0">
              <a:solidFill>
                <a:srgbClr val="002855"/>
              </a:solidFill>
            </a:endParaRPr>
          </a:p>
        </p:txBody>
      </p:sp>
      <p:sp>
        <p:nvSpPr>
          <p:cNvPr id="35" name="TextBox 34">
            <a:extLst>
              <a:ext uri="{FF2B5EF4-FFF2-40B4-BE49-F238E27FC236}">
                <a16:creationId xmlns:a16="http://schemas.microsoft.com/office/drawing/2014/main" id="{6F437D0F-82EC-34D4-E196-F558772F03AB}"/>
              </a:ext>
            </a:extLst>
          </p:cNvPr>
          <p:cNvSpPr txBox="1"/>
          <p:nvPr userDrawn="1"/>
        </p:nvSpPr>
        <p:spPr>
          <a:xfrm>
            <a:off x="876300" y="3011917"/>
            <a:ext cx="10870624" cy="1569660"/>
          </a:xfrm>
          <a:prstGeom prst="rect">
            <a:avLst/>
          </a:prstGeom>
          <a:noFill/>
        </p:spPr>
        <p:txBody>
          <a:bodyPr wrap="square" rtlCol="0">
            <a:spAutoFit/>
          </a:bodyPr>
          <a:lstStyle/>
          <a:p>
            <a:r>
              <a:rPr lang="en-US" sz="2400" b="0" i="0">
                <a:solidFill>
                  <a:srgbClr val="58595B"/>
                </a:solidFill>
              </a:rPr>
              <a:t>Provided as a resource to assist unit commanders and organizational leaders</a:t>
            </a:r>
          </a:p>
          <a:p>
            <a:r>
              <a:rPr lang="en-US" sz="2400" b="0" i="0">
                <a:solidFill>
                  <a:srgbClr val="58595B"/>
                </a:solidFill>
              </a:rPr>
              <a:t>in sharing their DEOCS results with their supervisor.</a:t>
            </a:r>
          </a:p>
          <a:p>
            <a:endParaRPr lang="en-US" sz="2400" b="0" i="0">
              <a:solidFill>
                <a:srgbClr val="FFFFFF"/>
              </a:solidFill>
            </a:endParaRPr>
          </a:p>
          <a:p>
            <a:endParaRPr lang="en-US" sz="2400" b="0" i="0">
              <a:solidFill>
                <a:srgbClr val="FFFFFF"/>
              </a:solidFill>
            </a:endParaRPr>
          </a:p>
        </p:txBody>
      </p:sp>
      <p:sp>
        <p:nvSpPr>
          <p:cNvPr id="17" name="TextBox 16">
            <a:extLst>
              <a:ext uri="{FF2B5EF4-FFF2-40B4-BE49-F238E27FC236}">
                <a16:creationId xmlns:a16="http://schemas.microsoft.com/office/drawing/2014/main" id="{628820C3-AA0A-449D-AAA7-1955D579D671}"/>
              </a:ext>
            </a:extLst>
          </p:cNvPr>
          <p:cNvSpPr txBox="1"/>
          <p:nvPr userDrawn="1"/>
        </p:nvSpPr>
        <p:spPr>
          <a:xfrm>
            <a:off x="0" y="-3384"/>
            <a:ext cx="12192792" cy="646331"/>
          </a:xfrm>
          <a:prstGeom prst="rect">
            <a:avLst/>
          </a:prstGeom>
          <a:solidFill>
            <a:srgbClr val="D20000"/>
          </a:solidFill>
          <a:ln>
            <a:noFill/>
          </a:ln>
        </p:spPr>
        <p:txBody>
          <a:bodyPr wrap="square" rtlCol="0">
            <a:spAutoFit/>
          </a:bodyPr>
          <a:lstStyle/>
          <a:p>
            <a:pPr algn="ctr"/>
            <a:r>
              <a:rPr lang="en-US" b="0" dirty="0">
                <a:solidFill>
                  <a:srgbClr val="FFFF00"/>
                </a:solidFill>
                <a:latin typeface="Calibri" panose="020F0502020204030204" pitchFamily="34" charset="0"/>
                <a:cs typeface="Calibri" panose="020F0502020204030204" pitchFamily="34" charset="0"/>
              </a:rPr>
              <a:t>Tutorial Slide</a:t>
            </a:r>
          </a:p>
          <a:p>
            <a:pPr algn="ctr"/>
            <a:r>
              <a:rPr lang="en-US" b="0" dirty="0">
                <a:solidFill>
                  <a:srgbClr val="FFFF00"/>
                </a:solidFill>
                <a:latin typeface="Calibri" panose="020F0502020204030204" pitchFamily="34" charset="0"/>
                <a:cs typeface="Calibri" panose="020F0502020204030204" pitchFamily="34" charset="0"/>
              </a:rPr>
              <a:t>Delete prior to presenting/distributing.</a:t>
            </a:r>
            <a:endParaRPr lang="en-US" b="1" dirty="0">
              <a:solidFill>
                <a:srgbClr val="FFFF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E3D5DCC-553A-6B76-28F8-562F7E405CA9}"/>
              </a:ext>
            </a:extLst>
          </p:cNvPr>
          <p:cNvSpPr txBox="1"/>
          <p:nvPr userDrawn="1"/>
        </p:nvSpPr>
        <p:spPr>
          <a:xfrm>
            <a:off x="5019096" y="6611779"/>
            <a:ext cx="2153807" cy="246221"/>
          </a:xfrm>
          <a:prstGeom prst="rect">
            <a:avLst/>
          </a:prstGeom>
          <a:noFill/>
        </p:spPr>
        <p:txBody>
          <a:bodyPr wrap="square" rtlCol="0">
            <a:spAutoFit/>
          </a:bodyPr>
          <a:lstStyle/>
          <a:p>
            <a:pPr algn="ctr"/>
            <a:r>
              <a:rPr lang="en-US" sz="1000" b="0" i="0" dirty="0">
                <a:solidFill>
                  <a:srgbClr val="58595B"/>
                </a:solidFill>
              </a:rPr>
              <a:t>Last updated: 22 July 2025</a:t>
            </a:r>
            <a:endParaRPr lang="en-US" sz="1000" b="1" i="0" dirty="0">
              <a:solidFill>
                <a:srgbClr val="58595B"/>
              </a:solidFill>
            </a:endParaRPr>
          </a:p>
        </p:txBody>
      </p:sp>
      <p:pic>
        <p:nvPicPr>
          <p:cNvPr id="3" name="Picture 2" descr="A picture containing logo&#10;&#10;Description automatically generated">
            <a:extLst>
              <a:ext uri="{FF2B5EF4-FFF2-40B4-BE49-F238E27FC236}">
                <a16:creationId xmlns:a16="http://schemas.microsoft.com/office/drawing/2014/main" id="{B9F575FA-A2A8-F7C3-CFDF-2CE7F4905E9F}"/>
              </a:ext>
            </a:extLst>
          </p:cNvPr>
          <p:cNvPicPr>
            <a:picLocks noChangeAspect="1"/>
          </p:cNvPicPr>
          <p:nvPr userDrawn="1"/>
        </p:nvPicPr>
        <p:blipFill>
          <a:blip r:embed="rId2"/>
          <a:stretch>
            <a:fillRect/>
          </a:stretch>
        </p:blipFill>
        <p:spPr>
          <a:xfrm>
            <a:off x="9373372" y="5952227"/>
            <a:ext cx="2628847" cy="831242"/>
          </a:xfrm>
          <a:prstGeom prst="rect">
            <a:avLst/>
          </a:prstGeom>
        </p:spPr>
      </p:pic>
    </p:spTree>
    <p:extLst>
      <p:ext uri="{BB962C8B-B14F-4D97-AF65-F5344CB8AC3E}">
        <p14:creationId xmlns:p14="http://schemas.microsoft.com/office/powerpoint/2010/main" val="12451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Section Slide Dark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chemeClr val="bg1"/>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A29554-56AC-4F3B-F6DD-4EBBAD99595F}"/>
              </a:ext>
            </a:extLst>
          </p:cNvPr>
          <p:cNvSpPr txBox="1"/>
          <p:nvPr userDrawn="1"/>
        </p:nvSpPr>
        <p:spPr>
          <a:xfrm>
            <a:off x="876299" y="1860607"/>
            <a:ext cx="6985832" cy="830997"/>
          </a:xfrm>
          <a:prstGeom prst="rect">
            <a:avLst/>
          </a:prstGeom>
          <a:noFill/>
        </p:spPr>
        <p:txBody>
          <a:bodyPr wrap="square" rtlCol="0">
            <a:spAutoFit/>
          </a:bodyPr>
          <a:lstStyle/>
          <a:p>
            <a:r>
              <a:rPr lang="en-US" sz="4800" b="1">
                <a:solidFill>
                  <a:srgbClr val="002855"/>
                </a:solidFill>
              </a:rPr>
              <a:t>Discussion</a:t>
            </a:r>
          </a:p>
        </p:txBody>
      </p:sp>
      <p:pic>
        <p:nvPicPr>
          <p:cNvPr id="3" name="Picture 2" descr="A picture containing logo&#10;&#10;Description automatically generated">
            <a:extLst>
              <a:ext uri="{FF2B5EF4-FFF2-40B4-BE49-F238E27FC236}">
                <a16:creationId xmlns:a16="http://schemas.microsoft.com/office/drawing/2014/main" id="{CCDC3EFA-A71A-24C8-7E8E-C69A3FA60BCA}"/>
              </a:ext>
            </a:extLst>
          </p:cNvPr>
          <p:cNvPicPr>
            <a:picLocks noChangeAspect="1"/>
          </p:cNvPicPr>
          <p:nvPr userDrawn="1"/>
        </p:nvPicPr>
        <p:blipFill>
          <a:blip r:embed="rId2"/>
          <a:stretch>
            <a:fillRect/>
          </a:stretch>
        </p:blipFill>
        <p:spPr>
          <a:xfrm>
            <a:off x="9373372" y="5952227"/>
            <a:ext cx="2628847" cy="831242"/>
          </a:xfrm>
          <a:prstGeom prst="rect">
            <a:avLst/>
          </a:prstGeom>
        </p:spPr>
      </p:pic>
    </p:spTree>
    <p:extLst>
      <p:ext uri="{BB962C8B-B14F-4D97-AF65-F5344CB8AC3E}">
        <p14:creationId xmlns:p14="http://schemas.microsoft.com/office/powerpoint/2010/main" val="405234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Slide | Image, Graphic, Table_op2">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BF430B-9202-EC22-1608-69D987473C2D}"/>
              </a:ext>
            </a:extLst>
          </p:cNvPr>
          <p:cNvSpPr/>
          <p:nvPr userDrawn="1"/>
        </p:nvSpPr>
        <p:spPr>
          <a:xfrm>
            <a:off x="0" y="577369"/>
            <a:ext cx="12192000" cy="1083141"/>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8595B"/>
              </a:solidFill>
            </a:endParaRPr>
          </a:p>
        </p:txBody>
      </p:sp>
      <p:sp>
        <p:nvSpPr>
          <p:cNvPr id="2" name="TextBox 1">
            <a:extLst>
              <a:ext uri="{FF2B5EF4-FFF2-40B4-BE49-F238E27FC236}">
                <a16:creationId xmlns:a16="http://schemas.microsoft.com/office/drawing/2014/main" id="{3A5F60F4-80D8-FEE0-1DFC-79BED1D17709}"/>
              </a:ext>
            </a:extLst>
          </p:cNvPr>
          <p:cNvSpPr txBox="1"/>
          <p:nvPr userDrawn="1"/>
        </p:nvSpPr>
        <p:spPr>
          <a:xfrm>
            <a:off x="322729" y="1669471"/>
            <a:ext cx="11528611" cy="41447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 typeface="Wingdings" panose="05000000000000000000" pitchFamily="2" charset="2"/>
              <a:buNone/>
              <a:tabLst/>
              <a:defRPr/>
            </a:pPr>
            <a:r>
              <a:rPr lang="en-US" sz="1600" b="0" i="0" dirty="0">
                <a:latin typeface="Arial" panose="020B0604020202020204" pitchFamily="34" charset="0"/>
                <a:cs typeface="Arial" panose="020B0604020202020204" pitchFamily="34" charset="0"/>
              </a:rPr>
              <a:t>The DEOCS Commander’s Supervisor Brief </a:t>
            </a:r>
            <a:r>
              <a:rPr lang="en-US" sz="1600" b="0" i="0" dirty="0">
                <a:solidFill>
                  <a:schemeClr val="tx1"/>
                </a:solidFill>
                <a:latin typeface="Arial" panose="020B0604020202020204" pitchFamily="34" charset="0"/>
                <a:cs typeface="Arial" panose="020B0604020202020204" pitchFamily="34" charset="0"/>
              </a:rPr>
              <a:t>Te</a:t>
            </a:r>
            <a:r>
              <a:rPr lang="en-US" sz="1600" b="0" i="0" dirty="0">
                <a:latin typeface="Arial" panose="020B0604020202020204" pitchFamily="34" charset="0"/>
                <a:cs typeface="Arial" panose="020B0604020202020204" pitchFamily="34" charset="0"/>
              </a:rPr>
              <a:t>mplate is provided for unit commanders and organization leaders conducting a DEOCS as part of a Command Climate Assessment. It can be used to help design a presentation to share DEOCS results with a commander’s/leader’s supervisor. This template has editable slides to insert your own information. When using this template, refer to the following guidelines:</a:t>
            </a: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b="0" i="0" dirty="0">
                <a:solidFill>
                  <a:schemeClr val="tx1"/>
                </a:solidFill>
                <a:latin typeface="Arial" panose="020B0604020202020204" pitchFamily="34" charset="0"/>
                <a:cs typeface="Arial" panose="020B0604020202020204" pitchFamily="34" charset="0"/>
              </a:rPr>
              <a:t>As per DoDI 6400.11, prior to presenting DEOCS results to your unit/organization, meet with </a:t>
            </a:r>
            <a:r>
              <a:rPr lang="en-US" sz="1600" b="1" i="0" dirty="0">
                <a:solidFill>
                  <a:schemeClr val="tx1"/>
                </a:solidFill>
                <a:latin typeface="Arial" panose="020B0604020202020204" pitchFamily="34" charset="0"/>
                <a:cs typeface="Arial" panose="020B0604020202020204" pitchFamily="34" charset="0"/>
              </a:rPr>
              <a:t>Integrated Primary Prevention Workforce (IPPW)</a:t>
            </a:r>
            <a:r>
              <a:rPr lang="en-US" sz="1600" b="0" i="0" dirty="0">
                <a:solidFill>
                  <a:schemeClr val="tx1"/>
                </a:solidFill>
                <a:latin typeface="Arial" panose="020B0604020202020204" pitchFamily="34" charset="0"/>
                <a:cs typeface="Arial" panose="020B0604020202020204" pitchFamily="34" charset="0"/>
              </a:rPr>
              <a:t> personnel to assist with interpreting the results and discuss other relevant information. </a:t>
            </a:r>
            <a:endParaRPr lang="en-US" sz="1600" dirty="0">
              <a:latin typeface="Arial" panose="020B0604020202020204" pitchFamily="34" charset="0"/>
              <a:cs typeface="Arial" panose="020B0604020202020204" pitchFamily="34" charset="0"/>
            </a:endParaRP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Not all slides may be necessary or applicable to every unit, organization, or Service component.</a:t>
            </a:r>
            <a:endParaRPr lang="en-US" sz="1600" b="0" i="0" dirty="0">
              <a:latin typeface="Arial" panose="020B0604020202020204" pitchFamily="34" charset="0"/>
              <a:cs typeface="Arial" panose="020B0604020202020204" pitchFamily="34" charset="0"/>
            </a:endParaRP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Ensure Service-specific requirements are reviewed/incorporated for briefing your DEOCS results.</a:t>
            </a:r>
          </a:p>
          <a:p>
            <a:pPr marL="685800" indent="-284163">
              <a:lnSpc>
                <a:spcPct val="100000"/>
              </a:lnSpc>
              <a:spcBef>
                <a:spcPts val="0"/>
              </a:spcBef>
              <a:spcAft>
                <a:spcPts val="400"/>
              </a:spcAft>
              <a:buFont typeface="Arial" panose="020B0604020202020204" pitchFamily="34" charset="0"/>
              <a:buChar char="•"/>
            </a:pPr>
            <a:r>
              <a:rPr lang="en-US" sz="1600" dirty="0">
                <a:latin typeface="Arial" panose="020B0604020202020204" pitchFamily="34" charset="0"/>
                <a:cs typeface="Arial" panose="020B0604020202020204" pitchFamily="34" charset="0"/>
              </a:rPr>
              <a:t>It is recommended to including the Factor Rating Alert icon      on slides for factors flagged in your DEOCS report.     </a:t>
            </a:r>
          </a:p>
          <a:p>
            <a:pPr marL="685800" indent="-284163">
              <a:lnSpc>
                <a:spcPct val="100000"/>
              </a:lnSpc>
              <a:spcBef>
                <a:spcPts val="0"/>
              </a:spcBef>
              <a:spcAft>
                <a:spcPts val="40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Arial" panose="020B0604020202020204" pitchFamily="34" charset="0"/>
              </a:rPr>
              <a:t>It is recommended to share your DEOCS results with the members of your unit/organization prior to briefing the commander’s supervisor (refer to Service-specific requirements). </a:t>
            </a:r>
          </a:p>
          <a:p>
            <a:pPr marL="685800" indent="-284163">
              <a:lnSpc>
                <a:spcPct val="100000"/>
              </a:lnSpc>
              <a:spcBef>
                <a:spcPts val="0"/>
              </a:spcBef>
              <a:spcAft>
                <a:spcPts val="4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For information regarding interpreting command climate factors and/or additional materials to assist with your DEOCS, navigate to </a:t>
            </a:r>
            <a:r>
              <a:rPr lang="en-US" sz="1600" dirty="0">
                <a:solidFill>
                  <a:schemeClr val="tx1"/>
                </a:solidFill>
                <a:latin typeface="Arial" panose="020B0604020202020204" pitchFamily="34" charset="0"/>
                <a:cs typeface="Arial" panose="020B0604020202020204" pitchFamily="34" charset="0"/>
                <a:hlinkClick r:id="rId2"/>
              </a:rPr>
              <a:t>https://www.prevention.mil/Climate-Portal/Defense-Climate-Portal-Survey-Resource-Center/​</a:t>
            </a:r>
            <a:endParaRPr lang="en-US" sz="1600" dirty="0">
              <a:solidFill>
                <a:schemeClr val="tx1"/>
              </a:solidFill>
              <a:latin typeface="Arial" panose="020B0604020202020204" pitchFamily="34" charset="0"/>
              <a:cs typeface="Arial" panose="020B0604020202020204" pitchFamily="34" charset="0"/>
            </a:endParaRP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OPA Defense Command Climate Portal User Support Team at DODHRA.OPA-CCA-Support@mail.mil.</a:t>
            </a:r>
            <a:endParaRPr lang="en-US" sz="1600" b="1" dirty="0">
              <a:solidFill>
                <a:schemeClr val="tx1"/>
              </a:solidFill>
              <a:latin typeface="Arial" panose="020B0604020202020204" pitchFamily="34" charset="0"/>
              <a:cs typeface="Arial" panose="020B0604020202020204" pitchFamily="34" charset="0"/>
            </a:endParaRPr>
          </a:p>
        </p:txBody>
      </p:sp>
      <p:pic>
        <p:nvPicPr>
          <p:cNvPr id="9" name="Picture 8" descr="Icon&#10;&#10;Description automatically generated">
            <a:extLst>
              <a:ext uri="{FF2B5EF4-FFF2-40B4-BE49-F238E27FC236}">
                <a16:creationId xmlns:a16="http://schemas.microsoft.com/office/drawing/2014/main" id="{5B8863FD-8F5D-C308-0A6B-3ADC1A74400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78613" y="3805282"/>
            <a:ext cx="309924" cy="309924"/>
          </a:xfrm>
          <a:prstGeom prst="rect">
            <a:avLst/>
          </a:prstGeom>
          <a:noFill/>
          <a:ln>
            <a:noFill/>
          </a:ln>
        </p:spPr>
      </p:pic>
      <p:sp>
        <p:nvSpPr>
          <p:cNvPr id="13" name="TextBox 12">
            <a:extLst>
              <a:ext uri="{FF2B5EF4-FFF2-40B4-BE49-F238E27FC236}">
                <a16:creationId xmlns:a16="http://schemas.microsoft.com/office/drawing/2014/main" id="{5E75AF5E-DA4E-6D0E-D4B2-26A2B362028E}"/>
              </a:ext>
            </a:extLst>
          </p:cNvPr>
          <p:cNvSpPr txBox="1"/>
          <p:nvPr userDrawn="1"/>
        </p:nvSpPr>
        <p:spPr>
          <a:xfrm>
            <a:off x="0" y="0"/>
            <a:ext cx="12192792" cy="646331"/>
          </a:xfrm>
          <a:prstGeom prst="rect">
            <a:avLst/>
          </a:prstGeom>
          <a:solidFill>
            <a:srgbClr val="D20000"/>
          </a:solid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14" name="Rectangle 13">
            <a:extLst>
              <a:ext uri="{FF2B5EF4-FFF2-40B4-BE49-F238E27FC236}">
                <a16:creationId xmlns:a16="http://schemas.microsoft.com/office/drawing/2014/main" id="{262CADAF-98C9-F62C-6C64-87B82E15FB07}"/>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F42346F-36C2-DA50-36A5-83F9BD271596}"/>
              </a:ext>
            </a:extLst>
          </p:cNvPr>
          <p:cNvSpPr txBox="1"/>
          <p:nvPr userDrawn="1"/>
        </p:nvSpPr>
        <p:spPr>
          <a:xfrm>
            <a:off x="746572" y="777240"/>
            <a:ext cx="8275508"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How to Use and Share This Slide Deck</a:t>
            </a:r>
          </a:p>
        </p:txBody>
      </p:sp>
    </p:spTree>
    <p:extLst>
      <p:ext uri="{BB962C8B-B14F-4D97-AF65-F5344CB8AC3E}">
        <p14:creationId xmlns:p14="http://schemas.microsoft.com/office/powerpoint/2010/main" val="169320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2_Content, Two Column w/ Icons_op2">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1" y="777240"/>
            <a:ext cx="10603159"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DEOCS Participation</a:t>
            </a:r>
          </a:p>
        </p:txBody>
      </p:sp>
      <p:sp>
        <p:nvSpPr>
          <p:cNvPr id="16" name="TextBox 15">
            <a:extLst>
              <a:ext uri="{FF2B5EF4-FFF2-40B4-BE49-F238E27FC236}">
                <a16:creationId xmlns:a16="http://schemas.microsoft.com/office/drawing/2014/main" id="{C84EB58C-808A-DF03-2B3B-F70B5349DD84}"/>
              </a:ext>
            </a:extLst>
          </p:cNvPr>
          <p:cNvSpPr txBox="1"/>
          <p:nvPr userDrawn="1"/>
        </p:nvSpPr>
        <p:spPr>
          <a:xfrm>
            <a:off x="753369" y="5203413"/>
            <a:ext cx="10596361" cy="1077218"/>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graphics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Add historical response rates, if available.</a:t>
            </a:r>
          </a:p>
        </p:txBody>
      </p:sp>
      <p:sp>
        <p:nvSpPr>
          <p:cNvPr id="14" name="Arrow: Right 13">
            <a:extLst>
              <a:ext uri="{FF2B5EF4-FFF2-40B4-BE49-F238E27FC236}">
                <a16:creationId xmlns:a16="http://schemas.microsoft.com/office/drawing/2014/main" id="{2014DEF3-0F21-366D-7609-4802F22AD454}"/>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3A5846-056C-6582-0F69-1075DFB0B3EB}"/>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24" name="TextBox 23">
            <a:extLst>
              <a:ext uri="{FF2B5EF4-FFF2-40B4-BE49-F238E27FC236}">
                <a16:creationId xmlns:a16="http://schemas.microsoft.com/office/drawing/2014/main" id="{A9A93508-554D-5098-3051-EB992EB8E8BB}"/>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6" name="Rectangle 5">
            <a:extLst>
              <a:ext uri="{FF2B5EF4-FFF2-40B4-BE49-F238E27FC236}">
                <a16:creationId xmlns:a16="http://schemas.microsoft.com/office/drawing/2014/main" id="{AD8DE888-F989-F2DB-ED6D-3375B13A8BED}"/>
              </a:ext>
            </a:extLst>
          </p:cNvPr>
          <p:cNvSpPr/>
          <p:nvPr userDrawn="1"/>
        </p:nvSpPr>
        <p:spPr>
          <a:xfrm>
            <a:off x="931653" y="4882551"/>
            <a:ext cx="612475" cy="19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A8B9DF-11B5-7843-5B4E-91B596223510}"/>
              </a:ext>
            </a:extLst>
          </p:cNvPr>
          <p:cNvPicPr>
            <a:picLocks noChangeAspect="1"/>
          </p:cNvPicPr>
          <p:nvPr userDrawn="1"/>
        </p:nvPicPr>
        <p:blipFill>
          <a:blip r:embed="rId2"/>
          <a:stretch>
            <a:fillRect/>
          </a:stretch>
        </p:blipFill>
        <p:spPr>
          <a:xfrm>
            <a:off x="615000" y="2377299"/>
            <a:ext cx="4876800" cy="2743200"/>
          </a:xfrm>
          <a:prstGeom prst="rect">
            <a:avLst/>
          </a:prstGeom>
          <a:ln>
            <a:solidFill>
              <a:schemeClr val="tx1"/>
            </a:solidFill>
          </a:ln>
        </p:spPr>
      </p:pic>
      <p:pic>
        <p:nvPicPr>
          <p:cNvPr id="5" name="Picture 4">
            <a:extLst>
              <a:ext uri="{FF2B5EF4-FFF2-40B4-BE49-F238E27FC236}">
                <a16:creationId xmlns:a16="http://schemas.microsoft.com/office/drawing/2014/main" id="{1E52F990-ABA1-E5FD-5C26-B826193FE79F}"/>
              </a:ext>
            </a:extLst>
          </p:cNvPr>
          <p:cNvPicPr>
            <a:picLocks noChangeAspect="1"/>
          </p:cNvPicPr>
          <p:nvPr userDrawn="1"/>
        </p:nvPicPr>
        <p:blipFill>
          <a:blip r:embed="rId3"/>
          <a:stretch>
            <a:fillRect/>
          </a:stretch>
        </p:blipFill>
        <p:spPr>
          <a:xfrm>
            <a:off x="6724985" y="2377299"/>
            <a:ext cx="4881290" cy="2744908"/>
          </a:xfrm>
          <a:prstGeom prst="rect">
            <a:avLst/>
          </a:prstGeom>
          <a:ln>
            <a:solidFill>
              <a:schemeClr val="tx1"/>
            </a:solidFill>
          </a:ln>
        </p:spPr>
      </p:pic>
    </p:spTree>
    <p:extLst>
      <p:ext uri="{BB962C8B-B14F-4D97-AF65-F5344CB8AC3E}">
        <p14:creationId xmlns:p14="http://schemas.microsoft.com/office/powerpoint/2010/main" val="31089422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userDrawn="1">
          <p15:clr>
            <a:srgbClr val="FBAE40"/>
          </p15:clr>
        </p15:guide>
        <p15:guide id="3" orient="horz" pos="148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_Content, Two Column w/ Icons_op2">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DE1313-907D-C193-8163-154A9F38B10F}"/>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a:extLst>
              <a:ext uri="{FF2B5EF4-FFF2-40B4-BE49-F238E27FC236}">
                <a16:creationId xmlns:a16="http://schemas.microsoft.com/office/drawing/2014/main" id="{7022C4F6-1B53-5C78-1347-5B41926F7E00}"/>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17" name="TextBox 16">
            <a:extLst>
              <a:ext uri="{FF2B5EF4-FFF2-40B4-BE49-F238E27FC236}">
                <a16:creationId xmlns:a16="http://schemas.microsoft.com/office/drawing/2014/main" id="{A7F6CA9D-3D66-E218-D386-AE7D044507A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18" name="Rectangle 17">
            <a:extLst>
              <a:ext uri="{FF2B5EF4-FFF2-40B4-BE49-F238E27FC236}">
                <a16:creationId xmlns:a16="http://schemas.microsoft.com/office/drawing/2014/main" id="{3AC328FB-CCEE-AAAF-BDCE-95AFD10388AB}"/>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ADBEF2B-46CE-05F0-3A55-26AE38A57C39}"/>
              </a:ext>
            </a:extLst>
          </p:cNvPr>
          <p:cNvSpPr txBox="1"/>
          <p:nvPr userDrawn="1"/>
        </p:nvSpPr>
        <p:spPr>
          <a:xfrm>
            <a:off x="746572" y="777240"/>
            <a:ext cx="11208248"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Multiple Factor Results</a:t>
            </a:r>
          </a:p>
        </p:txBody>
      </p:sp>
      <p:sp>
        <p:nvSpPr>
          <p:cNvPr id="26" name="TextBox 25">
            <a:extLst>
              <a:ext uri="{FF2B5EF4-FFF2-40B4-BE49-F238E27FC236}">
                <a16:creationId xmlns:a16="http://schemas.microsoft.com/office/drawing/2014/main" id="{DFF64E2A-57EF-8147-D406-861FC9646E61}"/>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latin typeface="Arial" panose="020B0604020202020204" pitchFamily="34" charset="0"/>
                <a:cs typeface="Arial" panose="020B0604020202020204" pitchFamily="34" charset="0"/>
              </a:rPr>
              <a:t>Template Slide</a:t>
            </a:r>
          </a:p>
        </p:txBody>
      </p:sp>
      <p:sp>
        <p:nvSpPr>
          <p:cNvPr id="30" name="Arrow: Right 29">
            <a:extLst>
              <a:ext uri="{FF2B5EF4-FFF2-40B4-BE49-F238E27FC236}">
                <a16:creationId xmlns:a16="http://schemas.microsoft.com/office/drawing/2014/main" id="{7D57811D-360B-0F07-9882-133E1BDD8073}"/>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17FAB60-5318-B3BA-62BA-A1F850035B57}"/>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p:txBody>
      </p:sp>
      <p:sp>
        <p:nvSpPr>
          <p:cNvPr id="36" name="TextBox 35">
            <a:extLst>
              <a:ext uri="{FF2B5EF4-FFF2-40B4-BE49-F238E27FC236}">
                <a16:creationId xmlns:a16="http://schemas.microsoft.com/office/drawing/2014/main" id="{D83699A6-E04E-4DB7-FAB3-835BC9AF9C0B}"/>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pic>
        <p:nvPicPr>
          <p:cNvPr id="3" name="Picture 2">
            <a:extLst>
              <a:ext uri="{FF2B5EF4-FFF2-40B4-BE49-F238E27FC236}">
                <a16:creationId xmlns:a16="http://schemas.microsoft.com/office/drawing/2014/main" id="{36B261BD-A304-E9B8-1C7C-244E1FB371A9}"/>
              </a:ext>
            </a:extLst>
          </p:cNvPr>
          <p:cNvPicPr>
            <a:picLocks noChangeAspect="1"/>
          </p:cNvPicPr>
          <p:nvPr userDrawn="1"/>
        </p:nvPicPr>
        <p:blipFill>
          <a:blip r:embed="rId2"/>
          <a:stretch>
            <a:fillRect/>
          </a:stretch>
        </p:blipFill>
        <p:spPr>
          <a:xfrm>
            <a:off x="621310" y="2384488"/>
            <a:ext cx="4876413" cy="2743200"/>
          </a:xfrm>
          <a:prstGeom prst="rect">
            <a:avLst/>
          </a:prstGeom>
          <a:ln>
            <a:solidFill>
              <a:schemeClr val="tx1"/>
            </a:solidFill>
          </a:ln>
        </p:spPr>
      </p:pic>
      <p:pic>
        <p:nvPicPr>
          <p:cNvPr id="7" name="Picture 6">
            <a:extLst>
              <a:ext uri="{FF2B5EF4-FFF2-40B4-BE49-F238E27FC236}">
                <a16:creationId xmlns:a16="http://schemas.microsoft.com/office/drawing/2014/main" id="{A6718F76-4229-5938-46BA-8D9425D20467}"/>
              </a:ext>
            </a:extLst>
          </p:cNvPr>
          <p:cNvPicPr>
            <a:picLocks noChangeAspect="1"/>
          </p:cNvPicPr>
          <p:nvPr userDrawn="1"/>
        </p:nvPicPr>
        <p:blipFill>
          <a:blip r:embed="rId3"/>
          <a:stretch>
            <a:fillRect/>
          </a:stretch>
        </p:blipFill>
        <p:spPr>
          <a:xfrm>
            <a:off x="6727035" y="2384488"/>
            <a:ext cx="4876800" cy="2743200"/>
          </a:xfrm>
          <a:prstGeom prst="rect">
            <a:avLst/>
          </a:prstGeom>
          <a:ln>
            <a:solidFill>
              <a:schemeClr val="tx1"/>
            </a:solidFill>
          </a:ln>
        </p:spPr>
      </p:pic>
    </p:spTree>
    <p:extLst>
      <p:ext uri="{BB962C8B-B14F-4D97-AF65-F5344CB8AC3E}">
        <p14:creationId xmlns:p14="http://schemas.microsoft.com/office/powerpoint/2010/main" val="3120094721"/>
      </p:ext>
    </p:extLst>
  </p:cSld>
  <p:clrMapOvr>
    <a:masterClrMapping/>
  </p:clrMapOvr>
  <p:extLst>
    <p:ext uri="{DCECCB84-F9BA-43D5-87BE-67443E8EF086}">
      <p15:sldGuideLst xmlns:p15="http://schemas.microsoft.com/office/powerpoint/2012/main">
        <p15:guide id="1" orient="horz" pos="1656"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9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D5EF6A7-B9F3-B1CF-9AF7-EC7B9D71B58C}"/>
              </a:ext>
            </a:extLst>
          </p:cNvPr>
          <p:cNvSpPr txBox="1"/>
          <p:nvPr userDrawn="1"/>
        </p:nvSpPr>
        <p:spPr>
          <a:xfrm>
            <a:off x="746572" y="777240"/>
            <a:ext cx="11208248"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i="0">
                <a:solidFill>
                  <a:schemeClr val="bg1"/>
                </a:solidFill>
                <a:latin typeface="Arial" panose="020B0604020202020204" pitchFamily="34" charset="0"/>
                <a:cs typeface="Arial" panose="020B0604020202020204" pitchFamily="34" charset="0"/>
              </a:rPr>
              <a:t>Individual Factor Results (Overall)</a:t>
            </a:r>
            <a:endParaRPr lang="en-US" sz="2800" b="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3CB4FE0-5F19-9FE0-F256-3EC31D9AE11A}"/>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latin typeface="Arial" panose="020B0604020202020204" pitchFamily="34" charset="0"/>
                <a:cs typeface="Arial" panose="020B0604020202020204" pitchFamily="34" charset="0"/>
              </a:rPr>
              <a:t>Template Slide</a:t>
            </a:r>
          </a:p>
        </p:txBody>
      </p:sp>
      <p:sp>
        <p:nvSpPr>
          <p:cNvPr id="27" name="Arrow: Right 26">
            <a:extLst>
              <a:ext uri="{FF2B5EF4-FFF2-40B4-BE49-F238E27FC236}">
                <a16:creationId xmlns:a16="http://schemas.microsoft.com/office/drawing/2014/main" id="{08AA9736-14A8-076A-C0B5-672AA52B16EA}"/>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1DE67D-128C-A873-921E-3EB951331BC4}"/>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3" name="TextBox 32">
            <a:extLst>
              <a:ext uri="{FF2B5EF4-FFF2-40B4-BE49-F238E27FC236}">
                <a16:creationId xmlns:a16="http://schemas.microsoft.com/office/drawing/2014/main" id="{A56241F0-0AC3-4E90-4759-20EC5D7C7139}"/>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p:txBody>
      </p:sp>
      <p:sp>
        <p:nvSpPr>
          <p:cNvPr id="2" name="Rectangle 1">
            <a:extLst>
              <a:ext uri="{FF2B5EF4-FFF2-40B4-BE49-F238E27FC236}">
                <a16:creationId xmlns:a16="http://schemas.microsoft.com/office/drawing/2014/main" id="{82D5C2C5-53B7-66C1-620F-D2F2B77D7F80}"/>
              </a:ext>
            </a:extLst>
          </p:cNvPr>
          <p:cNvSpPr/>
          <p:nvPr userDrawn="1"/>
        </p:nvSpPr>
        <p:spPr>
          <a:xfrm>
            <a:off x="931653" y="4882551"/>
            <a:ext cx="612475" cy="19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62CDD1C-E5A7-401E-58EC-66D73EC6BC74}"/>
              </a:ext>
            </a:extLst>
          </p:cNvPr>
          <p:cNvPicPr>
            <a:picLocks noChangeAspect="1"/>
          </p:cNvPicPr>
          <p:nvPr userDrawn="1"/>
        </p:nvPicPr>
        <p:blipFill>
          <a:blip r:embed="rId2"/>
          <a:stretch>
            <a:fillRect/>
          </a:stretch>
        </p:blipFill>
        <p:spPr>
          <a:xfrm>
            <a:off x="610720" y="2377720"/>
            <a:ext cx="4881028" cy="2743200"/>
          </a:xfrm>
          <a:prstGeom prst="rect">
            <a:avLst/>
          </a:prstGeom>
          <a:ln>
            <a:solidFill>
              <a:schemeClr val="tx1"/>
            </a:solidFill>
          </a:ln>
        </p:spPr>
      </p:pic>
      <p:pic>
        <p:nvPicPr>
          <p:cNvPr id="8" name="Picture 7">
            <a:extLst>
              <a:ext uri="{FF2B5EF4-FFF2-40B4-BE49-F238E27FC236}">
                <a16:creationId xmlns:a16="http://schemas.microsoft.com/office/drawing/2014/main" id="{2A0B6BD1-E2AA-49B8-F95A-BAB1D598A138}"/>
              </a:ext>
            </a:extLst>
          </p:cNvPr>
          <p:cNvPicPr>
            <a:picLocks noChangeAspect="1"/>
          </p:cNvPicPr>
          <p:nvPr userDrawn="1"/>
        </p:nvPicPr>
        <p:blipFill>
          <a:blip r:embed="rId3"/>
          <a:stretch>
            <a:fillRect/>
          </a:stretch>
        </p:blipFill>
        <p:spPr>
          <a:xfrm>
            <a:off x="6724221" y="2377720"/>
            <a:ext cx="4878335" cy="2743200"/>
          </a:xfrm>
          <a:prstGeom prst="rect">
            <a:avLst/>
          </a:prstGeom>
          <a:ln>
            <a:solidFill>
              <a:schemeClr val="tx1"/>
            </a:solidFill>
          </a:ln>
        </p:spPr>
      </p:pic>
    </p:spTree>
    <p:extLst>
      <p:ext uri="{BB962C8B-B14F-4D97-AF65-F5344CB8AC3E}">
        <p14:creationId xmlns:p14="http://schemas.microsoft.com/office/powerpoint/2010/main" val="3697902348"/>
      </p:ext>
    </p:extLst>
  </p:cSld>
  <p:clrMapOvr>
    <a:masterClrMapping/>
  </p:clrMapOvr>
  <p:extLst>
    <p:ext uri="{DCECCB84-F9BA-43D5-87BE-67443E8EF086}">
      <p15:sldGuideLst xmlns:p15="http://schemas.microsoft.com/office/powerpoint/2012/main">
        <p15:guide id="1" orient="horz" pos="1488"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8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402CE84-23B2-890F-064D-DB3336C1CD1A}"/>
              </a:ext>
            </a:extLst>
          </p:cNvPr>
          <p:cNvSpPr txBox="1"/>
          <p:nvPr userDrawn="1"/>
        </p:nvSpPr>
        <p:spPr>
          <a:xfrm>
            <a:off x="746571" y="777240"/>
            <a:ext cx="11445429"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Factor Results by Demographic Category</a:t>
            </a:r>
          </a:p>
        </p:txBody>
      </p:sp>
      <p:sp>
        <p:nvSpPr>
          <p:cNvPr id="29" name="Arrow: Right 28">
            <a:extLst>
              <a:ext uri="{FF2B5EF4-FFF2-40B4-BE49-F238E27FC236}">
                <a16:creationId xmlns:a16="http://schemas.microsoft.com/office/drawing/2014/main" id="{238E346B-D294-A113-A140-5ABB34719DD9}"/>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38B0A8D-9799-54A9-B800-DCCB04CE2D2E}"/>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p:txBody>
      </p:sp>
      <p:sp>
        <p:nvSpPr>
          <p:cNvPr id="34" name="TextBox 33">
            <a:extLst>
              <a:ext uri="{FF2B5EF4-FFF2-40B4-BE49-F238E27FC236}">
                <a16:creationId xmlns:a16="http://schemas.microsoft.com/office/drawing/2014/main" id="{BC43730F-9BDB-456E-0038-EB5916838DFF}"/>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35" name="TextBox 34">
            <a:extLst>
              <a:ext uri="{FF2B5EF4-FFF2-40B4-BE49-F238E27FC236}">
                <a16:creationId xmlns:a16="http://schemas.microsoft.com/office/drawing/2014/main" id="{E0FDE109-EB04-5CAE-62EC-1937E4870703}"/>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pic>
        <p:nvPicPr>
          <p:cNvPr id="6" name="Picture 5">
            <a:extLst>
              <a:ext uri="{FF2B5EF4-FFF2-40B4-BE49-F238E27FC236}">
                <a16:creationId xmlns:a16="http://schemas.microsoft.com/office/drawing/2014/main" id="{E55AE786-9891-112F-8C34-A353B41DC01E}"/>
              </a:ext>
            </a:extLst>
          </p:cNvPr>
          <p:cNvPicPr>
            <a:picLocks noChangeAspect="1"/>
          </p:cNvPicPr>
          <p:nvPr userDrawn="1"/>
        </p:nvPicPr>
        <p:blipFill>
          <a:blip r:embed="rId2"/>
          <a:stretch>
            <a:fillRect/>
          </a:stretch>
        </p:blipFill>
        <p:spPr>
          <a:xfrm>
            <a:off x="620749" y="2382775"/>
            <a:ext cx="4876800" cy="2743200"/>
          </a:xfrm>
          <a:prstGeom prst="rect">
            <a:avLst/>
          </a:prstGeom>
          <a:ln>
            <a:solidFill>
              <a:schemeClr val="tx1"/>
            </a:solidFill>
          </a:ln>
        </p:spPr>
      </p:pic>
      <p:pic>
        <p:nvPicPr>
          <p:cNvPr id="3" name="Picture 2">
            <a:extLst>
              <a:ext uri="{FF2B5EF4-FFF2-40B4-BE49-F238E27FC236}">
                <a16:creationId xmlns:a16="http://schemas.microsoft.com/office/drawing/2014/main" id="{882B69CE-B616-14AB-8DD8-454A81AE7219}"/>
              </a:ext>
            </a:extLst>
          </p:cNvPr>
          <p:cNvPicPr>
            <a:picLocks noChangeAspect="1"/>
          </p:cNvPicPr>
          <p:nvPr userDrawn="1"/>
        </p:nvPicPr>
        <p:blipFill>
          <a:blip r:embed="rId3"/>
          <a:stretch>
            <a:fillRect/>
          </a:stretch>
        </p:blipFill>
        <p:spPr>
          <a:xfrm>
            <a:off x="6719853" y="2382775"/>
            <a:ext cx="4876802" cy="2743201"/>
          </a:xfrm>
          <a:prstGeom prst="rect">
            <a:avLst/>
          </a:prstGeom>
          <a:ln>
            <a:solidFill>
              <a:schemeClr val="tx1"/>
            </a:solidFill>
          </a:ln>
        </p:spPr>
      </p:pic>
    </p:spTree>
    <p:extLst>
      <p:ext uri="{BB962C8B-B14F-4D97-AF65-F5344CB8AC3E}">
        <p14:creationId xmlns:p14="http://schemas.microsoft.com/office/powerpoint/2010/main" val="3925017026"/>
      </p:ext>
    </p:extLst>
  </p:cSld>
  <p:clrMapOvr>
    <a:masterClrMapping/>
  </p:clrMapOvr>
  <p:extLst>
    <p:ext uri="{DCECCB84-F9BA-43D5-87BE-67443E8EF086}">
      <p15:sldGuideLst xmlns:p15="http://schemas.microsoft.com/office/powerpoint/2012/main">
        <p15:guide id="1" orient="horz" pos="1488"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0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1" y="777240"/>
            <a:ext cx="8325297"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CCA Team</a:t>
            </a:r>
          </a:p>
        </p:txBody>
      </p:sp>
      <p:sp>
        <p:nvSpPr>
          <p:cNvPr id="30" name="Arrow: Right 29">
            <a:extLst>
              <a:ext uri="{FF2B5EF4-FFF2-40B4-BE49-F238E27FC236}">
                <a16:creationId xmlns:a16="http://schemas.microsoft.com/office/drawing/2014/main" id="{C3C2FD06-A41F-051D-B924-6A1FE0416EA0}"/>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CD51EF0-92A1-DDB5-8D92-B06996E82CDA}"/>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33" name="TextBox 32">
            <a:extLst>
              <a:ext uri="{FF2B5EF4-FFF2-40B4-BE49-F238E27FC236}">
                <a16:creationId xmlns:a16="http://schemas.microsoft.com/office/drawing/2014/main" id="{BAAD5894-4CB1-13B3-B570-4D7763257EA5}"/>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6" name="TextBox 35">
            <a:extLst>
              <a:ext uri="{FF2B5EF4-FFF2-40B4-BE49-F238E27FC236}">
                <a16:creationId xmlns:a16="http://schemas.microsoft.com/office/drawing/2014/main" id="{642F0D84-B7FC-5C58-D1BD-F168AE53FCDB}"/>
              </a:ext>
            </a:extLst>
          </p:cNvPr>
          <p:cNvSpPr txBox="1"/>
          <p:nvPr userDrawn="1"/>
        </p:nvSpPr>
        <p:spPr>
          <a:xfrm>
            <a:off x="748490" y="5203148"/>
            <a:ext cx="11208248" cy="830997"/>
          </a:xfrm>
          <a:prstGeom prst="rect">
            <a:avLst/>
          </a:prstGeom>
          <a:noFill/>
        </p:spPr>
        <p:txBody>
          <a:bodyPr wrap="square" rtlCol="0">
            <a:spAutoFit/>
          </a:bodyPr>
          <a:lstStyle/>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Name, Rank, and Title of the CCA team members. </a:t>
            </a:r>
          </a:p>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picture of the CCA team members.</a:t>
            </a:r>
          </a:p>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Adjust size as needed.</a:t>
            </a:r>
          </a:p>
        </p:txBody>
      </p:sp>
      <p:sp>
        <p:nvSpPr>
          <p:cNvPr id="2" name="Rectangle 1">
            <a:extLst>
              <a:ext uri="{FF2B5EF4-FFF2-40B4-BE49-F238E27FC236}">
                <a16:creationId xmlns:a16="http://schemas.microsoft.com/office/drawing/2014/main" id="{3D4FBD8A-BB19-B7AB-C48B-927C76ACF048}"/>
              </a:ext>
            </a:extLst>
          </p:cNvPr>
          <p:cNvSpPr/>
          <p:nvPr userDrawn="1"/>
        </p:nvSpPr>
        <p:spPr>
          <a:xfrm>
            <a:off x="931653" y="4882551"/>
            <a:ext cx="612475" cy="19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E3E154D-EB86-4958-2450-B4F63814EDED}"/>
              </a:ext>
            </a:extLst>
          </p:cNvPr>
          <p:cNvPicPr>
            <a:picLocks noChangeAspect="1"/>
          </p:cNvPicPr>
          <p:nvPr userDrawn="1"/>
        </p:nvPicPr>
        <p:blipFill>
          <a:blip r:embed="rId2"/>
          <a:stretch>
            <a:fillRect/>
          </a:stretch>
        </p:blipFill>
        <p:spPr>
          <a:xfrm>
            <a:off x="6728756" y="2378670"/>
            <a:ext cx="4876800" cy="2743200"/>
          </a:xfrm>
          <a:prstGeom prst="rect">
            <a:avLst/>
          </a:prstGeom>
          <a:ln>
            <a:solidFill>
              <a:schemeClr val="tx1"/>
            </a:solidFill>
          </a:ln>
        </p:spPr>
      </p:pic>
      <p:pic>
        <p:nvPicPr>
          <p:cNvPr id="7" name="Picture 6">
            <a:extLst>
              <a:ext uri="{FF2B5EF4-FFF2-40B4-BE49-F238E27FC236}">
                <a16:creationId xmlns:a16="http://schemas.microsoft.com/office/drawing/2014/main" id="{E4BCE10C-EF7F-4395-12F8-8F425AF22717}"/>
              </a:ext>
            </a:extLst>
          </p:cNvPr>
          <p:cNvPicPr>
            <a:picLocks noChangeAspect="1"/>
          </p:cNvPicPr>
          <p:nvPr userDrawn="1"/>
        </p:nvPicPr>
        <p:blipFill>
          <a:blip r:embed="rId3"/>
          <a:stretch>
            <a:fillRect/>
          </a:stretch>
        </p:blipFill>
        <p:spPr>
          <a:xfrm>
            <a:off x="621371" y="2378670"/>
            <a:ext cx="4876800" cy="2743200"/>
          </a:xfrm>
          <a:prstGeom prst="rect">
            <a:avLst/>
          </a:prstGeom>
          <a:ln>
            <a:solidFill>
              <a:schemeClr val="tx1"/>
            </a:solidFill>
          </a:ln>
        </p:spPr>
      </p:pic>
    </p:spTree>
    <p:extLst>
      <p:ext uri="{BB962C8B-B14F-4D97-AF65-F5344CB8AC3E}">
        <p14:creationId xmlns:p14="http://schemas.microsoft.com/office/powerpoint/2010/main" val="2193538552"/>
      </p:ext>
    </p:extLst>
  </p:cSld>
  <p:clrMapOvr>
    <a:masterClrMapping/>
  </p:clrMapOvr>
  <p:extLst>
    <p:ext uri="{DCECCB84-F9BA-43D5-87BE-67443E8EF086}">
      <p15:sldGuideLst xmlns:p15="http://schemas.microsoft.com/office/powerpoint/2012/main">
        <p15:guide id="1" orient="horz" pos="1488"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1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1" y="777240"/>
            <a:ext cx="11045625"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Strengths/Challenges</a:t>
            </a:r>
          </a:p>
        </p:txBody>
      </p:sp>
      <p:sp>
        <p:nvSpPr>
          <p:cNvPr id="37" name="TextBox 36">
            <a:extLst>
              <a:ext uri="{FF2B5EF4-FFF2-40B4-BE49-F238E27FC236}">
                <a16:creationId xmlns:a16="http://schemas.microsoft.com/office/drawing/2014/main" id="{721E8F4F-640C-E67D-A87C-8C4CEFF32D92}"/>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38" name="TextBox 37">
            <a:extLst>
              <a:ext uri="{FF2B5EF4-FFF2-40B4-BE49-F238E27FC236}">
                <a16:creationId xmlns:a16="http://schemas.microsoft.com/office/drawing/2014/main" id="{6C22933A-EB48-8C59-46F6-0A59A7FA1832}"/>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40" name="TextBox 39">
            <a:extLst>
              <a:ext uri="{FF2B5EF4-FFF2-40B4-BE49-F238E27FC236}">
                <a16:creationId xmlns:a16="http://schemas.microsoft.com/office/drawing/2014/main" id="{273E7D65-8283-DFD3-D842-1F23D943AA0D}"/>
              </a:ext>
            </a:extLst>
          </p:cNvPr>
          <p:cNvSpPr txBox="1"/>
          <p:nvPr userDrawn="1"/>
        </p:nvSpPr>
        <p:spPr>
          <a:xfrm>
            <a:off x="748490" y="5203148"/>
            <a:ext cx="11208248" cy="584775"/>
          </a:xfrm>
          <a:prstGeom prst="rect">
            <a:avLst/>
          </a:prstGeom>
          <a:noFill/>
        </p:spPr>
        <p:txBody>
          <a:bodyPr wrap="square" rtlCol="0">
            <a:spAutoFit/>
          </a:bodyPr>
          <a:lstStyle/>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up to five unit/organizational challenges/areas for growth (or strengths, if strength areas slide).</a:t>
            </a:r>
          </a:p>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notes/comments (optional).</a:t>
            </a:r>
          </a:p>
        </p:txBody>
      </p:sp>
      <p:sp>
        <p:nvSpPr>
          <p:cNvPr id="41" name="Arrow: Right 40">
            <a:extLst>
              <a:ext uri="{FF2B5EF4-FFF2-40B4-BE49-F238E27FC236}">
                <a16:creationId xmlns:a16="http://schemas.microsoft.com/office/drawing/2014/main" id="{DD947321-F82A-C8BF-7CF3-A86E87A303CC}"/>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20B9DA-D75A-84CD-5FC1-8A5D65D91871}"/>
              </a:ext>
            </a:extLst>
          </p:cNvPr>
          <p:cNvSpPr/>
          <p:nvPr userDrawn="1"/>
        </p:nvSpPr>
        <p:spPr>
          <a:xfrm>
            <a:off x="7027653" y="4888302"/>
            <a:ext cx="612475" cy="19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8F69999-C5B0-F0E0-4E70-208FF50393D2}"/>
              </a:ext>
            </a:extLst>
          </p:cNvPr>
          <p:cNvPicPr>
            <a:picLocks noChangeAspect="1"/>
          </p:cNvPicPr>
          <p:nvPr userDrawn="1"/>
        </p:nvPicPr>
        <p:blipFill>
          <a:blip r:embed="rId2"/>
          <a:stretch>
            <a:fillRect/>
          </a:stretch>
        </p:blipFill>
        <p:spPr>
          <a:xfrm>
            <a:off x="615909" y="2385650"/>
            <a:ext cx="4876800" cy="2743200"/>
          </a:xfrm>
          <a:prstGeom prst="rect">
            <a:avLst/>
          </a:prstGeom>
          <a:ln>
            <a:solidFill>
              <a:schemeClr val="tx1"/>
            </a:solidFill>
          </a:ln>
        </p:spPr>
      </p:pic>
      <p:pic>
        <p:nvPicPr>
          <p:cNvPr id="7" name="Picture 6">
            <a:extLst>
              <a:ext uri="{FF2B5EF4-FFF2-40B4-BE49-F238E27FC236}">
                <a16:creationId xmlns:a16="http://schemas.microsoft.com/office/drawing/2014/main" id="{5C397D1C-104E-A238-3D51-92080D2ED25C}"/>
              </a:ext>
            </a:extLst>
          </p:cNvPr>
          <p:cNvPicPr>
            <a:picLocks noChangeAspect="1"/>
          </p:cNvPicPr>
          <p:nvPr userDrawn="1"/>
        </p:nvPicPr>
        <p:blipFill>
          <a:blip r:embed="rId3"/>
          <a:stretch>
            <a:fillRect/>
          </a:stretch>
        </p:blipFill>
        <p:spPr>
          <a:xfrm>
            <a:off x="6724693" y="2376331"/>
            <a:ext cx="4881290" cy="2745726"/>
          </a:xfrm>
          <a:prstGeom prst="rect">
            <a:avLst/>
          </a:prstGeom>
          <a:ln>
            <a:solidFill>
              <a:schemeClr val="tx1"/>
            </a:solidFill>
          </a:ln>
        </p:spPr>
      </p:pic>
    </p:spTree>
    <p:extLst>
      <p:ext uri="{BB962C8B-B14F-4D97-AF65-F5344CB8AC3E}">
        <p14:creationId xmlns:p14="http://schemas.microsoft.com/office/powerpoint/2010/main" val="4221531506"/>
      </p:ext>
    </p:extLst>
  </p:cSld>
  <p:clrMapOvr>
    <a:masterClrMapping/>
  </p:clrMapOvr>
  <p:extLst>
    <p:ext uri="{DCECCB84-F9BA-43D5-87BE-67443E8EF086}">
      <p15:sldGuideLst xmlns:p15="http://schemas.microsoft.com/office/powerpoint/2012/main">
        <p15:guide id="1" orient="horz" pos="1488"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4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2" y="777240"/>
            <a:ext cx="11376076"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Service-Specific Questions</a:t>
            </a:r>
          </a:p>
        </p:txBody>
      </p:sp>
      <p:sp>
        <p:nvSpPr>
          <p:cNvPr id="20" name="TextBox 19">
            <a:extLst>
              <a:ext uri="{FF2B5EF4-FFF2-40B4-BE49-F238E27FC236}">
                <a16:creationId xmlns:a16="http://schemas.microsoft.com/office/drawing/2014/main" id="{686FFD5F-A003-E516-F077-2ED23382E8CF}"/>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23" name="TextBox 22">
            <a:extLst>
              <a:ext uri="{FF2B5EF4-FFF2-40B4-BE49-F238E27FC236}">
                <a16:creationId xmlns:a16="http://schemas.microsoft.com/office/drawing/2014/main" id="{D2DF3E8B-F7D9-D61E-FC65-13F2D6194F2D}"/>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2" name="TextBox 31">
            <a:extLst>
              <a:ext uri="{FF2B5EF4-FFF2-40B4-BE49-F238E27FC236}">
                <a16:creationId xmlns:a16="http://schemas.microsoft.com/office/drawing/2014/main" id="{28DA8269-0244-7931-A827-E5E1FF36BA93}"/>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notes/comments (optional).</a:t>
            </a:r>
          </a:p>
        </p:txBody>
      </p:sp>
      <p:sp>
        <p:nvSpPr>
          <p:cNvPr id="34" name="Arrow: Right 33">
            <a:extLst>
              <a:ext uri="{FF2B5EF4-FFF2-40B4-BE49-F238E27FC236}">
                <a16:creationId xmlns:a16="http://schemas.microsoft.com/office/drawing/2014/main" id="{BDBAD175-67EA-E8E2-E0A8-7747E639A18D}"/>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3682BC9-6140-FDB9-3271-010850A8BA58}"/>
              </a:ext>
            </a:extLst>
          </p:cNvPr>
          <p:cNvPicPr>
            <a:picLocks noChangeAspect="1"/>
          </p:cNvPicPr>
          <p:nvPr userDrawn="1"/>
        </p:nvPicPr>
        <p:blipFill>
          <a:blip r:embed="rId2"/>
          <a:stretch>
            <a:fillRect/>
          </a:stretch>
        </p:blipFill>
        <p:spPr>
          <a:xfrm>
            <a:off x="6727289" y="2384964"/>
            <a:ext cx="4876800" cy="2743200"/>
          </a:xfrm>
          <a:prstGeom prst="rect">
            <a:avLst/>
          </a:prstGeom>
          <a:ln>
            <a:solidFill>
              <a:schemeClr val="tx1"/>
            </a:solidFill>
          </a:ln>
        </p:spPr>
      </p:pic>
      <p:pic>
        <p:nvPicPr>
          <p:cNvPr id="3" name="Picture 2">
            <a:extLst>
              <a:ext uri="{FF2B5EF4-FFF2-40B4-BE49-F238E27FC236}">
                <a16:creationId xmlns:a16="http://schemas.microsoft.com/office/drawing/2014/main" id="{7AD240E8-3F3A-1F0C-930F-33CA69396C69}"/>
              </a:ext>
            </a:extLst>
          </p:cNvPr>
          <p:cNvPicPr>
            <a:picLocks noChangeAspect="1"/>
          </p:cNvPicPr>
          <p:nvPr userDrawn="1"/>
        </p:nvPicPr>
        <p:blipFill>
          <a:blip r:embed="rId3"/>
          <a:stretch>
            <a:fillRect/>
          </a:stretch>
        </p:blipFill>
        <p:spPr>
          <a:xfrm>
            <a:off x="622022" y="2379153"/>
            <a:ext cx="4876800" cy="2743200"/>
          </a:xfrm>
          <a:prstGeom prst="rect">
            <a:avLst/>
          </a:prstGeom>
          <a:ln>
            <a:solidFill>
              <a:schemeClr val="tx1"/>
            </a:solidFill>
          </a:ln>
        </p:spPr>
      </p:pic>
    </p:spTree>
    <p:extLst>
      <p:ext uri="{BB962C8B-B14F-4D97-AF65-F5344CB8AC3E}">
        <p14:creationId xmlns:p14="http://schemas.microsoft.com/office/powerpoint/2010/main" val="141183706"/>
      </p:ext>
    </p:extLst>
  </p:cSld>
  <p:clrMapOvr>
    <a:masterClrMapping/>
  </p:clrMapOvr>
  <p:extLst>
    <p:ext uri="{DCECCB84-F9BA-43D5-87BE-67443E8EF086}">
      <p15:sldGuideLst xmlns:p15="http://schemas.microsoft.com/office/powerpoint/2012/main">
        <p15:guide id="1" orient="horz" pos="1488"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7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2" y="777240"/>
            <a:ext cx="11376076"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Custom Multiple-Choice Questions</a:t>
            </a:r>
          </a:p>
        </p:txBody>
      </p:sp>
      <p:sp>
        <p:nvSpPr>
          <p:cNvPr id="29" name="TextBox 28">
            <a:extLst>
              <a:ext uri="{FF2B5EF4-FFF2-40B4-BE49-F238E27FC236}">
                <a16:creationId xmlns:a16="http://schemas.microsoft.com/office/drawing/2014/main" id="{EEBA6FF5-30E3-E530-3E0E-CCED619BBB7C}"/>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30" name="TextBox 29">
            <a:extLst>
              <a:ext uri="{FF2B5EF4-FFF2-40B4-BE49-F238E27FC236}">
                <a16:creationId xmlns:a16="http://schemas.microsoft.com/office/drawing/2014/main" id="{B4FB235F-A238-1377-E035-35A92F935CA3}"/>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4" name="TextBox 33">
            <a:extLst>
              <a:ext uri="{FF2B5EF4-FFF2-40B4-BE49-F238E27FC236}">
                <a16:creationId xmlns:a16="http://schemas.microsoft.com/office/drawing/2014/main" id="{C402FFB5-A4B6-7123-8A58-F556F6163009}"/>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p:txBody>
      </p:sp>
      <p:sp>
        <p:nvSpPr>
          <p:cNvPr id="41" name="Arrow: Right 40">
            <a:extLst>
              <a:ext uri="{FF2B5EF4-FFF2-40B4-BE49-F238E27FC236}">
                <a16:creationId xmlns:a16="http://schemas.microsoft.com/office/drawing/2014/main" id="{DE1955CD-9D48-2CDC-649A-E802B924584C}"/>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1610D13-DDB3-67E2-35C2-0023C4A52DFD}"/>
              </a:ext>
            </a:extLst>
          </p:cNvPr>
          <p:cNvPicPr>
            <a:picLocks noChangeAspect="1"/>
          </p:cNvPicPr>
          <p:nvPr userDrawn="1"/>
        </p:nvPicPr>
        <p:blipFill>
          <a:blip r:embed="rId2"/>
          <a:stretch>
            <a:fillRect/>
          </a:stretch>
        </p:blipFill>
        <p:spPr>
          <a:xfrm>
            <a:off x="618545" y="2380859"/>
            <a:ext cx="4876800" cy="2743200"/>
          </a:xfrm>
          <a:prstGeom prst="rect">
            <a:avLst/>
          </a:prstGeom>
          <a:ln>
            <a:solidFill>
              <a:schemeClr val="tx1"/>
            </a:solidFill>
          </a:ln>
        </p:spPr>
      </p:pic>
      <p:pic>
        <p:nvPicPr>
          <p:cNvPr id="3" name="Picture 2">
            <a:extLst>
              <a:ext uri="{FF2B5EF4-FFF2-40B4-BE49-F238E27FC236}">
                <a16:creationId xmlns:a16="http://schemas.microsoft.com/office/drawing/2014/main" id="{70A7DBF7-5FE7-C6ED-8448-D38AEB10392E}"/>
              </a:ext>
            </a:extLst>
          </p:cNvPr>
          <p:cNvPicPr>
            <a:picLocks noChangeAspect="1"/>
          </p:cNvPicPr>
          <p:nvPr userDrawn="1"/>
        </p:nvPicPr>
        <p:blipFill>
          <a:blip r:embed="rId3"/>
          <a:stretch>
            <a:fillRect/>
          </a:stretch>
        </p:blipFill>
        <p:spPr>
          <a:xfrm>
            <a:off x="6722057" y="2380859"/>
            <a:ext cx="4876802" cy="2743201"/>
          </a:xfrm>
          <a:prstGeom prst="rect">
            <a:avLst/>
          </a:prstGeom>
          <a:ln>
            <a:solidFill>
              <a:schemeClr val="tx1"/>
            </a:solidFill>
          </a:ln>
        </p:spPr>
      </p:pic>
    </p:spTree>
    <p:extLst>
      <p:ext uri="{BB962C8B-B14F-4D97-AF65-F5344CB8AC3E}">
        <p14:creationId xmlns:p14="http://schemas.microsoft.com/office/powerpoint/2010/main" val="2482324801"/>
      </p:ext>
    </p:extLst>
  </p:cSld>
  <p:clrMapOvr>
    <a:masterClrMapping/>
  </p:clrMapOvr>
  <p:extLst>
    <p:ext uri="{DCECCB84-F9BA-43D5-87BE-67443E8EF086}">
      <p15:sldGuideLst xmlns:p15="http://schemas.microsoft.com/office/powerpoint/2012/main">
        <p15:guide id="1" orient="horz" pos="1488"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Blue">
    <p:bg>
      <p:bgPr>
        <a:solidFill>
          <a:schemeClr val="bg1"/>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B4258328-BEFC-F240-8374-BA024E059E22}"/>
              </a:ext>
            </a:extLst>
          </p:cNvPr>
          <p:cNvSpPr>
            <a:spLocks noGrp="1"/>
          </p:cNvSpPr>
          <p:nvPr>
            <p:ph type="body" sz="quarter" idx="11" hasCustomPrompt="1"/>
          </p:nvPr>
        </p:nvSpPr>
        <p:spPr>
          <a:xfrm>
            <a:off x="848060" y="4453648"/>
            <a:ext cx="10524050" cy="563974"/>
          </a:xfrm>
        </p:spPr>
        <p:txBody>
          <a:bodyPr>
            <a:normAutofit/>
          </a:bodyPr>
          <a:lstStyle>
            <a:lvl1pPr marL="0" indent="0">
              <a:buNone/>
              <a:defRPr sz="3200" b="0">
                <a:solidFill>
                  <a:srgbClr val="58595B"/>
                </a:solidFill>
              </a:defRPr>
            </a:lvl1pPr>
          </a:lstStyle>
          <a:p>
            <a:pPr lvl="0"/>
            <a:r>
              <a:rPr lang="en-US"/>
              <a:t>Unit/organization</a:t>
            </a:r>
          </a:p>
        </p:txBody>
      </p:sp>
      <p:sp>
        <p:nvSpPr>
          <p:cNvPr id="19" name="Text Placeholder 15">
            <a:extLst>
              <a:ext uri="{FF2B5EF4-FFF2-40B4-BE49-F238E27FC236}">
                <a16:creationId xmlns:a16="http://schemas.microsoft.com/office/drawing/2014/main" id="{6B64FC64-B460-F145-ABF3-8FCC63C437A3}"/>
              </a:ext>
            </a:extLst>
          </p:cNvPr>
          <p:cNvSpPr>
            <a:spLocks noGrp="1"/>
          </p:cNvSpPr>
          <p:nvPr>
            <p:ph type="body" sz="quarter" idx="13" hasCustomPrompt="1"/>
          </p:nvPr>
        </p:nvSpPr>
        <p:spPr>
          <a:xfrm>
            <a:off x="848059" y="5029470"/>
            <a:ext cx="7821604" cy="563974"/>
          </a:xfrm>
        </p:spPr>
        <p:txBody>
          <a:bodyPr anchor="b" anchorCtr="0">
            <a:normAutofit/>
          </a:bodyPr>
          <a:lstStyle>
            <a:lvl1pPr marL="0" indent="0">
              <a:buNone/>
              <a:defRPr sz="2400">
                <a:solidFill>
                  <a:srgbClr val="58595B"/>
                </a:solidFill>
              </a:defRPr>
            </a:lvl1pPr>
          </a:lstStyle>
          <a:p>
            <a:pPr lvl="0"/>
            <a:r>
              <a:rPr lang="en-US"/>
              <a:t>Unit commander’s/organization leader’s name</a:t>
            </a:r>
          </a:p>
        </p:txBody>
      </p:sp>
      <p:grpSp>
        <p:nvGrpSpPr>
          <p:cNvPr id="7" name="Group 6">
            <a:extLst>
              <a:ext uri="{FF2B5EF4-FFF2-40B4-BE49-F238E27FC236}">
                <a16:creationId xmlns:a16="http://schemas.microsoft.com/office/drawing/2014/main" id="{8C28D47D-D789-3D4B-9AC1-89AAAE947D0D}"/>
              </a:ext>
            </a:extLst>
          </p:cNvPr>
          <p:cNvGrpSpPr/>
          <p:nvPr userDrawn="1"/>
        </p:nvGrpSpPr>
        <p:grpSpPr>
          <a:xfrm>
            <a:off x="838906" y="5781383"/>
            <a:ext cx="5203915" cy="520263"/>
            <a:chOff x="-139483" y="5989415"/>
            <a:chExt cx="5203915" cy="520263"/>
          </a:xfrm>
        </p:grpSpPr>
        <p:sp>
          <p:nvSpPr>
            <p:cNvPr id="2" name="Rectangle 1">
              <a:extLst>
                <a:ext uri="{FF2B5EF4-FFF2-40B4-BE49-F238E27FC236}">
                  <a16:creationId xmlns:a16="http://schemas.microsoft.com/office/drawing/2014/main" id="{87A3913C-9378-104B-9B4C-E5CFC32741EB}"/>
                </a:ext>
              </a:extLst>
            </p:cNvPr>
            <p:cNvSpPr/>
            <p:nvPr userDrawn="1"/>
          </p:nvSpPr>
          <p:spPr>
            <a:xfrm rot="16200000">
              <a:off x="2010639" y="3839293"/>
              <a:ext cx="520263" cy="4820508"/>
            </a:xfrm>
            <a:custGeom>
              <a:avLst/>
              <a:gdLst>
                <a:gd name="connsiteX0" fmla="*/ 0 w 504497"/>
                <a:gd name="connsiteY0" fmla="*/ 0 h 3689131"/>
                <a:gd name="connsiteX1" fmla="*/ 504497 w 504497"/>
                <a:gd name="connsiteY1" fmla="*/ 0 h 3689131"/>
                <a:gd name="connsiteX2" fmla="*/ 504497 w 504497"/>
                <a:gd name="connsiteY2" fmla="*/ 3689131 h 3689131"/>
                <a:gd name="connsiteX3" fmla="*/ 0 w 504497"/>
                <a:gd name="connsiteY3" fmla="*/ 3689131 h 3689131"/>
                <a:gd name="connsiteX4" fmla="*/ 0 w 504497"/>
                <a:gd name="connsiteY4" fmla="*/ 0 h 3689131"/>
                <a:gd name="connsiteX0" fmla="*/ 0 w 520263"/>
                <a:gd name="connsiteY0" fmla="*/ 0 h 3689131"/>
                <a:gd name="connsiteX1" fmla="*/ 504497 w 520263"/>
                <a:gd name="connsiteY1" fmla="*/ 0 h 3689131"/>
                <a:gd name="connsiteX2" fmla="*/ 520263 w 520263"/>
                <a:gd name="connsiteY2" fmla="*/ 3294993 h 3689131"/>
                <a:gd name="connsiteX3" fmla="*/ 0 w 520263"/>
                <a:gd name="connsiteY3" fmla="*/ 3689131 h 3689131"/>
                <a:gd name="connsiteX4" fmla="*/ 0 w 520263"/>
                <a:gd name="connsiteY4" fmla="*/ 0 h 368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63" h="3689131">
                  <a:moveTo>
                    <a:pt x="0" y="0"/>
                  </a:moveTo>
                  <a:lnTo>
                    <a:pt x="504497" y="0"/>
                  </a:lnTo>
                  <a:cubicBezTo>
                    <a:pt x="509752" y="1098331"/>
                    <a:pt x="515008" y="2196662"/>
                    <a:pt x="520263" y="3294993"/>
                  </a:cubicBezTo>
                  <a:lnTo>
                    <a:pt x="0" y="3689131"/>
                  </a:lnTo>
                  <a:lnTo>
                    <a:pt x="0" y="0"/>
                  </a:lnTo>
                  <a:close/>
                </a:path>
              </a:pathLst>
            </a:cu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FC3D5E-897B-244A-BE32-40B66E49C1D2}"/>
                </a:ext>
              </a:extLst>
            </p:cNvPr>
            <p:cNvSpPr/>
            <p:nvPr userDrawn="1"/>
          </p:nvSpPr>
          <p:spPr>
            <a:xfrm rot="16200000">
              <a:off x="4403724" y="5847250"/>
              <a:ext cx="513015" cy="808400"/>
            </a:xfrm>
            <a:custGeom>
              <a:avLst/>
              <a:gdLst>
                <a:gd name="connsiteX0" fmla="*/ 0 w 530198"/>
                <a:gd name="connsiteY0" fmla="*/ 0 h 222837"/>
                <a:gd name="connsiteX1" fmla="*/ 530198 w 530198"/>
                <a:gd name="connsiteY1" fmla="*/ 0 h 222837"/>
                <a:gd name="connsiteX2" fmla="*/ 530198 w 530198"/>
                <a:gd name="connsiteY2" fmla="*/ 222837 h 222837"/>
                <a:gd name="connsiteX3" fmla="*/ 0 w 530198"/>
                <a:gd name="connsiteY3" fmla="*/ 222837 h 222837"/>
                <a:gd name="connsiteX4" fmla="*/ 0 w 530198"/>
                <a:gd name="connsiteY4" fmla="*/ 0 h 222837"/>
                <a:gd name="connsiteX0" fmla="*/ 0 w 545566"/>
                <a:gd name="connsiteY0" fmla="*/ 399570 h 622407"/>
                <a:gd name="connsiteX1" fmla="*/ 545566 w 545566"/>
                <a:gd name="connsiteY1" fmla="*/ 0 h 622407"/>
                <a:gd name="connsiteX2" fmla="*/ 530198 w 545566"/>
                <a:gd name="connsiteY2" fmla="*/ 622407 h 622407"/>
                <a:gd name="connsiteX3" fmla="*/ 0 w 545566"/>
                <a:gd name="connsiteY3" fmla="*/ 622407 h 622407"/>
                <a:gd name="connsiteX4" fmla="*/ 0 w 545566"/>
                <a:gd name="connsiteY4" fmla="*/ 399570 h 622407"/>
                <a:gd name="connsiteX0" fmla="*/ 0 w 530198"/>
                <a:gd name="connsiteY0" fmla="*/ 384202 h 607039"/>
                <a:gd name="connsiteX1" fmla="*/ 522514 w 530198"/>
                <a:gd name="connsiteY1" fmla="*/ 0 h 607039"/>
                <a:gd name="connsiteX2" fmla="*/ 530198 w 530198"/>
                <a:gd name="connsiteY2" fmla="*/ 607039 h 607039"/>
                <a:gd name="connsiteX3" fmla="*/ 0 w 530198"/>
                <a:gd name="connsiteY3" fmla="*/ 607039 h 607039"/>
                <a:gd name="connsiteX4" fmla="*/ 0 w 530198"/>
                <a:gd name="connsiteY4" fmla="*/ 384202 h 607039"/>
                <a:gd name="connsiteX0" fmla="*/ 0 w 530198"/>
                <a:gd name="connsiteY0" fmla="*/ 393727 h 616564"/>
                <a:gd name="connsiteX1" fmla="*/ 525689 w 530198"/>
                <a:gd name="connsiteY1" fmla="*/ 0 h 616564"/>
                <a:gd name="connsiteX2" fmla="*/ 530198 w 530198"/>
                <a:gd name="connsiteY2" fmla="*/ 616564 h 616564"/>
                <a:gd name="connsiteX3" fmla="*/ 0 w 530198"/>
                <a:gd name="connsiteY3" fmla="*/ 616564 h 616564"/>
                <a:gd name="connsiteX4" fmla="*/ 0 w 530198"/>
                <a:gd name="connsiteY4" fmla="*/ 393727 h 616564"/>
                <a:gd name="connsiteX0" fmla="*/ 0 w 526237"/>
                <a:gd name="connsiteY0" fmla="*/ 393727 h 616564"/>
                <a:gd name="connsiteX1" fmla="*/ 525689 w 526237"/>
                <a:gd name="connsiteY1" fmla="*/ 0 h 616564"/>
                <a:gd name="connsiteX2" fmla="*/ 523424 w 526237"/>
                <a:gd name="connsiteY2" fmla="*/ 230484 h 616564"/>
                <a:gd name="connsiteX3" fmla="*/ 0 w 526237"/>
                <a:gd name="connsiteY3" fmla="*/ 616564 h 616564"/>
                <a:gd name="connsiteX4" fmla="*/ 0 w 526237"/>
                <a:gd name="connsiteY4" fmla="*/ 393727 h 616564"/>
                <a:gd name="connsiteX0" fmla="*/ 0 w 526811"/>
                <a:gd name="connsiteY0" fmla="*/ 393727 h 616564"/>
                <a:gd name="connsiteX1" fmla="*/ 525689 w 526811"/>
                <a:gd name="connsiteY1" fmla="*/ 0 h 616564"/>
                <a:gd name="connsiteX2" fmla="*/ 526811 w 526811"/>
                <a:gd name="connsiteY2" fmla="*/ 230484 h 616564"/>
                <a:gd name="connsiteX3" fmla="*/ 0 w 526811"/>
                <a:gd name="connsiteY3" fmla="*/ 616564 h 616564"/>
                <a:gd name="connsiteX4" fmla="*/ 0 w 526811"/>
                <a:gd name="connsiteY4" fmla="*/ 393727 h 616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811" h="616564">
                  <a:moveTo>
                    <a:pt x="0" y="393727"/>
                  </a:moveTo>
                  <a:lnTo>
                    <a:pt x="525689" y="0"/>
                  </a:lnTo>
                  <a:cubicBezTo>
                    <a:pt x="528250" y="202346"/>
                    <a:pt x="524250" y="28138"/>
                    <a:pt x="526811" y="230484"/>
                  </a:cubicBezTo>
                  <a:lnTo>
                    <a:pt x="0" y="616564"/>
                  </a:lnTo>
                  <a:lnTo>
                    <a:pt x="0" y="393727"/>
                  </a:lnTo>
                  <a:close/>
                </a:path>
              </a:pathLst>
            </a:custGeom>
            <a:solidFill>
              <a:srgbClr val="D22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15">
            <a:extLst>
              <a:ext uri="{FF2B5EF4-FFF2-40B4-BE49-F238E27FC236}">
                <a16:creationId xmlns:a16="http://schemas.microsoft.com/office/drawing/2014/main" id="{5A76EBEF-9F37-0D40-96ED-16F4609C41AE}"/>
              </a:ext>
            </a:extLst>
          </p:cNvPr>
          <p:cNvSpPr>
            <a:spLocks noGrp="1"/>
          </p:cNvSpPr>
          <p:nvPr>
            <p:ph type="body" sz="quarter" idx="12" hasCustomPrompt="1"/>
          </p:nvPr>
        </p:nvSpPr>
        <p:spPr>
          <a:xfrm>
            <a:off x="848058" y="5804536"/>
            <a:ext cx="4269839" cy="513017"/>
          </a:xfrm>
        </p:spPr>
        <p:txBody>
          <a:bodyPr anchor="ctr" anchorCtr="0">
            <a:normAutofit/>
          </a:bodyPr>
          <a:lstStyle>
            <a:lvl1pPr marL="0" indent="0">
              <a:buNone/>
              <a:defRPr sz="2000">
                <a:solidFill>
                  <a:schemeClr val="bg1"/>
                </a:solidFill>
              </a:defRPr>
            </a:lvl1pPr>
          </a:lstStyle>
          <a:p>
            <a:pPr lvl="0"/>
            <a:r>
              <a:rPr lang="en-US"/>
              <a:t>Date</a:t>
            </a:r>
          </a:p>
        </p:txBody>
      </p:sp>
      <p:sp>
        <p:nvSpPr>
          <p:cNvPr id="21" name="Rectangle 20">
            <a:extLst>
              <a:ext uri="{FF2B5EF4-FFF2-40B4-BE49-F238E27FC236}">
                <a16:creationId xmlns:a16="http://schemas.microsoft.com/office/drawing/2014/main" id="{42B19F51-0592-59C9-DF27-8DF2752AA65E}"/>
              </a:ext>
            </a:extLst>
          </p:cNvPr>
          <p:cNvSpPr/>
          <p:nvPr userDrawn="1"/>
        </p:nvSpPr>
        <p:spPr>
          <a:xfrm>
            <a:off x="955964" y="2733278"/>
            <a:ext cx="8229600" cy="69273"/>
          </a:xfrm>
          <a:prstGeom prst="rect">
            <a:avLst/>
          </a:prstGeom>
          <a:gradFill flip="none" rotWithShape="1">
            <a:gsLst>
              <a:gs pos="97297">
                <a:srgbClr val="FFFFFF"/>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15446C-3A45-53FD-5D13-EF35F1C44195}"/>
              </a:ext>
            </a:extLst>
          </p:cNvPr>
          <p:cNvSpPr txBox="1"/>
          <p:nvPr userDrawn="1"/>
        </p:nvSpPr>
        <p:spPr>
          <a:xfrm>
            <a:off x="10185964" y="203244"/>
            <a:ext cx="1846810" cy="1200329"/>
          </a:xfrm>
          <a:prstGeom prst="rect">
            <a:avLst/>
          </a:prstGeom>
          <a:noFill/>
        </p:spPr>
        <p:txBody>
          <a:bodyPr wrap="square" rtlCol="0">
            <a:spAutoFit/>
          </a:bodyPr>
          <a:lstStyle/>
          <a:p>
            <a:pPr algn="ctr"/>
            <a:r>
              <a:rPr lang="en-US">
                <a:solidFill>
                  <a:srgbClr val="58595B"/>
                </a:solidFill>
              </a:rPr>
              <a:t>Insert unit or organizational logo/photo about here</a:t>
            </a:r>
          </a:p>
        </p:txBody>
      </p:sp>
      <p:sp>
        <p:nvSpPr>
          <p:cNvPr id="8" name="Text Placeholder 15">
            <a:extLst>
              <a:ext uri="{FF2B5EF4-FFF2-40B4-BE49-F238E27FC236}">
                <a16:creationId xmlns:a16="http://schemas.microsoft.com/office/drawing/2014/main" id="{B6DD24CB-47A0-20F8-006B-74DF11AD8FC3}"/>
              </a:ext>
            </a:extLst>
          </p:cNvPr>
          <p:cNvSpPr txBox="1">
            <a:spLocks/>
          </p:cNvSpPr>
          <p:nvPr userDrawn="1"/>
        </p:nvSpPr>
        <p:spPr>
          <a:xfrm>
            <a:off x="848057" y="1897293"/>
            <a:ext cx="11050587" cy="2271329"/>
          </a:xfrm>
          <a:prstGeom prst="rect">
            <a:avLst/>
          </a:prstGeom>
        </p:spPr>
        <p:txBody>
          <a:bodyPr vert="horz" lIns="91440" tIns="0" rIns="91440" bIns="0" rtlCol="0">
            <a:noAutofit/>
          </a:bodyPr>
          <a:lstStyle>
            <a:lvl1pPr marL="0" indent="0" algn="l" defTabSz="914400" rtl="0" eaLnBrk="1" latinLnBrk="0" hangingPunct="1">
              <a:lnSpc>
                <a:spcPct val="150000"/>
              </a:lnSpc>
              <a:spcBef>
                <a:spcPts val="0"/>
              </a:spcBef>
              <a:spcAft>
                <a:spcPts val="1200"/>
              </a:spcAft>
              <a:buFont typeface="Wingdings" panose="05000000000000000000" pitchFamily="2" charset="2"/>
              <a:buNone/>
              <a:defRPr sz="3600" b="1" i="0" kern="1200">
                <a:solidFill>
                  <a:srgbClr val="00285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Defense Organizational Climate Survey (DEOCS) Commander’s Supervisor Brief</a:t>
            </a:r>
          </a:p>
          <a:p>
            <a:endParaRPr lang="en-US" dirty="0"/>
          </a:p>
        </p:txBody>
      </p:sp>
      <p:pic>
        <p:nvPicPr>
          <p:cNvPr id="5" name="Picture 4" descr="A picture containing logo&#10;&#10;Description automatically generated">
            <a:extLst>
              <a:ext uri="{FF2B5EF4-FFF2-40B4-BE49-F238E27FC236}">
                <a16:creationId xmlns:a16="http://schemas.microsoft.com/office/drawing/2014/main" id="{5DF7B4A5-59EC-6EC0-FA10-0DF44F95C9E0}"/>
              </a:ext>
            </a:extLst>
          </p:cNvPr>
          <p:cNvPicPr>
            <a:picLocks noChangeAspect="1"/>
          </p:cNvPicPr>
          <p:nvPr userDrawn="1"/>
        </p:nvPicPr>
        <p:blipFill>
          <a:blip r:embed="rId2"/>
          <a:stretch>
            <a:fillRect/>
          </a:stretch>
        </p:blipFill>
        <p:spPr>
          <a:xfrm>
            <a:off x="9373372" y="5952227"/>
            <a:ext cx="2628847" cy="831242"/>
          </a:xfrm>
          <a:prstGeom prst="rect">
            <a:avLst/>
          </a:prstGeom>
        </p:spPr>
      </p:pic>
    </p:spTree>
    <p:extLst>
      <p:ext uri="{BB962C8B-B14F-4D97-AF65-F5344CB8AC3E}">
        <p14:creationId xmlns:p14="http://schemas.microsoft.com/office/powerpoint/2010/main" val="3657959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mmand Climate Team White_op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264738-8C33-7548-E984-D0B30D39ABFC}"/>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DE4A778-1F6A-D4D0-8FFF-2C6C91E5FC55}"/>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7FC2D11-A403-00BE-8CDD-3F4347C1CBFD}"/>
              </a:ext>
            </a:extLst>
          </p:cNvPr>
          <p:cNvSpPr txBox="1"/>
          <p:nvPr userDrawn="1"/>
        </p:nvSpPr>
        <p:spPr>
          <a:xfrm>
            <a:off x="778471" y="320040"/>
            <a:ext cx="8756227"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The Command Climate Assessment Team</a:t>
            </a:r>
          </a:p>
        </p:txBody>
      </p:sp>
      <p:sp>
        <p:nvSpPr>
          <p:cNvPr id="13" name="TextBox 12">
            <a:extLst>
              <a:ext uri="{FF2B5EF4-FFF2-40B4-BE49-F238E27FC236}">
                <a16:creationId xmlns:a16="http://schemas.microsoft.com/office/drawing/2014/main" id="{5720B832-A49E-E795-A4B6-76A30E56CE04}"/>
              </a:ext>
            </a:extLst>
          </p:cNvPr>
          <p:cNvSpPr txBox="1"/>
          <p:nvPr userDrawn="1"/>
        </p:nvSpPr>
        <p:spPr>
          <a:xfrm>
            <a:off x="7197098" y="3242797"/>
            <a:ext cx="30865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58595B"/>
                </a:solidFill>
                <a:latin typeface="Arial" panose="020B0604020202020204" pitchFamily="34" charset="0"/>
                <a:cs typeface="Arial" panose="020B0604020202020204" pitchFamily="34" charset="0"/>
              </a:rPr>
              <a:t>Paste picture of the CCA team or unit/organization here.</a:t>
            </a:r>
          </a:p>
        </p:txBody>
      </p:sp>
      <p:sp>
        <p:nvSpPr>
          <p:cNvPr id="2" name="Text Placeholder 9">
            <a:extLst>
              <a:ext uri="{FF2B5EF4-FFF2-40B4-BE49-F238E27FC236}">
                <a16:creationId xmlns:a16="http://schemas.microsoft.com/office/drawing/2014/main" id="{5CB9095C-2995-BBC4-22BE-265C57E41FA5}"/>
              </a:ext>
            </a:extLst>
          </p:cNvPr>
          <p:cNvSpPr>
            <a:spLocks noGrp="1"/>
          </p:cNvSpPr>
          <p:nvPr>
            <p:ph type="body" sz="quarter" idx="16" hasCustomPrompt="1"/>
          </p:nvPr>
        </p:nvSpPr>
        <p:spPr>
          <a:xfrm>
            <a:off x="842269" y="1475778"/>
            <a:ext cx="5147020" cy="4457367"/>
          </a:xfrm>
          <a:prstGeom prst="rect">
            <a:avLst/>
          </a:prstGeom>
        </p:spPr>
        <p:txBody>
          <a:bodyPr wrap="square"/>
          <a:lstStyle>
            <a:lvl1pPr marL="285750" indent="-285750">
              <a:lnSpc>
                <a:spcPct val="100000"/>
              </a:lnSpc>
              <a:spcBef>
                <a:spcPts val="400"/>
              </a:spcBef>
              <a:buFont typeface="Arial" panose="020B0604020202020204" pitchFamily="34" charset="0"/>
              <a:buChar char="•"/>
              <a:defRPr lang="en-US" sz="1800" dirty="0">
                <a:solidFill>
                  <a:srgbClr val="58595B"/>
                </a:solidFill>
              </a:defRPr>
            </a:lvl1pPr>
            <a:lvl2pPr>
              <a:defRPr sz="1400"/>
            </a:lvl2pPr>
          </a:lstStyle>
          <a:p>
            <a:pPr lvl="0"/>
            <a:r>
              <a:rPr lang="en-US"/>
              <a:t>Name, Rank, and Title of team member(s)</a:t>
            </a:r>
          </a:p>
          <a:p>
            <a:pPr lvl="0"/>
            <a:endParaRPr lang="en-US"/>
          </a:p>
        </p:txBody>
      </p:sp>
    </p:spTree>
    <p:extLst>
      <p:ext uri="{BB962C8B-B14F-4D97-AF65-F5344CB8AC3E}">
        <p14:creationId xmlns:p14="http://schemas.microsoft.com/office/powerpoint/2010/main" val="2394309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ontent, Two Column w/ Icons_op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56A12E-FA13-5D03-537F-6EF0EB579303}"/>
              </a:ext>
            </a:extLst>
          </p:cNvPr>
          <p:cNvSpPr/>
          <p:nvPr userDrawn="1"/>
        </p:nvSpPr>
        <p:spPr>
          <a:xfrm>
            <a:off x="0" y="1083560"/>
            <a:ext cx="12192000" cy="1107236"/>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0F3054D-A135-B6C1-C254-F29F5F863D48}"/>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A8A020-C24A-3191-A7C6-ADFC507134BF}"/>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Protective Factors  |  </a:t>
            </a:r>
            <a:r>
              <a:rPr lang="en-US" sz="2800" b="0" i="0">
                <a:solidFill>
                  <a:schemeClr val="bg1"/>
                </a:solidFill>
                <a:latin typeface="Arial" panose="020B0604020202020204" pitchFamily="34" charset="0"/>
                <a:cs typeface="Arial" panose="020B0604020202020204" pitchFamily="34" charset="0"/>
              </a:rPr>
              <a:t>Favorable Ratings</a:t>
            </a:r>
          </a:p>
        </p:txBody>
      </p:sp>
      <p:sp>
        <p:nvSpPr>
          <p:cNvPr id="3" name="TextBox 2">
            <a:extLst>
              <a:ext uri="{FF2B5EF4-FFF2-40B4-BE49-F238E27FC236}">
                <a16:creationId xmlns:a16="http://schemas.microsoft.com/office/drawing/2014/main" id="{F30900F8-9FC3-5AAF-64FD-9373A95CAEDE}"/>
              </a:ext>
            </a:extLst>
          </p:cNvPr>
          <p:cNvSpPr txBox="1"/>
          <p:nvPr userDrawn="1"/>
        </p:nvSpPr>
        <p:spPr>
          <a:xfrm>
            <a:off x="3869561" y="2711315"/>
            <a:ext cx="4533900" cy="2031325"/>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lumOff val="50000"/>
                  </a:schemeClr>
                </a:solidFill>
                <a:latin typeface="Arial" panose="020B0604020202020204" pitchFamily="34" charset="0"/>
                <a:cs typeface="Arial" panose="020B0604020202020204" pitchFamily="34" charset="0"/>
              </a:rPr>
              <a:t>Copy the Protective Factors – Favorable Factor Rating Comparison table from the DEOCS Survey Results PDF Report. You can hold the Windows + Shift + S keys to open the screenshot/snipping tool. Paste image over this text.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069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ontent, Two Column w/ Icons_op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56A12E-FA13-5D03-537F-6EF0EB579303}"/>
              </a:ext>
            </a:extLst>
          </p:cNvPr>
          <p:cNvSpPr/>
          <p:nvPr userDrawn="1"/>
        </p:nvSpPr>
        <p:spPr>
          <a:xfrm>
            <a:off x="0" y="1083560"/>
            <a:ext cx="12192000" cy="1107236"/>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0F3054D-A135-B6C1-C254-F29F5F863D48}"/>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8E96992-5803-9A27-9474-99F3E9C68114}"/>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Protective Factors  |  </a:t>
            </a:r>
            <a:r>
              <a:rPr lang="en-US" sz="2800" b="0" i="0">
                <a:solidFill>
                  <a:schemeClr val="bg1"/>
                </a:solidFill>
                <a:latin typeface="Arial" panose="020B0604020202020204" pitchFamily="34" charset="0"/>
                <a:cs typeface="Arial" panose="020B0604020202020204" pitchFamily="34" charset="0"/>
              </a:rPr>
              <a:t>Trends Over Time</a:t>
            </a:r>
          </a:p>
        </p:txBody>
      </p:sp>
      <p:sp>
        <p:nvSpPr>
          <p:cNvPr id="4" name="TextBox 3">
            <a:extLst>
              <a:ext uri="{FF2B5EF4-FFF2-40B4-BE49-F238E27FC236}">
                <a16:creationId xmlns:a16="http://schemas.microsoft.com/office/drawing/2014/main" id="{A7E82FBA-A619-35E0-3020-708082192A91}"/>
              </a:ext>
            </a:extLst>
          </p:cNvPr>
          <p:cNvSpPr txBox="1"/>
          <p:nvPr userDrawn="1"/>
        </p:nvSpPr>
        <p:spPr>
          <a:xfrm>
            <a:off x="3829050" y="2705528"/>
            <a:ext cx="4533900" cy="1754326"/>
          </a:xfrm>
          <a:prstGeom prst="rect">
            <a:avLst/>
          </a:prstGeom>
          <a:solidFill>
            <a:schemeClr val="bg1"/>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Copy the Trends Over Time for Protective Factors – Favorable Ratings table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Tree>
    <p:extLst>
      <p:ext uri="{BB962C8B-B14F-4D97-AF65-F5344CB8AC3E}">
        <p14:creationId xmlns:p14="http://schemas.microsoft.com/office/powerpoint/2010/main" val="4171368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ontent, Two Column w/ Icons_op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A5C079-475E-32BC-93E7-848D72E65F47}"/>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845C68-0A5B-0E4D-CC51-387E09561E70}"/>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EE16473-39B4-E042-1339-B648C6D92D0E}"/>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Risk Factors</a:t>
            </a:r>
            <a:r>
              <a:rPr lang="en-US" sz="3200" b="0" i="1">
                <a:solidFill>
                  <a:schemeClr val="bg1"/>
                </a:solidFill>
                <a:latin typeface="Arial" panose="020B0604020202020204" pitchFamily="34" charset="0"/>
                <a:cs typeface="Arial" panose="020B0604020202020204" pitchFamily="34" charset="0"/>
              </a:rPr>
              <a:t>  </a:t>
            </a:r>
            <a:r>
              <a:rPr lang="en-US" sz="3200" b="1">
                <a:solidFill>
                  <a:schemeClr val="bg1"/>
                </a:solidFill>
                <a:latin typeface="Arial" panose="020B0604020202020204" pitchFamily="34" charset="0"/>
                <a:cs typeface="Arial" panose="020B0604020202020204" pitchFamily="34" charset="0"/>
              </a:rPr>
              <a:t>|  </a:t>
            </a:r>
            <a:r>
              <a:rPr lang="en-US" sz="2800" b="0" i="0">
                <a:solidFill>
                  <a:schemeClr val="bg1"/>
                </a:solidFill>
                <a:latin typeface="Arial" panose="020B0604020202020204" pitchFamily="34" charset="0"/>
                <a:cs typeface="Arial" panose="020B0604020202020204" pitchFamily="34" charset="0"/>
              </a:rPr>
              <a:t>Unfavorable Ratings</a:t>
            </a:r>
            <a:endParaRPr lang="en-US" sz="2800" b="0" i="1">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AD2566F-A87D-CE29-81E4-6875A99434BC}"/>
              </a:ext>
            </a:extLst>
          </p:cNvPr>
          <p:cNvSpPr txBox="1"/>
          <p:nvPr userDrawn="1"/>
        </p:nvSpPr>
        <p:spPr>
          <a:xfrm>
            <a:off x="3829050" y="2695990"/>
            <a:ext cx="4533900" cy="2308324"/>
          </a:xfrm>
          <a:prstGeom prst="rect">
            <a:avLst/>
          </a:prstGeom>
          <a:solidFill>
            <a:schemeClr val="bg1"/>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lumOff val="50000"/>
                  </a:schemeClr>
                </a:solidFill>
                <a:latin typeface="Arial" panose="020B0604020202020204" pitchFamily="34" charset="0"/>
                <a:cs typeface="Arial" panose="020B0604020202020204" pitchFamily="34" charset="0"/>
              </a:rPr>
              <a:t>Copy the Risk Factors – Unfavorable Factor Rating Comparison table from the DEOCS Survey Results PDF Report and paste here. You can hold the Windows + Shift + S keys to open the screenshot/snipping tool.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lumOff val="50000"/>
                  </a:schemeClr>
                </a:solidFill>
                <a:latin typeface="Arial" panose="020B0604020202020204" pitchFamily="34" charset="0"/>
                <a:cs typeface="Arial" panose="020B0604020202020204" pitchFamily="34" charset="0"/>
              </a:rPr>
              <a:t> Paste image over this text.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105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ontent, Two Column w/ Icons_op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56A12E-FA13-5D03-537F-6EF0EB579303}"/>
              </a:ext>
            </a:extLst>
          </p:cNvPr>
          <p:cNvSpPr/>
          <p:nvPr userDrawn="1"/>
        </p:nvSpPr>
        <p:spPr>
          <a:xfrm>
            <a:off x="0" y="1083560"/>
            <a:ext cx="12192000" cy="1107236"/>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0F3054D-A135-B6C1-C254-F29F5F863D48}"/>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FC709F-FA17-3A8B-ACF7-44C8F6FA352A}"/>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Risk Factors  |  </a:t>
            </a:r>
            <a:r>
              <a:rPr lang="en-US" sz="2800" b="0" i="0">
                <a:solidFill>
                  <a:schemeClr val="bg1"/>
                </a:solidFill>
                <a:latin typeface="Arial" panose="020B0604020202020204" pitchFamily="34" charset="0"/>
                <a:cs typeface="Arial" panose="020B0604020202020204" pitchFamily="34" charset="0"/>
              </a:rPr>
              <a:t>Trends Over Time</a:t>
            </a:r>
          </a:p>
        </p:txBody>
      </p:sp>
      <p:sp>
        <p:nvSpPr>
          <p:cNvPr id="3" name="TextBox 2">
            <a:extLst>
              <a:ext uri="{FF2B5EF4-FFF2-40B4-BE49-F238E27FC236}">
                <a16:creationId xmlns:a16="http://schemas.microsoft.com/office/drawing/2014/main" id="{228F032C-6FF0-9A49-4114-8FF30EAC229C}"/>
              </a:ext>
            </a:extLst>
          </p:cNvPr>
          <p:cNvSpPr txBox="1"/>
          <p:nvPr userDrawn="1"/>
        </p:nvSpPr>
        <p:spPr>
          <a:xfrm>
            <a:off x="3829050" y="2707566"/>
            <a:ext cx="4533900" cy="1969770"/>
          </a:xfrm>
          <a:prstGeom prst="rect">
            <a:avLst/>
          </a:prstGeom>
          <a:solidFill>
            <a:schemeClr val="bg1"/>
          </a:solid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Copy the Trends Over Time for Risk Factors – Unfavorable Ratings table from the DEOCS Survey Results PDF Report. You can hold the Windows + Shift + S keys to open the screenshot/ 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Paste image over this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965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F2ABAD5-49D5-D569-BAC3-ADA34850BC36}"/>
              </a:ext>
            </a:extLst>
          </p:cNvPr>
          <p:cNvSpPr txBox="1"/>
          <p:nvPr userDrawn="1"/>
        </p:nvSpPr>
        <p:spPr>
          <a:xfrm>
            <a:off x="0" y="1132151"/>
            <a:ext cx="12192000" cy="1107996"/>
          </a:xfrm>
          <a:prstGeom prst="rect">
            <a:avLst/>
          </a:prstGeom>
          <a:solidFill>
            <a:srgbClr val="AEBFD4"/>
          </a:solidFill>
          <a:ln w="57150">
            <a:noFill/>
          </a:ln>
        </p:spPr>
        <p:txBody>
          <a:bodyPr wrap="square" lIns="182880" tIns="182880" rIns="182880" bIns="1828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baseline="0">
                <a:latin typeface="Arial" panose="020B0604020202020204" pitchFamily="34" charset="0"/>
                <a:cs typeface="Arial" panose="020B0604020202020204" pitchFamily="34" charset="0"/>
              </a:rPr>
              <a:t>Cohesion </a:t>
            </a:r>
            <a:r>
              <a:rPr lang="en-US" sz="1600" b="0" i="0" u="none" strike="noStrike" baseline="0">
                <a:latin typeface="Arial" panose="020B0604020202020204" pitchFamily="34" charset="0"/>
                <a:cs typeface="Arial" panose="020B0604020202020204" pitchFamily="34" charset="0"/>
              </a:rPr>
              <a:t>assesses whether individuals in a workplace care about each other, share the same mission and goals, and work together effectively. Cohesive organizations are linked to improved readiness and retention, and a lower likelihood of sexual assault, sexual harassment, and suicide.</a:t>
            </a:r>
            <a:endParaRPr lang="en-US" sz="1600" b="1" i="1">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F62BC7E-84B0-9DAD-906A-7113D47AE3C0}"/>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Cohesion</a:t>
            </a:r>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42269" y="4523333"/>
            <a:ext cx="10507463"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b="0"/>
            </a:lvl1pPr>
          </a:lstStyle>
          <a:p>
            <a:pPr marL="227013" marR="0" lvl="0" indent="-227013" algn="l" defTabSz="914400" rtl="0" eaLnBrk="1" fontAlgn="auto" latinLnBrk="0" hangingPunct="1">
              <a:lnSpc>
                <a:spcPct val="100000"/>
              </a:lnSpc>
              <a:spcBef>
                <a:spcPts val="400"/>
              </a:spcBef>
              <a:spcAft>
                <a:spcPts val="0"/>
              </a:spcAft>
              <a:buClr>
                <a:srgbClr val="0C2554"/>
              </a:buClr>
              <a:buSzTx/>
              <a:buFont typeface="Arial" panose="020B0604020202020204" pitchFamily="34" charset="0"/>
              <a:buChar char="•"/>
              <a:tabLst/>
              <a:defRPr/>
            </a:pPr>
            <a:r>
              <a:rPr lang="en-US"/>
              <a:t>Click to add notes/comments.</a:t>
            </a:r>
          </a:p>
          <a:p>
            <a:pPr lvl="0"/>
            <a:endParaRPr lang="en-US"/>
          </a:p>
        </p:txBody>
      </p:sp>
      <p:sp>
        <p:nvSpPr>
          <p:cNvPr id="10" name="TextBox 9">
            <a:extLst>
              <a:ext uri="{FF2B5EF4-FFF2-40B4-BE49-F238E27FC236}">
                <a16:creationId xmlns:a16="http://schemas.microsoft.com/office/drawing/2014/main" id="{A64CDD00-8B7B-FA01-A07F-12FA9F14921D}"/>
              </a:ext>
            </a:extLst>
          </p:cNvPr>
          <p:cNvSpPr txBox="1"/>
          <p:nvPr userDrawn="1"/>
        </p:nvSpPr>
        <p:spPr>
          <a:xfrm>
            <a:off x="2364122" y="2961548"/>
            <a:ext cx="74637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Cohesion chart and 2024 Favorable Rating Comparison table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39141011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6EE00E-270E-48AE-3F8C-806F1543F003}"/>
              </a:ext>
            </a:extLst>
          </p:cNvPr>
          <p:cNvSpPr txBox="1"/>
          <p:nvPr userDrawn="1"/>
        </p:nvSpPr>
        <p:spPr>
          <a:xfrm>
            <a:off x="842269" y="320040"/>
            <a:ext cx="10793261" cy="1077218"/>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Cohesion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i="1">
              <a:solidFill>
                <a:schemeClr val="bg1"/>
              </a:solidFill>
              <a:latin typeface="Arial" panose="020B0604020202020204" pitchFamily="34" charset="0"/>
              <a:cs typeface="Arial" panose="020B0604020202020204" pitchFamily="34" charset="0"/>
            </a:endParaRPr>
          </a:p>
          <a:p>
            <a:endParaRPr lang="en-US" sz="3200" b="0" i="1">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6C36F64-63AD-F792-ECAC-08D7A754069F}"/>
              </a:ext>
            </a:extLst>
          </p:cNvPr>
          <p:cNvSpPr txBox="1"/>
          <p:nvPr userDrawn="1"/>
        </p:nvSpPr>
        <p:spPr>
          <a:xfrm>
            <a:off x="1909336"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Cohesion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21" name="Text Placeholder 6">
            <a:extLst>
              <a:ext uri="{FF2B5EF4-FFF2-40B4-BE49-F238E27FC236}">
                <a16:creationId xmlns:a16="http://schemas.microsoft.com/office/drawing/2014/main" id="{D0DC6A2D-1997-DFDD-146E-EB51B950E621}"/>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710092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F62BC7E-84B0-9DAD-906A-7113D47AE3C0}"/>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Connectedness</a:t>
            </a:r>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23901" y="4523333"/>
            <a:ext cx="10525832"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9" name="TextBox 8">
            <a:extLst>
              <a:ext uri="{FF2B5EF4-FFF2-40B4-BE49-F238E27FC236}">
                <a16:creationId xmlns:a16="http://schemas.microsoft.com/office/drawing/2014/main" id="{C03376C3-224C-558F-A3DF-817786B15963}"/>
              </a:ext>
            </a:extLst>
          </p:cNvPr>
          <p:cNvSpPr txBox="1"/>
          <p:nvPr userDrawn="1"/>
        </p:nvSpPr>
        <p:spPr>
          <a:xfrm>
            <a:off x="0" y="1132151"/>
            <a:ext cx="12192000" cy="1600438"/>
          </a:xfrm>
          <a:prstGeom prst="rect">
            <a:avLst/>
          </a:prstGeom>
          <a:solidFill>
            <a:srgbClr val="AEBFD4"/>
          </a:solidFill>
          <a:ln w="254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Connectedness </a:t>
            </a:r>
            <a:r>
              <a:rPr lang="en-US" sz="1600" b="0" i="0" u="none" strike="noStrike" baseline="0">
                <a:latin typeface="Arial" panose="020B0604020202020204" pitchFamily="34" charset="0"/>
                <a:cs typeface="Arial" panose="020B0604020202020204" pitchFamily="34" charset="0"/>
              </a:rPr>
              <a:t>measures an individual’s closeness or belongingness to their unit or organization, and their satisfaction with their relationship to, and support from, others in that unit or organization. This also includes organizational identification which is the degree to which an individual views themselves as a member of the organization and to what extent they experience a sense of oneness with the organization’s values, brand, and methods. Higher connectedness is linked to improved readiness, higher retention, and a lower likelihood of suicide.</a:t>
            </a:r>
            <a:endParaRPr lang="en-US" sz="24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13E64EF-4249-9C1F-988B-1C385DE2928C}"/>
              </a:ext>
            </a:extLst>
          </p:cNvPr>
          <p:cNvSpPr txBox="1"/>
          <p:nvPr userDrawn="1"/>
        </p:nvSpPr>
        <p:spPr>
          <a:xfrm>
            <a:off x="2234289" y="3166296"/>
            <a:ext cx="77050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Connectedness chart and 2024 Favorable Ratings Comparison table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3444166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6EE00E-270E-48AE-3F8C-806F1543F003}"/>
              </a:ext>
            </a:extLst>
          </p:cNvPr>
          <p:cNvSpPr txBox="1"/>
          <p:nvPr userDrawn="1"/>
        </p:nvSpPr>
        <p:spPr>
          <a:xfrm>
            <a:off x="842270" y="320040"/>
            <a:ext cx="11349730"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Connectedness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i="1">
              <a:solidFill>
                <a:schemeClr val="bg1"/>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6EA394F5-CE15-6A0E-858D-530465C97F82}"/>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5" name="TextBox 4">
            <a:extLst>
              <a:ext uri="{FF2B5EF4-FFF2-40B4-BE49-F238E27FC236}">
                <a16:creationId xmlns:a16="http://schemas.microsoft.com/office/drawing/2014/main" id="{12558B54-4555-DAE3-EAA4-257A1F7540A0}"/>
              </a:ext>
            </a:extLst>
          </p:cNvPr>
          <p:cNvSpPr txBox="1"/>
          <p:nvPr userDrawn="1"/>
        </p:nvSpPr>
        <p:spPr>
          <a:xfrm>
            <a:off x="1909336" y="2694733"/>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Connectedness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Tree>
    <p:extLst>
      <p:ext uri="{BB962C8B-B14F-4D97-AF65-F5344CB8AC3E}">
        <p14:creationId xmlns:p14="http://schemas.microsoft.com/office/powerpoint/2010/main" val="2038212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23901" y="4523333"/>
            <a:ext cx="10525832"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8" name="TextBox 7">
            <a:extLst>
              <a:ext uri="{FF2B5EF4-FFF2-40B4-BE49-F238E27FC236}">
                <a16:creationId xmlns:a16="http://schemas.microsoft.com/office/drawing/2014/main" id="{EB8266CF-EF74-F15E-BD2B-1CC020C76BE5}"/>
              </a:ext>
            </a:extLst>
          </p:cNvPr>
          <p:cNvSpPr txBox="1"/>
          <p:nvPr userDrawn="1"/>
        </p:nvSpPr>
        <p:spPr>
          <a:xfrm>
            <a:off x="0" y="1133856"/>
            <a:ext cx="12192000" cy="1107996"/>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Engagement &amp; Commitment </a:t>
            </a:r>
            <a:r>
              <a:rPr lang="en-US" sz="1600" b="0" i="0" u="none" strike="noStrike" baseline="0">
                <a:latin typeface="Arial" panose="020B0604020202020204" pitchFamily="34" charset="0"/>
                <a:cs typeface="Arial" panose="020B0604020202020204" pitchFamily="34" charset="0"/>
              </a:rPr>
              <a:t>measures the extent to which one finds their work fulfilling and is committed to their job and organization. Engaged and committed individuals demonstrate enthusiasm for, and dedication to, the work that they do. Higher levels of engagement and commitment are linked to improved readiness, higher retention, and a lower likelihood of suicide.</a:t>
            </a:r>
            <a:endParaRPr lang="en-US" sz="24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3ACAB13-D18B-A124-5A50-5EA1A4845C96}"/>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Engagement &amp; Commitment</a:t>
            </a:r>
          </a:p>
        </p:txBody>
      </p:sp>
      <p:sp>
        <p:nvSpPr>
          <p:cNvPr id="9" name="TextBox 8">
            <a:extLst>
              <a:ext uri="{FF2B5EF4-FFF2-40B4-BE49-F238E27FC236}">
                <a16:creationId xmlns:a16="http://schemas.microsoft.com/office/drawing/2014/main" id="{094C4171-963A-4724-7170-448380208C1A}"/>
              </a:ext>
            </a:extLst>
          </p:cNvPr>
          <p:cNvSpPr txBox="1"/>
          <p:nvPr userDrawn="1"/>
        </p:nvSpPr>
        <p:spPr>
          <a:xfrm>
            <a:off x="1886911" y="2926754"/>
            <a:ext cx="841817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Engagement &amp; Commitment chart and 2024 Favorable Ratings Comparison table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210558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Slide Dark Blue">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36694" y="1862525"/>
            <a:ext cx="6379114" cy="830997"/>
          </a:xfrm>
          <a:prstGeom prst="rect">
            <a:avLst/>
          </a:prstGeom>
          <a:noFill/>
        </p:spPr>
        <p:txBody>
          <a:bodyPr wrap="square" rtlCol="0">
            <a:spAutoFit/>
          </a:bodyPr>
          <a:lstStyle/>
          <a:p>
            <a:r>
              <a:rPr lang="en-US" sz="4800" b="1">
                <a:solidFill>
                  <a:srgbClr val="002855"/>
                </a:solidFill>
              </a:rPr>
              <a:t>DEOCS Results</a:t>
            </a: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FFFFFF"/>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logo&#10;&#10;Description automatically generated">
            <a:extLst>
              <a:ext uri="{FF2B5EF4-FFF2-40B4-BE49-F238E27FC236}">
                <a16:creationId xmlns:a16="http://schemas.microsoft.com/office/drawing/2014/main" id="{6B19265D-3267-26D0-0586-F0FD98F38A8F}"/>
              </a:ext>
            </a:extLst>
          </p:cNvPr>
          <p:cNvPicPr>
            <a:picLocks noChangeAspect="1"/>
          </p:cNvPicPr>
          <p:nvPr userDrawn="1"/>
        </p:nvPicPr>
        <p:blipFill>
          <a:blip r:embed="rId2"/>
          <a:stretch>
            <a:fillRect/>
          </a:stretch>
        </p:blipFill>
        <p:spPr>
          <a:xfrm>
            <a:off x="9373372" y="5952227"/>
            <a:ext cx="2628847" cy="831242"/>
          </a:xfrm>
          <a:prstGeom prst="rect">
            <a:avLst/>
          </a:prstGeom>
        </p:spPr>
      </p:pic>
    </p:spTree>
    <p:extLst>
      <p:ext uri="{BB962C8B-B14F-4D97-AF65-F5344CB8AC3E}">
        <p14:creationId xmlns:p14="http://schemas.microsoft.com/office/powerpoint/2010/main" val="875324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56560"/>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73532-6394-1A2F-9419-428C9626D1AC}"/>
              </a:ext>
            </a:extLst>
          </p:cNvPr>
          <p:cNvSpPr txBox="1"/>
          <p:nvPr userDrawn="1"/>
        </p:nvSpPr>
        <p:spPr>
          <a:xfrm>
            <a:off x="842268" y="371797"/>
            <a:ext cx="10941236" cy="523220"/>
          </a:xfrm>
          <a:prstGeom prst="rect">
            <a:avLst/>
          </a:prstGeom>
          <a:noFill/>
        </p:spPr>
        <p:txBody>
          <a:bodyPr wrap="square" lIns="0" rtlCol="0">
            <a:spAutoFit/>
          </a:bodyPr>
          <a:lstStyle/>
          <a:p>
            <a:r>
              <a:rPr lang="en-US" sz="2800" b="1">
                <a:solidFill>
                  <a:schemeClr val="bg1"/>
                </a:solidFill>
                <a:latin typeface="Arial" panose="020B0604020202020204" pitchFamily="34" charset="0"/>
                <a:cs typeface="Arial" panose="020B0604020202020204" pitchFamily="34" charset="0"/>
              </a:rPr>
              <a:t>Engagement &amp; Commitment Ratings by Demographic</a:t>
            </a:r>
            <a:r>
              <a:rPr lang="en-US" sz="2800" b="1" baseline="0">
                <a:solidFill>
                  <a:schemeClr val="bg1"/>
                </a:solidFill>
                <a:latin typeface="Arial" panose="020B0604020202020204" pitchFamily="34" charset="0"/>
                <a:cs typeface="Arial" panose="020B0604020202020204" pitchFamily="34" charset="0"/>
              </a:rPr>
              <a:t> Category</a:t>
            </a:r>
            <a:endParaRPr lang="en-US" sz="2800" b="0" i="0">
              <a:solidFill>
                <a:schemeClr val="bg1"/>
              </a:solidFill>
              <a:highlight>
                <a:srgbClr val="FFFF00"/>
              </a:highligh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50AF703-FD28-2482-AA5F-994C56DDB309}"/>
              </a:ext>
            </a:extLst>
          </p:cNvPr>
          <p:cNvSpPr txBox="1"/>
          <p:nvPr userDrawn="1"/>
        </p:nvSpPr>
        <p:spPr>
          <a:xfrm>
            <a:off x="1909336" y="2705528"/>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Engagement &amp; Commitment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C0DFE879-349B-9DB8-CEE3-0E0249610690}"/>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2877826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4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42269" y="4523333"/>
            <a:ext cx="10507463"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13" name="TextBox 12">
            <a:extLst>
              <a:ext uri="{FF2B5EF4-FFF2-40B4-BE49-F238E27FC236}">
                <a16:creationId xmlns:a16="http://schemas.microsoft.com/office/drawing/2014/main" id="{E3ACAB13-D18B-A124-5A50-5EA1A4845C96}"/>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Fairness</a:t>
            </a:r>
          </a:p>
        </p:txBody>
      </p:sp>
      <p:sp>
        <p:nvSpPr>
          <p:cNvPr id="9" name="TextBox 8">
            <a:extLst>
              <a:ext uri="{FF2B5EF4-FFF2-40B4-BE49-F238E27FC236}">
                <a16:creationId xmlns:a16="http://schemas.microsoft.com/office/drawing/2014/main" id="{B03AF9A8-3DAC-89EA-E010-BDE8895F45BC}"/>
              </a:ext>
            </a:extLst>
          </p:cNvPr>
          <p:cNvSpPr txBox="1"/>
          <p:nvPr userDrawn="1"/>
        </p:nvSpPr>
        <p:spPr>
          <a:xfrm>
            <a:off x="0" y="1133856"/>
            <a:ext cx="12192000" cy="1107996"/>
          </a:xfrm>
          <a:prstGeom prst="rect">
            <a:avLst/>
          </a:prstGeom>
          <a:solidFill>
            <a:schemeClr val="accent5"/>
          </a:solidFill>
          <a:ln w="76200">
            <a:noFill/>
          </a:ln>
        </p:spPr>
        <p:txBody>
          <a:bodyPr wrap="square" lIns="182880" tIns="182880" rIns="182880" bIns="182880" rtlCol="0">
            <a:spAutoFit/>
          </a:bodyPr>
          <a:lstStyle/>
          <a:p>
            <a:r>
              <a:rPr lang="en-US" sz="1600" b="0" i="1" u="none" strike="noStrike" baseline="0" dirty="0">
                <a:latin typeface="Arial" panose="020B0604020202020204" pitchFamily="34" charset="0"/>
                <a:cs typeface="Arial" panose="020B0604020202020204" pitchFamily="34" charset="0"/>
              </a:rPr>
              <a:t>Fairness </a:t>
            </a:r>
            <a:r>
              <a:rPr lang="en-US" sz="1600" b="0" i="0" u="none" strike="noStrike" baseline="0" dirty="0">
                <a:latin typeface="Arial" panose="020B0604020202020204" pitchFamily="34" charset="0"/>
                <a:cs typeface="Arial" panose="020B0604020202020204" pitchFamily="34" charset="0"/>
              </a:rPr>
              <a:t>is the perception that formal and informal organizational policies, practices, and procedures regarding information sharing, job opportunities, and promotions are based on merit. Organizations with fair treatment are linked to improved readiness, higher retention, and a lower likelihood of sexual harassment and racial/ethnic harassment and discrimination.</a:t>
            </a:r>
            <a:endParaRPr lang="en-US"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57F0137-3C73-4F22-C056-4F11E6AFC65B}"/>
              </a:ext>
            </a:extLst>
          </p:cNvPr>
          <p:cNvSpPr txBox="1"/>
          <p:nvPr userDrawn="1"/>
        </p:nvSpPr>
        <p:spPr>
          <a:xfrm>
            <a:off x="1886911" y="3044038"/>
            <a:ext cx="84181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Fairness chart and 2024 Favorable Ratings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1790140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73532-6394-1A2F-9419-428C9626D1AC}"/>
              </a:ext>
            </a:extLst>
          </p:cNvPr>
          <p:cNvSpPr txBox="1"/>
          <p:nvPr userDrawn="1"/>
        </p:nvSpPr>
        <p:spPr>
          <a:xfrm>
            <a:off x="842269" y="320040"/>
            <a:ext cx="11161839"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Fairness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i="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FD830B0-8A5F-8C24-5203-D0DC92F00333}"/>
              </a:ext>
            </a:extLst>
          </p:cNvPr>
          <p:cNvSpPr txBox="1"/>
          <p:nvPr userDrawn="1"/>
        </p:nvSpPr>
        <p:spPr>
          <a:xfrm>
            <a:off x="1909336" y="2705528"/>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Fairness</a:t>
            </a:r>
            <a:r>
              <a:rPr lang="en-US" baseline="0">
                <a:solidFill>
                  <a:schemeClr val="tx1">
                    <a:lumMod val="50000"/>
                    <a:lumOff val="50000"/>
                  </a:schemeClr>
                </a:solidFill>
                <a:latin typeface="Arial" panose="020B0604020202020204" pitchFamily="34" charset="0"/>
                <a:cs typeface="Arial" panose="020B0604020202020204" pitchFamily="34" charset="0"/>
              </a:rPr>
              <a:t> Ratings </a:t>
            </a:r>
            <a:r>
              <a:rPr lang="en-US">
                <a:solidFill>
                  <a:schemeClr val="tx1">
                    <a:lumMod val="50000"/>
                    <a:lumOff val="50000"/>
                  </a:schemeClr>
                </a:solidFill>
                <a:latin typeface="Arial" panose="020B0604020202020204" pitchFamily="34" charset="0"/>
                <a:cs typeface="Arial" panose="020B0604020202020204" pitchFamily="34" charset="0"/>
              </a:rPr>
              <a:t>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3" name="Text Placeholder 6">
            <a:extLst>
              <a:ext uri="{FF2B5EF4-FFF2-40B4-BE49-F238E27FC236}">
                <a16:creationId xmlns:a16="http://schemas.microsoft.com/office/drawing/2014/main" id="{B37FCEE8-2E6B-48B0-0977-288571DD0AB8}"/>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4269992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3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D9B594C-C839-A1FB-55C0-CEC24427B82D}"/>
              </a:ext>
            </a:extLst>
          </p:cNvPr>
          <p:cNvSpPr txBox="1"/>
          <p:nvPr userDrawn="1"/>
        </p:nvSpPr>
        <p:spPr>
          <a:xfrm>
            <a:off x="0" y="1130494"/>
            <a:ext cx="12192000" cy="1107996"/>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Leadership Support </a:t>
            </a:r>
            <a:r>
              <a:rPr lang="en-US" sz="1600" b="0" i="0" u="none" strike="noStrike" baseline="0">
                <a:latin typeface="Arial" panose="020B0604020202020204" pitchFamily="34" charset="0"/>
                <a:cs typeface="Arial" panose="020B0604020202020204" pitchFamily="34" charset="0"/>
              </a:rPr>
              <a:t>is the perception that leaders build trust, encourage goal attainment and professional development, promote effective communication, and support teamwork. Organizations with supportive leaders are linked to improved readiness, higher retention, and a lower likelihood of sexual assault, sexual harassment, and suicide. </a:t>
            </a:r>
            <a:endParaRPr lang="en-US" sz="2400" b="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89F6F59-52B5-BBA2-64C7-B29E106F826B}"/>
              </a:ext>
            </a:extLst>
          </p:cNvPr>
          <p:cNvSpPr txBox="1"/>
          <p:nvPr userDrawn="1"/>
        </p:nvSpPr>
        <p:spPr>
          <a:xfrm>
            <a:off x="1686327" y="2915575"/>
            <a:ext cx="881934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Leadership Support – Ratings for All Immediate Supervisors and 2024 Favorable Ratings from the DEOCS Survey Results PDF Report. You can hold the Windows + Shift + S keys to open the screenshot/snipping tool. Paste image over this text.</a:t>
            </a:r>
          </a:p>
        </p:txBody>
      </p:sp>
      <p:sp>
        <p:nvSpPr>
          <p:cNvPr id="13" name="Text Placeholder 6">
            <a:extLst>
              <a:ext uri="{FF2B5EF4-FFF2-40B4-BE49-F238E27FC236}">
                <a16:creationId xmlns:a16="http://schemas.microsoft.com/office/drawing/2014/main" id="{4177CEFA-D6F9-DF1F-435E-8B720603276D}"/>
              </a:ext>
            </a:extLst>
          </p:cNvPr>
          <p:cNvSpPr>
            <a:spLocks noGrp="1"/>
          </p:cNvSpPr>
          <p:nvPr>
            <p:ph type="body" sz="quarter" idx="10" hasCustomPrompt="1"/>
          </p:nvPr>
        </p:nvSpPr>
        <p:spPr>
          <a:xfrm>
            <a:off x="842269" y="4523333"/>
            <a:ext cx="10507463"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2" name="TextBox 1">
            <a:extLst>
              <a:ext uri="{FF2B5EF4-FFF2-40B4-BE49-F238E27FC236}">
                <a16:creationId xmlns:a16="http://schemas.microsoft.com/office/drawing/2014/main" id="{508C0D18-D69B-AEE6-EB4F-E5D845F9693D}"/>
              </a:ext>
            </a:extLst>
          </p:cNvPr>
          <p:cNvSpPr txBox="1"/>
          <p:nvPr userDrawn="1"/>
        </p:nvSpPr>
        <p:spPr>
          <a:xfrm>
            <a:off x="5135877" y="180571"/>
            <a:ext cx="3635010"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All Immediate Supervisors</a:t>
            </a:r>
            <a:endParaRPr lang="en-US" sz="2400" b="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5928AAE-5ED6-DD01-19BE-C6A47352543D}"/>
              </a:ext>
            </a:extLst>
          </p:cNvPr>
          <p:cNvSpPr txBox="1"/>
          <p:nvPr userDrawn="1"/>
        </p:nvSpPr>
        <p:spPr>
          <a:xfrm>
            <a:off x="842270" y="320040"/>
            <a:ext cx="11349730"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Leadership Support –  </a:t>
            </a:r>
            <a:endParaRPr lang="en-US" sz="280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770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FD090B1-3627-257A-5C28-89CF67CAB928}"/>
              </a:ext>
            </a:extLst>
          </p:cNvPr>
          <p:cNvSpPr txBox="1"/>
          <p:nvPr userDrawn="1"/>
        </p:nvSpPr>
        <p:spPr>
          <a:xfrm>
            <a:off x="1634364" y="2694733"/>
            <a:ext cx="53213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Leadership Support — Ratings for All Immediate Supervisors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75F28BBD-7139-78D9-3668-5EBE09EA55CB}"/>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5" name="TextBox 4">
            <a:extLst>
              <a:ext uri="{FF2B5EF4-FFF2-40B4-BE49-F238E27FC236}">
                <a16:creationId xmlns:a16="http://schemas.microsoft.com/office/drawing/2014/main" id="{129CD212-18FE-2DD9-1216-5F5F00F9C000}"/>
              </a:ext>
            </a:extLst>
          </p:cNvPr>
          <p:cNvSpPr txBox="1"/>
          <p:nvPr userDrawn="1"/>
        </p:nvSpPr>
        <p:spPr>
          <a:xfrm>
            <a:off x="842270" y="320040"/>
            <a:ext cx="11349730"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Leadership Support – </a:t>
            </a:r>
            <a:endParaRPr lang="en-US" sz="2800" b="0" i="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C2DB43F-BF90-6CEE-2D58-6F5F1E6FB991}"/>
              </a:ext>
            </a:extLst>
          </p:cNvPr>
          <p:cNvSpPr txBox="1"/>
          <p:nvPr userDrawn="1"/>
        </p:nvSpPr>
        <p:spPr>
          <a:xfrm>
            <a:off x="5135876" y="180571"/>
            <a:ext cx="6213853"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All Immediate Supervisors by Demographic Category</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704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FD090B1-3627-257A-5C28-89CF67CAB928}"/>
              </a:ext>
            </a:extLst>
          </p:cNvPr>
          <p:cNvSpPr txBox="1"/>
          <p:nvPr userDrawn="1"/>
        </p:nvSpPr>
        <p:spPr>
          <a:xfrm>
            <a:off x="1634364" y="2833233"/>
            <a:ext cx="53213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Leadership Support — Ratings by Rank/Paygrade of Immediate Supervisor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75F28BBD-7139-78D9-3668-5EBE09EA55CB}"/>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5" name="TextBox 4">
            <a:extLst>
              <a:ext uri="{FF2B5EF4-FFF2-40B4-BE49-F238E27FC236}">
                <a16:creationId xmlns:a16="http://schemas.microsoft.com/office/drawing/2014/main" id="{1F48AEBA-77F6-A1E1-1F69-E00C5D9C9851}"/>
              </a:ext>
            </a:extLst>
          </p:cNvPr>
          <p:cNvSpPr txBox="1"/>
          <p:nvPr userDrawn="1"/>
        </p:nvSpPr>
        <p:spPr>
          <a:xfrm>
            <a:off x="842270" y="320040"/>
            <a:ext cx="11349730"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Leadership Support – </a:t>
            </a:r>
            <a:endParaRPr lang="en-US" sz="2800" b="0" i="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B206E13-C96A-DA5B-A85C-4B494F410889}"/>
              </a:ext>
            </a:extLst>
          </p:cNvPr>
          <p:cNvSpPr txBox="1"/>
          <p:nvPr userDrawn="1"/>
        </p:nvSpPr>
        <p:spPr>
          <a:xfrm>
            <a:off x="5135877" y="180571"/>
            <a:ext cx="4060374"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panose="020B0604020202020204" pitchFamily="34" charset="0"/>
                <a:cs typeface="Arial" panose="020B0604020202020204" pitchFamily="34" charset="0"/>
              </a:rPr>
              <a:t>Ratings by Rank/Paygrade of  Immediate Supervisor</a:t>
            </a:r>
            <a:endParaRPr lang="en-US" sz="24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924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4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42269" y="4523333"/>
            <a:ext cx="10507463"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13" name="TextBox 12">
            <a:extLst>
              <a:ext uri="{FF2B5EF4-FFF2-40B4-BE49-F238E27FC236}">
                <a16:creationId xmlns:a16="http://schemas.microsoft.com/office/drawing/2014/main" id="{E3ACAB13-D18B-A124-5A50-5EA1A4845C96}"/>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Morale</a:t>
            </a:r>
          </a:p>
        </p:txBody>
      </p:sp>
      <p:sp>
        <p:nvSpPr>
          <p:cNvPr id="8" name="TextBox 7">
            <a:extLst>
              <a:ext uri="{FF2B5EF4-FFF2-40B4-BE49-F238E27FC236}">
                <a16:creationId xmlns:a16="http://schemas.microsoft.com/office/drawing/2014/main" id="{FC0BCB78-D348-6EA8-3EE2-64E89B597F7C}"/>
              </a:ext>
            </a:extLst>
          </p:cNvPr>
          <p:cNvSpPr txBox="1"/>
          <p:nvPr userDrawn="1"/>
        </p:nvSpPr>
        <p:spPr>
          <a:xfrm>
            <a:off x="0"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Morale </a:t>
            </a:r>
            <a:r>
              <a:rPr lang="en-US" sz="1600" b="0" i="0" u="none" strike="noStrike" baseline="0">
                <a:latin typeface="Arial" panose="020B0604020202020204" pitchFamily="34" charset="0"/>
                <a:cs typeface="Arial" panose="020B0604020202020204" pitchFamily="34" charset="0"/>
              </a:rPr>
              <a:t>is the confidence, enthusiasm, collective pride, and willingness to persist in the activities of the group. It is also an individual’s perception that members of their unit or organization are confident, enthusiastic, have collective pride, and are willing to persist in the activities of the unit or organization. Organizations with high morale are linked to improved readiness, higher retention, and a lower likelihood of sexual assault.</a:t>
            </a:r>
            <a:endParaRPr lang="en-US" sz="1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55CD8D7-CEB0-30EF-76AD-FB032C033181}"/>
              </a:ext>
            </a:extLst>
          </p:cNvPr>
          <p:cNvSpPr txBox="1"/>
          <p:nvPr userDrawn="1"/>
        </p:nvSpPr>
        <p:spPr>
          <a:xfrm>
            <a:off x="1903141" y="3054075"/>
            <a:ext cx="838571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Morale chart and 2024 Favorable Ratings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1610931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1D1198A-A9EA-5160-E777-E10ADF22FD44}"/>
              </a:ext>
            </a:extLst>
          </p:cNvPr>
          <p:cNvSpPr txBox="1"/>
          <p:nvPr userDrawn="1"/>
        </p:nvSpPr>
        <p:spPr>
          <a:xfrm>
            <a:off x="1909336" y="2705528"/>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Morale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8AE05003-54A1-FC96-B1EE-FD422AD9B72A}"/>
              </a:ext>
            </a:extLst>
          </p:cNvPr>
          <p:cNvSpPr>
            <a:spLocks noGrp="1"/>
          </p:cNvSpPr>
          <p:nvPr>
            <p:ph type="body" sz="quarter" idx="11"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4" name="TextBox 3">
            <a:extLst>
              <a:ext uri="{FF2B5EF4-FFF2-40B4-BE49-F238E27FC236}">
                <a16:creationId xmlns:a16="http://schemas.microsoft.com/office/drawing/2014/main" id="{1EF62494-86A4-4AAC-8A8D-01E784D844A8}"/>
              </a:ext>
            </a:extLst>
          </p:cNvPr>
          <p:cNvSpPr txBox="1"/>
          <p:nvPr userDrawn="1"/>
        </p:nvSpPr>
        <p:spPr>
          <a:xfrm>
            <a:off x="842269" y="320040"/>
            <a:ext cx="10174074"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Morale Ratings by Demographic Category</a:t>
            </a:r>
          </a:p>
        </p:txBody>
      </p:sp>
    </p:spTree>
    <p:extLst>
      <p:ext uri="{BB962C8B-B14F-4D97-AF65-F5344CB8AC3E}">
        <p14:creationId xmlns:p14="http://schemas.microsoft.com/office/powerpoint/2010/main" val="2885587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5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42269" y="4523333"/>
            <a:ext cx="10507463"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13" name="TextBox 12">
            <a:extLst>
              <a:ext uri="{FF2B5EF4-FFF2-40B4-BE49-F238E27FC236}">
                <a16:creationId xmlns:a16="http://schemas.microsoft.com/office/drawing/2014/main" id="{E3ACAB13-D18B-A124-5A50-5EA1A4845C96}"/>
              </a:ext>
            </a:extLst>
          </p:cNvPr>
          <p:cNvSpPr txBox="1"/>
          <p:nvPr userDrawn="1"/>
        </p:nvSpPr>
        <p:spPr>
          <a:xfrm>
            <a:off x="842269" y="320040"/>
            <a:ext cx="609574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Safe Storage for Lethal Means</a:t>
            </a:r>
          </a:p>
        </p:txBody>
      </p:sp>
      <p:sp>
        <p:nvSpPr>
          <p:cNvPr id="10" name="TextBox 9">
            <a:extLst>
              <a:ext uri="{FF2B5EF4-FFF2-40B4-BE49-F238E27FC236}">
                <a16:creationId xmlns:a16="http://schemas.microsoft.com/office/drawing/2014/main" id="{79993D6A-9679-9432-8897-AEF8AA37EE90}"/>
              </a:ext>
            </a:extLst>
          </p:cNvPr>
          <p:cNvSpPr txBox="1"/>
          <p:nvPr userDrawn="1"/>
        </p:nvSpPr>
        <p:spPr>
          <a:xfrm>
            <a:off x="0" y="1133856"/>
            <a:ext cx="12192000" cy="861774"/>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Safe Storage for Lethal Means </a:t>
            </a:r>
            <a:r>
              <a:rPr lang="en-US" sz="1600" b="0" i="0" u="none" strike="noStrike" baseline="0">
                <a:latin typeface="Arial" panose="020B0604020202020204" pitchFamily="34" charset="0"/>
                <a:cs typeface="Arial" panose="020B0604020202020204" pitchFamily="34" charset="0"/>
              </a:rPr>
              <a:t>measures whether one would keep a firearm safely stored (i.e., unloaded or in a secure storage container/device) if they had one in their living space. Keeping lethal means safely stored is linked to a lower likelihood of suicide.</a:t>
            </a:r>
            <a:endParaRPr lang="en-US" sz="16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2B592D8-FA43-FCB3-FD3B-3731B73C5E7A}"/>
              </a:ext>
            </a:extLst>
          </p:cNvPr>
          <p:cNvSpPr txBox="1"/>
          <p:nvPr userDrawn="1"/>
        </p:nvSpPr>
        <p:spPr>
          <a:xfrm>
            <a:off x="1887872" y="2796729"/>
            <a:ext cx="841625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Safe Storage for Lethal Means chart and 2024 Favorable Ratings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1775553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073532-6394-1A2F-9419-428C9626D1AC}"/>
              </a:ext>
            </a:extLst>
          </p:cNvPr>
          <p:cNvSpPr txBox="1"/>
          <p:nvPr userDrawn="1"/>
        </p:nvSpPr>
        <p:spPr>
          <a:xfrm>
            <a:off x="850895" y="363171"/>
            <a:ext cx="11250204" cy="523220"/>
          </a:xfrm>
          <a:prstGeom prst="rect">
            <a:avLst/>
          </a:prstGeom>
          <a:noFill/>
        </p:spPr>
        <p:txBody>
          <a:bodyPr wrap="square" lIns="0" rtlCol="0">
            <a:spAutoFit/>
          </a:bodyPr>
          <a:lstStyle/>
          <a:p>
            <a:r>
              <a:rPr lang="en-US" sz="2800" b="1">
                <a:solidFill>
                  <a:schemeClr val="bg1"/>
                </a:solidFill>
                <a:latin typeface="Arial" panose="020B0604020202020204" pitchFamily="34" charset="0"/>
                <a:cs typeface="Arial" panose="020B0604020202020204" pitchFamily="34" charset="0"/>
              </a:rPr>
              <a:t>Safe Storage for Lethal Means Ratings by Demographic</a:t>
            </a:r>
            <a:r>
              <a:rPr lang="en-US" sz="28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D254B1E-E5A1-D776-3B58-112D7B6163D4}"/>
              </a:ext>
            </a:extLst>
          </p:cNvPr>
          <p:cNvSpPr txBox="1"/>
          <p:nvPr userDrawn="1"/>
        </p:nvSpPr>
        <p:spPr>
          <a:xfrm>
            <a:off x="1909336" y="2705528"/>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Safe Storage</a:t>
            </a:r>
            <a:r>
              <a:rPr lang="en-US" baseline="0">
                <a:solidFill>
                  <a:schemeClr val="tx1">
                    <a:lumMod val="50000"/>
                    <a:lumOff val="50000"/>
                  </a:schemeClr>
                </a:solidFill>
                <a:latin typeface="Arial" panose="020B0604020202020204" pitchFamily="34" charset="0"/>
                <a:cs typeface="Arial" panose="020B0604020202020204" pitchFamily="34" charset="0"/>
              </a:rPr>
              <a:t> for Lethal Means Ratings</a:t>
            </a:r>
            <a:r>
              <a:rPr lang="en-US">
                <a:solidFill>
                  <a:schemeClr val="tx1">
                    <a:lumMod val="50000"/>
                    <a:lumOff val="50000"/>
                  </a:schemeClr>
                </a:solidFill>
                <a:latin typeface="Arial" panose="020B0604020202020204" pitchFamily="34" charset="0"/>
                <a:cs typeface="Arial" panose="020B0604020202020204" pitchFamily="34" charset="0"/>
              </a:rPr>
              <a:t>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7DC3C61B-E31A-82C3-0957-2EDC3C48AEFD}"/>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93946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Section Slide Dark Blu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76299" y="1860607"/>
            <a:ext cx="8563578" cy="830997"/>
          </a:xfrm>
          <a:prstGeom prst="rect">
            <a:avLst/>
          </a:prstGeom>
          <a:noFill/>
        </p:spPr>
        <p:txBody>
          <a:bodyPr wrap="square" rtlCol="0">
            <a:spAutoFit/>
          </a:bodyPr>
          <a:lstStyle/>
          <a:p>
            <a:r>
              <a:rPr lang="en-US" sz="4800" b="1">
                <a:solidFill>
                  <a:srgbClr val="002855"/>
                </a:solidFill>
              </a:rPr>
              <a:t>Protective Factors</a:t>
            </a:r>
            <a:endParaRPr lang="en-US" sz="4800" b="0">
              <a:solidFill>
                <a:srgbClr val="002855"/>
              </a:solidFill>
            </a:endParaRP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chemeClr val="bg1"/>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A43BC2-28BC-B096-BD16-A4340DEEA7B7}"/>
              </a:ext>
            </a:extLst>
          </p:cNvPr>
          <p:cNvSpPr txBox="1"/>
          <p:nvPr userDrawn="1"/>
        </p:nvSpPr>
        <p:spPr>
          <a:xfrm>
            <a:off x="876300" y="3011917"/>
            <a:ext cx="10673032" cy="1200329"/>
          </a:xfrm>
          <a:prstGeom prst="rect">
            <a:avLst/>
          </a:prstGeom>
          <a:noFill/>
        </p:spPr>
        <p:txBody>
          <a:bodyPr wrap="square" rtlCol="0">
            <a:spAutoFit/>
          </a:bodyPr>
          <a:lstStyle/>
          <a:p>
            <a:pPr algn="l"/>
            <a:r>
              <a:rPr lang="en-US" sz="2400" b="0" i="0" u="none" strike="noStrike" baseline="0">
                <a:solidFill>
                  <a:srgbClr val="002855"/>
                </a:solidFill>
                <a:latin typeface="Arial" panose="020B0604020202020204" pitchFamily="34" charset="0"/>
                <a:cs typeface="Arial" panose="020B0604020202020204" pitchFamily="34" charset="0"/>
              </a:rPr>
              <a:t>Protective factors are attitudes, beliefs, and behaviors associated with positive outcomes for organizations or units. Higher favorable ratings on protective factors are linked to a higher likelihood of positive outcomes. </a:t>
            </a:r>
            <a:endParaRPr lang="en-US" sz="2400" i="0">
              <a:solidFill>
                <a:srgbClr val="002855"/>
              </a:solidFill>
              <a:latin typeface="Arial" panose="020B0604020202020204" pitchFamily="34" charset="0"/>
              <a:cs typeface="Arial" panose="020B0604020202020204" pitchFamily="34" charset="0"/>
            </a:endParaRPr>
          </a:p>
        </p:txBody>
      </p:sp>
      <p:pic>
        <p:nvPicPr>
          <p:cNvPr id="4" name="Picture 3" descr="A picture containing logo&#10;&#10;Description automatically generated">
            <a:extLst>
              <a:ext uri="{FF2B5EF4-FFF2-40B4-BE49-F238E27FC236}">
                <a16:creationId xmlns:a16="http://schemas.microsoft.com/office/drawing/2014/main" id="{9EE6BB76-F569-39DF-658F-715882E65528}"/>
              </a:ext>
            </a:extLst>
          </p:cNvPr>
          <p:cNvPicPr>
            <a:picLocks noChangeAspect="1"/>
          </p:cNvPicPr>
          <p:nvPr userDrawn="1"/>
        </p:nvPicPr>
        <p:blipFill>
          <a:blip r:embed="rId2"/>
          <a:stretch>
            <a:fillRect/>
          </a:stretch>
        </p:blipFill>
        <p:spPr>
          <a:xfrm>
            <a:off x="9373372" y="5952227"/>
            <a:ext cx="2628847" cy="831242"/>
          </a:xfrm>
          <a:prstGeom prst="rect">
            <a:avLst/>
          </a:prstGeom>
        </p:spPr>
      </p:pic>
    </p:spTree>
    <p:extLst>
      <p:ext uri="{BB962C8B-B14F-4D97-AF65-F5344CB8AC3E}">
        <p14:creationId xmlns:p14="http://schemas.microsoft.com/office/powerpoint/2010/main" val="1974778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2_Content, Two Column w/ Icons_op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D26841-485C-26E0-CF4E-66BFF8794B88}"/>
              </a:ext>
            </a:extLst>
          </p:cNvPr>
          <p:cNvSpPr txBox="1"/>
          <p:nvPr userDrawn="1"/>
        </p:nvSpPr>
        <p:spPr>
          <a:xfrm>
            <a:off x="6858375" y="196928"/>
            <a:ext cx="5333625"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Unit/Organizational Leader by Demographic Category</a:t>
            </a:r>
            <a:endParaRPr lang="en-US" sz="2400" b="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23901" y="4523333"/>
            <a:ext cx="10525832"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8" name="TextBox 7">
            <a:extLst>
              <a:ext uri="{FF2B5EF4-FFF2-40B4-BE49-F238E27FC236}">
                <a16:creationId xmlns:a16="http://schemas.microsoft.com/office/drawing/2014/main" id="{30E2D040-58A2-6414-0658-C06D2C03CA1C}"/>
              </a:ext>
            </a:extLst>
          </p:cNvPr>
          <p:cNvSpPr txBox="1"/>
          <p:nvPr userDrawn="1"/>
        </p:nvSpPr>
        <p:spPr>
          <a:xfrm>
            <a:off x="842269" y="320040"/>
            <a:ext cx="1151448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Transformational Leadership –  </a:t>
            </a:r>
            <a:endParaRPr lang="en-US" sz="2700" b="1">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E4DB600-22C7-ECEE-1F97-526A6FA39EF1}"/>
              </a:ext>
            </a:extLst>
          </p:cNvPr>
          <p:cNvSpPr txBox="1"/>
          <p:nvPr userDrawn="1"/>
        </p:nvSpPr>
        <p:spPr>
          <a:xfrm>
            <a:off x="0"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Transformational Leadership </a:t>
            </a:r>
            <a:r>
              <a:rPr lang="en-US" sz="1600" b="0" i="0" u="none" strike="noStrike" baseline="0">
                <a:latin typeface="Arial" panose="020B0604020202020204" pitchFamily="34" charset="0"/>
                <a:cs typeface="Arial" panose="020B0604020202020204" pitchFamily="34" charset="0"/>
              </a:rPr>
              <a:t>measures the perception that leaders encourage, inspire, and motivate others to meet new challenges and accomplish tasks beyond what they feel is possible. Characteristics of a transformational leader include idealized influence or charisma, inspirational motivation, intellectual stimulation, and individualized consideration. Organizations with transformational leaders are linked to improved readiness and higher retention.</a:t>
            </a:r>
            <a:endParaRPr lang="en-US" sz="24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FE4E88-8900-F047-745A-320B49D77EFC}"/>
              </a:ext>
            </a:extLst>
          </p:cNvPr>
          <p:cNvSpPr txBox="1"/>
          <p:nvPr userDrawn="1"/>
        </p:nvSpPr>
        <p:spPr>
          <a:xfrm>
            <a:off x="2319672" y="2895500"/>
            <a:ext cx="755265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Transformational Leadership – Ratings for Unit/Organization Leader chart and 2024 Favorable Ratings from the DEOCS Survey Results PDF Report. You can hold the Windows + Shift + S keys to open the screenshot/snipping tool. Paste image over this text.</a:t>
            </a:r>
          </a:p>
        </p:txBody>
      </p:sp>
      <p:sp>
        <p:nvSpPr>
          <p:cNvPr id="6" name="TextBox 5">
            <a:extLst>
              <a:ext uri="{FF2B5EF4-FFF2-40B4-BE49-F238E27FC236}">
                <a16:creationId xmlns:a16="http://schemas.microsoft.com/office/drawing/2014/main" id="{7B7E21CC-4021-BA34-57B8-375D8741D50E}"/>
              </a:ext>
            </a:extLst>
          </p:cNvPr>
          <p:cNvSpPr txBox="1"/>
          <p:nvPr userDrawn="1"/>
        </p:nvSpPr>
        <p:spPr>
          <a:xfrm>
            <a:off x="6867083" y="165858"/>
            <a:ext cx="3757374"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 Leader</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342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AE02D8-25C7-07E0-0790-BBD22987BEA2}"/>
              </a:ext>
            </a:extLst>
          </p:cNvPr>
          <p:cNvSpPr txBox="1"/>
          <p:nvPr userDrawn="1"/>
        </p:nvSpPr>
        <p:spPr>
          <a:xfrm>
            <a:off x="842269" y="320040"/>
            <a:ext cx="12533489"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Transformational Leadership – </a:t>
            </a:r>
            <a:endParaRPr lang="en-US" sz="32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0C19FF8-FAEB-6929-06C8-22FD461C2F50}"/>
              </a:ext>
            </a:extLst>
          </p:cNvPr>
          <p:cNvSpPr txBox="1"/>
          <p:nvPr userDrawn="1"/>
        </p:nvSpPr>
        <p:spPr>
          <a:xfrm>
            <a:off x="1909336" y="2567029"/>
            <a:ext cx="4771355"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Transformational Leadership – Ratings for Unit/Organization Leader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47C320B7-4758-6525-BFA9-D630F3299418}"/>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5" name="TextBox 4">
            <a:extLst>
              <a:ext uri="{FF2B5EF4-FFF2-40B4-BE49-F238E27FC236}">
                <a16:creationId xmlns:a16="http://schemas.microsoft.com/office/drawing/2014/main" id="{368375FC-6A20-A6B6-71E6-6AF15666BFA8}"/>
              </a:ext>
            </a:extLst>
          </p:cNvPr>
          <p:cNvSpPr txBox="1"/>
          <p:nvPr userDrawn="1"/>
        </p:nvSpPr>
        <p:spPr>
          <a:xfrm>
            <a:off x="6867083" y="165858"/>
            <a:ext cx="5159454"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 Leader by Demographic Category</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608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3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23901" y="4523333"/>
            <a:ext cx="10525832"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9" name="TextBox 8">
            <a:extLst>
              <a:ext uri="{FF2B5EF4-FFF2-40B4-BE49-F238E27FC236}">
                <a16:creationId xmlns:a16="http://schemas.microsoft.com/office/drawing/2014/main" id="{5E4DB600-22C7-ECEE-1F97-526A6FA39EF1}"/>
              </a:ext>
            </a:extLst>
          </p:cNvPr>
          <p:cNvSpPr txBox="1"/>
          <p:nvPr userDrawn="1"/>
        </p:nvSpPr>
        <p:spPr>
          <a:xfrm>
            <a:off x="0"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Transformational Leadership </a:t>
            </a:r>
            <a:r>
              <a:rPr lang="en-US" sz="1600" b="0" i="0" u="none" strike="noStrike" baseline="0">
                <a:latin typeface="Arial" panose="020B0604020202020204" pitchFamily="34" charset="0"/>
                <a:cs typeface="Arial" panose="020B0604020202020204" pitchFamily="34" charset="0"/>
              </a:rPr>
              <a:t>measures the perception that leaders encourage, inspire, and motivate others to meet new challenges and accomplish tasks beyond what they feel is possible. Characteristics of a transformational leader include idealized influence or charisma, inspirational motivation, intellectual stimulation, and individualized consideration. Organizations with transformational leaders are linked to improved readiness and higher retention.</a:t>
            </a:r>
            <a:endParaRPr lang="en-US" sz="24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FE4E88-8900-F047-745A-320B49D77EFC}"/>
              </a:ext>
            </a:extLst>
          </p:cNvPr>
          <p:cNvSpPr txBox="1"/>
          <p:nvPr userDrawn="1"/>
        </p:nvSpPr>
        <p:spPr>
          <a:xfrm>
            <a:off x="2310489" y="2915575"/>
            <a:ext cx="75526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Transformational Leadership – Ratings for Senior NCO/SEL chart and 2024 Favorable Ratings from the DEOCS Survey Results PDF Report. You can hold the Windows + Shift + S keys to open the screenshot/snipping tool. Paste image over this text.</a:t>
            </a:r>
          </a:p>
        </p:txBody>
      </p:sp>
      <p:sp>
        <p:nvSpPr>
          <p:cNvPr id="6" name="TextBox 5">
            <a:extLst>
              <a:ext uri="{FF2B5EF4-FFF2-40B4-BE49-F238E27FC236}">
                <a16:creationId xmlns:a16="http://schemas.microsoft.com/office/drawing/2014/main" id="{CBCD1218-EA66-4EF9-2805-29A7B94DF5F4}"/>
              </a:ext>
            </a:extLst>
          </p:cNvPr>
          <p:cNvSpPr txBox="1"/>
          <p:nvPr userDrawn="1"/>
        </p:nvSpPr>
        <p:spPr>
          <a:xfrm>
            <a:off x="842269" y="320040"/>
            <a:ext cx="12533489"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Transformational Leadership – </a:t>
            </a:r>
            <a:endParaRPr lang="en-US" sz="3200" b="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EB9080-BD4F-795E-4FD4-848572EB8FCA}"/>
              </a:ext>
            </a:extLst>
          </p:cNvPr>
          <p:cNvSpPr txBox="1"/>
          <p:nvPr userDrawn="1"/>
        </p:nvSpPr>
        <p:spPr>
          <a:xfrm>
            <a:off x="6867083" y="165858"/>
            <a:ext cx="2599134"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Senior NCO/SEL</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476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6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AE02D8-25C7-07E0-0790-BBD22987BEA2}"/>
              </a:ext>
            </a:extLst>
          </p:cNvPr>
          <p:cNvSpPr txBox="1"/>
          <p:nvPr userDrawn="1"/>
        </p:nvSpPr>
        <p:spPr>
          <a:xfrm>
            <a:off x="842269" y="320040"/>
            <a:ext cx="12533489"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Transformational Leadership – </a:t>
            </a:r>
            <a:endParaRPr lang="en-US" sz="32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0C19FF8-FAEB-6929-06C8-22FD461C2F50}"/>
              </a:ext>
            </a:extLst>
          </p:cNvPr>
          <p:cNvSpPr txBox="1"/>
          <p:nvPr userDrawn="1"/>
        </p:nvSpPr>
        <p:spPr>
          <a:xfrm>
            <a:off x="1909336" y="2567029"/>
            <a:ext cx="4771355"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Transformational Leadership – Ratings for Senior NCO/SEL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47C320B7-4758-6525-BFA9-D630F3299418}"/>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5" name="TextBox 4">
            <a:extLst>
              <a:ext uri="{FF2B5EF4-FFF2-40B4-BE49-F238E27FC236}">
                <a16:creationId xmlns:a16="http://schemas.microsoft.com/office/drawing/2014/main" id="{AEB2CA2F-2C66-7884-5703-27033C9B9DF9}"/>
              </a:ext>
            </a:extLst>
          </p:cNvPr>
          <p:cNvSpPr txBox="1"/>
          <p:nvPr userDrawn="1"/>
        </p:nvSpPr>
        <p:spPr>
          <a:xfrm>
            <a:off x="6867083" y="165858"/>
            <a:ext cx="4482648"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Senior NCO/SEL by Demographic Category</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233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9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23901" y="4523333"/>
            <a:ext cx="10525832"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8" name="TextBox 7">
            <a:extLst>
              <a:ext uri="{FF2B5EF4-FFF2-40B4-BE49-F238E27FC236}">
                <a16:creationId xmlns:a16="http://schemas.microsoft.com/office/drawing/2014/main" id="{30E2D040-58A2-6414-0658-C06D2C03CA1C}"/>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Work-Life Balance</a:t>
            </a:r>
          </a:p>
        </p:txBody>
      </p:sp>
      <p:sp>
        <p:nvSpPr>
          <p:cNvPr id="9" name="TextBox 8">
            <a:extLst>
              <a:ext uri="{FF2B5EF4-FFF2-40B4-BE49-F238E27FC236}">
                <a16:creationId xmlns:a16="http://schemas.microsoft.com/office/drawing/2014/main" id="{5E4DB600-22C7-ECEE-1F97-526A6FA39EF1}"/>
              </a:ext>
            </a:extLst>
          </p:cNvPr>
          <p:cNvSpPr txBox="1"/>
          <p:nvPr userDrawn="1"/>
        </p:nvSpPr>
        <p:spPr>
          <a:xfrm>
            <a:off x="0" y="1133856"/>
            <a:ext cx="12192000" cy="861774"/>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Work-Life Balance </a:t>
            </a:r>
            <a:r>
              <a:rPr lang="en-US" sz="1600" b="0" i="0" u="none" strike="noStrike" baseline="0">
                <a:latin typeface="Arial" panose="020B0604020202020204" pitchFamily="34" charset="0"/>
                <a:cs typeface="Arial" panose="020B0604020202020204" pitchFamily="34" charset="0"/>
              </a:rPr>
              <a:t>measures one’s perception that the demands of their work and personal life are compatible. A work-life balance is linked to higher retention, improved readiness, and a lower likelihood of suicide.</a:t>
            </a:r>
            <a:endParaRPr lang="en-US" sz="24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FE4E88-8900-F047-745A-320B49D77EFC}"/>
              </a:ext>
            </a:extLst>
          </p:cNvPr>
          <p:cNvSpPr txBox="1"/>
          <p:nvPr userDrawn="1"/>
        </p:nvSpPr>
        <p:spPr>
          <a:xfrm>
            <a:off x="2319672" y="2732590"/>
            <a:ext cx="75526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Work-Life Balance chart and 2024 Favorable Ratings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3427668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AE02D8-25C7-07E0-0790-BBD22987BEA2}"/>
              </a:ext>
            </a:extLst>
          </p:cNvPr>
          <p:cNvSpPr txBox="1"/>
          <p:nvPr userDrawn="1"/>
        </p:nvSpPr>
        <p:spPr>
          <a:xfrm>
            <a:off x="842269" y="320040"/>
            <a:ext cx="12533489" cy="1077218"/>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Work-Life Balance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750" b="0" i="1">
              <a:solidFill>
                <a:schemeClr val="bg1"/>
              </a:solidFill>
              <a:latin typeface="Arial" panose="020B0604020202020204" pitchFamily="34" charset="0"/>
              <a:cs typeface="Arial" panose="020B0604020202020204" pitchFamily="34" charset="0"/>
            </a:endParaRPr>
          </a:p>
          <a:p>
            <a:endParaRPr lang="en-US" sz="32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0C19FF8-FAEB-6929-06C8-22FD461C2F50}"/>
              </a:ext>
            </a:extLst>
          </p:cNvPr>
          <p:cNvSpPr txBox="1"/>
          <p:nvPr userDrawn="1"/>
        </p:nvSpPr>
        <p:spPr>
          <a:xfrm>
            <a:off x="1909336" y="2705528"/>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Work-Life Balance Ratings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47C320B7-4758-6525-BFA9-D630F3299418}"/>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2597500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Section Slide Dark Blue">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76298" y="1860607"/>
            <a:ext cx="11148553" cy="830997"/>
          </a:xfrm>
          <a:prstGeom prst="rect">
            <a:avLst/>
          </a:prstGeom>
          <a:noFill/>
        </p:spPr>
        <p:txBody>
          <a:bodyPr wrap="square" rtlCol="0">
            <a:spAutoFit/>
          </a:bodyPr>
          <a:lstStyle/>
          <a:p>
            <a:r>
              <a:rPr lang="en-US" sz="4800" b="1">
                <a:solidFill>
                  <a:srgbClr val="002855"/>
                </a:solidFill>
              </a:rPr>
              <a:t>Risk Factors</a:t>
            </a:r>
            <a:endParaRPr lang="en-US" sz="3200" b="0">
              <a:solidFill>
                <a:srgbClr val="002855"/>
              </a:solidFill>
            </a:endParaRP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chemeClr val="bg1"/>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206948E-4B34-E613-2A18-33F6A01EBCB4}"/>
              </a:ext>
            </a:extLst>
          </p:cNvPr>
          <p:cNvSpPr txBox="1"/>
          <p:nvPr userDrawn="1"/>
        </p:nvSpPr>
        <p:spPr>
          <a:xfrm>
            <a:off x="869411" y="2998173"/>
            <a:ext cx="10246976" cy="1200329"/>
          </a:xfrm>
          <a:prstGeom prst="rect">
            <a:avLst/>
          </a:prstGeom>
          <a:noFill/>
        </p:spPr>
        <p:txBody>
          <a:bodyPr wrap="square" rtlCol="0">
            <a:spAutoFit/>
          </a:bodyPr>
          <a:lstStyle/>
          <a:p>
            <a:pPr algn="l"/>
            <a:r>
              <a:rPr lang="en-US" sz="2400" b="0" i="0" u="none" strike="noStrike" baseline="0">
                <a:solidFill>
                  <a:srgbClr val="002855"/>
                </a:solidFill>
                <a:latin typeface="Arial" panose="020B0604020202020204" pitchFamily="34" charset="0"/>
                <a:cs typeface="Arial" panose="020B0604020202020204" pitchFamily="34" charset="0"/>
              </a:rPr>
              <a:t>Risk factors are attitudes, beliefs, and behaviors associated with negative outcomes for organizations or units. Higher unfavorable ratings on risk factors are linked to a higher likelihood of negative outcomes.</a:t>
            </a:r>
            <a:endParaRPr lang="en-US" sz="2400" i="0">
              <a:solidFill>
                <a:srgbClr val="0028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895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7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23901" y="4523333"/>
            <a:ext cx="10525832"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13" name="TextBox 12">
            <a:extLst>
              <a:ext uri="{FF2B5EF4-FFF2-40B4-BE49-F238E27FC236}">
                <a16:creationId xmlns:a16="http://schemas.microsoft.com/office/drawing/2014/main" id="{2B5E74D3-86FF-AFDE-93B9-A58ED1FE6AF5}"/>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Alcohol Impairing Memory</a:t>
            </a:r>
          </a:p>
        </p:txBody>
      </p:sp>
      <p:sp>
        <p:nvSpPr>
          <p:cNvPr id="14" name="TextBox 13">
            <a:extLst>
              <a:ext uri="{FF2B5EF4-FFF2-40B4-BE49-F238E27FC236}">
                <a16:creationId xmlns:a16="http://schemas.microsoft.com/office/drawing/2014/main" id="{E2D938B5-3168-3BFC-D86B-7E342CE49C25}"/>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Alcohol Impairing Memory </a:t>
            </a:r>
            <a:r>
              <a:rPr lang="en-US" sz="1600" b="0" i="0" u="none" strike="noStrike" baseline="0">
                <a:latin typeface="Arial" panose="020B0604020202020204" pitchFamily="34" charset="0"/>
                <a:cs typeface="Arial" panose="020B0604020202020204" pitchFamily="34" charset="0"/>
              </a:rPr>
              <a:t>measures how often, during the last three months, one was unable to remember what happened the night before due to drinking alcohol. This occurs when an individual drinks enough alcohol to temporarily block the transfer of memories from short-term to long-term storage—known as memory consolidation—in a brain area called the hippocampus. Frequent memory loss due to alcohol is linked to a higher likelihood of sexual harassment, sexual assault, and suicide.</a:t>
            </a:r>
            <a:endParaRPr lang="en-US" sz="16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72D0DD8-4B92-DA63-DEE8-C2189CBC0ADE}"/>
              </a:ext>
            </a:extLst>
          </p:cNvPr>
          <p:cNvSpPr txBox="1"/>
          <p:nvPr userDrawn="1"/>
        </p:nvSpPr>
        <p:spPr>
          <a:xfrm>
            <a:off x="2281571" y="2915575"/>
            <a:ext cx="76288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Alcohol Impairing Memory chart and 2024 Unfavorable Ratings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Tree>
    <p:extLst>
      <p:ext uri="{BB962C8B-B14F-4D97-AF65-F5344CB8AC3E}">
        <p14:creationId xmlns:p14="http://schemas.microsoft.com/office/powerpoint/2010/main" val="3652914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5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34505"/>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628E32-33E6-2BFC-7932-AFFC5DCE0DF6}"/>
              </a:ext>
            </a:extLst>
          </p:cNvPr>
          <p:cNvSpPr txBox="1"/>
          <p:nvPr userDrawn="1"/>
        </p:nvSpPr>
        <p:spPr>
          <a:xfrm>
            <a:off x="885400" y="371798"/>
            <a:ext cx="11306599" cy="553998"/>
          </a:xfrm>
          <a:prstGeom prst="rect">
            <a:avLst/>
          </a:prstGeom>
          <a:noFill/>
        </p:spPr>
        <p:txBody>
          <a:bodyPr wrap="square" lIns="0" rtlCol="0">
            <a:spAutoFit/>
          </a:bodyPr>
          <a:lstStyle/>
          <a:p>
            <a:r>
              <a:rPr lang="en-US" sz="3000" b="1">
                <a:solidFill>
                  <a:schemeClr val="bg1"/>
                </a:solidFill>
                <a:latin typeface="Arial" panose="020B0604020202020204" pitchFamily="34" charset="0"/>
                <a:cs typeface="Arial" panose="020B0604020202020204" pitchFamily="34" charset="0"/>
              </a:rPr>
              <a:t>Alcohol Impairing Memory Ratings by Demographic</a:t>
            </a:r>
            <a:r>
              <a:rPr lang="en-US" sz="3000" b="1" baseline="0">
                <a:solidFill>
                  <a:schemeClr val="bg1"/>
                </a:solidFill>
                <a:latin typeface="Arial" panose="020B0604020202020204" pitchFamily="34" charset="0"/>
                <a:cs typeface="Arial" panose="020B0604020202020204" pitchFamily="34" charset="0"/>
              </a:rPr>
              <a:t> Category</a:t>
            </a:r>
            <a:endParaRPr lang="en-US" sz="3000" b="0">
              <a:solidFill>
                <a:schemeClr val="bg1"/>
              </a:solidFill>
              <a:highlight>
                <a:srgbClr val="FFFF00"/>
              </a:highligh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415B7A0-008B-26C4-160C-8C5B731C7E0D}"/>
              </a:ext>
            </a:extLst>
          </p:cNvPr>
          <p:cNvSpPr txBox="1"/>
          <p:nvPr userDrawn="1"/>
        </p:nvSpPr>
        <p:spPr>
          <a:xfrm>
            <a:off x="1909336" y="2705528"/>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a:t>
            </a: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Alcohol Impairing</a:t>
            </a:r>
            <a:r>
              <a:rPr lang="en-US" sz="1800" kern="1200" baseline="0">
                <a:solidFill>
                  <a:schemeClr val="tx1">
                    <a:lumMod val="50000"/>
                    <a:lumOff val="50000"/>
                  </a:schemeClr>
                </a:solidFill>
                <a:latin typeface="Arial" panose="020B0604020202020204" pitchFamily="34" charset="0"/>
                <a:ea typeface="+mn-ea"/>
                <a:cs typeface="Arial" panose="020B0604020202020204" pitchFamily="34" charset="0"/>
              </a:rPr>
              <a:t> </a:t>
            </a: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Memory Ratings by Demographic Category chart from </a:t>
            </a:r>
            <a:r>
              <a:rPr lang="en-US">
                <a:solidFill>
                  <a:schemeClr val="tx1">
                    <a:lumMod val="50000"/>
                    <a:lumOff val="50000"/>
                  </a:schemeClr>
                </a:solidFill>
                <a:latin typeface="Arial" panose="020B0604020202020204" pitchFamily="34" charset="0"/>
                <a:cs typeface="Arial" panose="020B0604020202020204" pitchFamily="34" charset="0"/>
              </a:rPr>
              <a:t>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FA6861A3-B645-6BA8-7687-7385BC3D469F}"/>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4132855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9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23901" y="4523333"/>
            <a:ext cx="10525832"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10" name="TextBox 9">
            <a:extLst>
              <a:ext uri="{FF2B5EF4-FFF2-40B4-BE49-F238E27FC236}">
                <a16:creationId xmlns:a16="http://schemas.microsoft.com/office/drawing/2014/main" id="{4C52C763-0B7B-8E48-CC95-DD77A0CEE16C}"/>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Binge Drinking</a:t>
            </a:r>
          </a:p>
        </p:txBody>
      </p:sp>
      <p:sp>
        <p:nvSpPr>
          <p:cNvPr id="13" name="TextBox 12">
            <a:extLst>
              <a:ext uri="{FF2B5EF4-FFF2-40B4-BE49-F238E27FC236}">
                <a16:creationId xmlns:a16="http://schemas.microsoft.com/office/drawing/2014/main" id="{809FE6F5-0C7D-5441-1DC7-BD3A01EEEC1A}"/>
              </a:ext>
            </a:extLst>
          </p:cNvPr>
          <p:cNvSpPr txBox="1"/>
          <p:nvPr userDrawn="1"/>
        </p:nvSpPr>
        <p:spPr>
          <a:xfrm>
            <a:off x="-1" y="1133856"/>
            <a:ext cx="12192000" cy="1107996"/>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Binge Drinking </a:t>
            </a:r>
            <a:r>
              <a:rPr lang="en-US" sz="1600" b="0" i="0" u="none" strike="noStrike" baseline="0">
                <a:latin typeface="Arial" panose="020B0604020202020204" pitchFamily="34" charset="0"/>
                <a:cs typeface="Arial" panose="020B0604020202020204" pitchFamily="34" charset="0"/>
              </a:rPr>
              <a:t>measures how often, during the last three months, one consumed 5 or more drinks on one occasion. This pattern of drinking alcohol within 2 hours brings blood alcohol concentration (BAC) to 0.08 percent or higher for typical adults. Frequent binge drinking is linked to a higher likelihood of sexual harassment, sexual assault, and suicide.</a:t>
            </a:r>
            <a:endParaRPr lang="en-US" sz="16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6A59A1-68C6-315D-406D-F6148E3A5F0D}"/>
              </a:ext>
            </a:extLst>
          </p:cNvPr>
          <p:cNvSpPr txBox="1"/>
          <p:nvPr userDrawn="1"/>
        </p:nvSpPr>
        <p:spPr>
          <a:xfrm>
            <a:off x="2326021" y="2882274"/>
            <a:ext cx="75399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Binge Drinking chart from and 2024 Unfavorable Ratings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161966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Section Slide Dark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92BB60-5C0B-FB00-6A9A-7EFE354CBD54}"/>
              </a:ext>
            </a:extLst>
          </p:cNvPr>
          <p:cNvSpPr/>
          <p:nvPr userDrawn="1"/>
        </p:nvSpPr>
        <p:spPr>
          <a:xfrm>
            <a:off x="955964" y="2691604"/>
            <a:ext cx="8229600" cy="69273"/>
          </a:xfrm>
          <a:prstGeom prst="rect">
            <a:avLst/>
          </a:prstGeom>
          <a:gradFill flip="none" rotWithShape="1">
            <a:gsLst>
              <a:gs pos="97297">
                <a:schemeClr val="bg1"/>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A29554-56AC-4F3B-F6DD-4EBBAD99595F}"/>
              </a:ext>
            </a:extLst>
          </p:cNvPr>
          <p:cNvSpPr txBox="1"/>
          <p:nvPr userDrawn="1"/>
        </p:nvSpPr>
        <p:spPr>
          <a:xfrm>
            <a:off x="876298" y="1860607"/>
            <a:ext cx="10600703" cy="830997"/>
          </a:xfrm>
          <a:prstGeom prst="rect">
            <a:avLst/>
          </a:prstGeom>
          <a:noFill/>
        </p:spPr>
        <p:txBody>
          <a:bodyPr wrap="square" rtlCol="0">
            <a:spAutoFit/>
          </a:bodyPr>
          <a:lstStyle/>
          <a:p>
            <a:r>
              <a:rPr lang="en-US" sz="4800" b="1">
                <a:solidFill>
                  <a:srgbClr val="002855"/>
                </a:solidFill>
              </a:rPr>
              <a:t>Our Written Comments  |  </a:t>
            </a:r>
            <a:r>
              <a:rPr lang="en-US" sz="4800" b="0">
                <a:solidFill>
                  <a:srgbClr val="002855"/>
                </a:solidFill>
              </a:rPr>
              <a:t>Themes</a:t>
            </a:r>
          </a:p>
        </p:txBody>
      </p:sp>
      <p:pic>
        <p:nvPicPr>
          <p:cNvPr id="3" name="Picture 2" descr="A picture containing logo&#10;&#10;Description automatically generated">
            <a:extLst>
              <a:ext uri="{FF2B5EF4-FFF2-40B4-BE49-F238E27FC236}">
                <a16:creationId xmlns:a16="http://schemas.microsoft.com/office/drawing/2014/main" id="{BDADBA4F-3E1B-EF19-675F-0D9583E46558}"/>
              </a:ext>
            </a:extLst>
          </p:cNvPr>
          <p:cNvPicPr>
            <a:picLocks noChangeAspect="1"/>
          </p:cNvPicPr>
          <p:nvPr userDrawn="1"/>
        </p:nvPicPr>
        <p:blipFill>
          <a:blip r:embed="rId2"/>
          <a:stretch>
            <a:fillRect/>
          </a:stretch>
        </p:blipFill>
        <p:spPr>
          <a:xfrm>
            <a:off x="9373372" y="5952227"/>
            <a:ext cx="2628847" cy="831242"/>
          </a:xfrm>
          <a:prstGeom prst="rect">
            <a:avLst/>
          </a:prstGeom>
        </p:spPr>
      </p:pic>
    </p:spTree>
    <p:extLst>
      <p:ext uri="{BB962C8B-B14F-4D97-AF65-F5344CB8AC3E}">
        <p14:creationId xmlns:p14="http://schemas.microsoft.com/office/powerpoint/2010/main" val="107079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6886662-85BB-6ED1-1A5E-43B54C0EB6A7}"/>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Binge Drinking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FAE057A-F631-C363-945F-D8FCAAC5490A}"/>
              </a:ext>
            </a:extLst>
          </p:cNvPr>
          <p:cNvSpPr txBox="1"/>
          <p:nvPr userDrawn="1"/>
        </p:nvSpPr>
        <p:spPr>
          <a:xfrm>
            <a:off x="1568330" y="2844028"/>
            <a:ext cx="49276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a:t>
            </a: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Binge Drinking Ratings by Demographic Category chart from </a:t>
            </a:r>
            <a:r>
              <a:rPr lang="en-US">
                <a:solidFill>
                  <a:schemeClr val="tx1">
                    <a:lumMod val="50000"/>
                    <a:lumOff val="50000"/>
                  </a:schemeClr>
                </a:solidFill>
                <a:latin typeface="Arial" panose="020B0604020202020204" pitchFamily="34" charset="0"/>
                <a:cs typeface="Arial" panose="020B0604020202020204" pitchFamily="34" charset="0"/>
              </a:rPr>
              <a:t>the DEOCS Survey Results PDF Report. You can hold the Windows + Shift + S keys to open the screenshot/snipping tool. Paste image over this text.</a:t>
            </a:r>
          </a:p>
        </p:txBody>
      </p:sp>
      <p:sp>
        <p:nvSpPr>
          <p:cNvPr id="15" name="Text Placeholder 6">
            <a:extLst>
              <a:ext uri="{FF2B5EF4-FFF2-40B4-BE49-F238E27FC236}">
                <a16:creationId xmlns:a16="http://schemas.microsoft.com/office/drawing/2014/main" id="{F7B75B1C-F145-8A93-472E-E776C0BA0164}"/>
              </a:ext>
            </a:extLst>
          </p:cNvPr>
          <p:cNvSpPr>
            <a:spLocks noGrp="1"/>
          </p:cNvSpPr>
          <p:nvPr>
            <p:ph type="body" sz="quarter" idx="10" hasCustomPrompt="1"/>
          </p:nvPr>
        </p:nvSpPr>
        <p:spPr>
          <a:xfrm>
            <a:off x="8534400" y="1488304"/>
            <a:ext cx="2815332" cy="4444842"/>
          </a:xfrm>
          <a:prstGeom prst="rect">
            <a:avLst/>
          </a:prstGeom>
        </p:spPr>
        <p:txBody>
          <a:bodyPr/>
          <a:lstStyle>
            <a:lvl1pPr marL="228600" indent="-228600">
              <a:lnSpc>
                <a:spcPct val="100000"/>
              </a:lnSpc>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1517898608"/>
      </p:ext>
    </p:extLst>
  </p:cSld>
  <p:clrMapOvr>
    <a:masterClrMapping/>
  </p:clrMapOvr>
  <p:extLst>
    <p:ext uri="{DCECCB84-F9BA-43D5-87BE-67443E8EF086}">
      <p15:sldGuideLst xmlns:p15="http://schemas.microsoft.com/office/powerpoint/2012/main">
        <p15:guide id="1" pos="5376"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6_Content, Two Column w/ Icons_op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D26841-485C-26E0-CF4E-66BFF8794B88}"/>
              </a:ext>
            </a:extLst>
          </p:cNvPr>
          <p:cNvSpPr txBox="1"/>
          <p:nvPr userDrawn="1"/>
        </p:nvSpPr>
        <p:spPr>
          <a:xfrm>
            <a:off x="6858375" y="196928"/>
            <a:ext cx="5333625"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Unit/Organizational Leader by Demographic Category</a:t>
            </a:r>
            <a:endParaRPr lang="en-US" sz="2400" b="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23901" y="4523333"/>
            <a:ext cx="10525832"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8" name="TextBox 7">
            <a:extLst>
              <a:ext uri="{FF2B5EF4-FFF2-40B4-BE49-F238E27FC236}">
                <a16:creationId xmlns:a16="http://schemas.microsoft.com/office/drawing/2014/main" id="{30E2D040-58A2-6414-0658-C06D2C03CA1C}"/>
              </a:ext>
            </a:extLst>
          </p:cNvPr>
          <p:cNvSpPr txBox="1"/>
          <p:nvPr userDrawn="1"/>
        </p:nvSpPr>
        <p:spPr>
          <a:xfrm>
            <a:off x="842268" y="320040"/>
            <a:ext cx="11455129"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Passive Leadership –  </a:t>
            </a:r>
          </a:p>
        </p:txBody>
      </p:sp>
      <p:sp>
        <p:nvSpPr>
          <p:cNvPr id="9" name="TextBox 8">
            <a:extLst>
              <a:ext uri="{FF2B5EF4-FFF2-40B4-BE49-F238E27FC236}">
                <a16:creationId xmlns:a16="http://schemas.microsoft.com/office/drawing/2014/main" id="{5E4DB600-22C7-ECEE-1F97-526A6FA39EF1}"/>
              </a:ext>
            </a:extLst>
          </p:cNvPr>
          <p:cNvSpPr txBox="1"/>
          <p:nvPr userDrawn="1"/>
        </p:nvSpPr>
        <p:spPr>
          <a:xfrm>
            <a:off x="0" y="1133856"/>
            <a:ext cx="12192000" cy="1107996"/>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Passive Leadership </a:t>
            </a:r>
            <a:r>
              <a:rPr lang="en-US" sz="1600" b="0" i="0" u="none" strike="noStrike" baseline="0">
                <a:latin typeface="Arial" panose="020B0604020202020204" pitchFamily="34" charset="0"/>
                <a:cs typeface="Arial" panose="020B0604020202020204" pitchFamily="34" charset="0"/>
              </a:rPr>
              <a:t>measures the perception that leaders avoid decisions, do not respond to problems, fail to follow up, hesitate to act, and are absent when needed. This is also known as laissez-faire leadership. Organizations with passive leaders are linked to lower levels of readiness and retention, as well as a higher likelihood of sexual harassment.</a:t>
            </a:r>
            <a:endParaRPr lang="en-US" sz="24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FE4E88-8900-F047-745A-320B49D77EFC}"/>
              </a:ext>
            </a:extLst>
          </p:cNvPr>
          <p:cNvSpPr txBox="1"/>
          <p:nvPr userDrawn="1"/>
        </p:nvSpPr>
        <p:spPr>
          <a:xfrm>
            <a:off x="2319672" y="2828834"/>
            <a:ext cx="75526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Passive Leadership – Ratings for Unit/Organization Leader chart and 2024 Unfavorable Ratings from the DEOCS Survey Results PDF Report. You can hold the Windows + Shift + S keys to open the screenshot/snipping tool. Paste image over this text.</a:t>
            </a:r>
          </a:p>
        </p:txBody>
      </p:sp>
      <p:sp>
        <p:nvSpPr>
          <p:cNvPr id="6" name="TextBox 5">
            <a:extLst>
              <a:ext uri="{FF2B5EF4-FFF2-40B4-BE49-F238E27FC236}">
                <a16:creationId xmlns:a16="http://schemas.microsoft.com/office/drawing/2014/main" id="{BE99323F-AFF1-F372-734A-A7C26F814CFD}"/>
              </a:ext>
            </a:extLst>
          </p:cNvPr>
          <p:cNvSpPr txBox="1"/>
          <p:nvPr userDrawn="1"/>
        </p:nvSpPr>
        <p:spPr>
          <a:xfrm>
            <a:off x="5092333" y="177100"/>
            <a:ext cx="4101455"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 Leader</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8702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AE02D8-25C7-07E0-0790-BBD22987BEA2}"/>
              </a:ext>
            </a:extLst>
          </p:cNvPr>
          <p:cNvSpPr txBox="1"/>
          <p:nvPr userDrawn="1"/>
        </p:nvSpPr>
        <p:spPr>
          <a:xfrm>
            <a:off x="842269" y="320040"/>
            <a:ext cx="12533489"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Passive Leadership – </a:t>
            </a:r>
            <a:endParaRPr lang="en-US" sz="32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0C19FF8-FAEB-6929-06C8-22FD461C2F50}"/>
              </a:ext>
            </a:extLst>
          </p:cNvPr>
          <p:cNvSpPr txBox="1"/>
          <p:nvPr userDrawn="1"/>
        </p:nvSpPr>
        <p:spPr>
          <a:xfrm>
            <a:off x="1909336" y="2567029"/>
            <a:ext cx="4771355"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Passive Leadership – Ratings for Unit/Organization Leader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47C320B7-4758-6525-BFA9-D630F3299418}"/>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5" name="TextBox 4">
            <a:extLst>
              <a:ext uri="{FF2B5EF4-FFF2-40B4-BE49-F238E27FC236}">
                <a16:creationId xmlns:a16="http://schemas.microsoft.com/office/drawing/2014/main" id="{623F8768-5135-7F4C-9CF7-8E522B8A06A8}"/>
              </a:ext>
            </a:extLst>
          </p:cNvPr>
          <p:cNvSpPr txBox="1"/>
          <p:nvPr userDrawn="1"/>
        </p:nvSpPr>
        <p:spPr>
          <a:xfrm>
            <a:off x="5092333" y="177100"/>
            <a:ext cx="5532124"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 Leader by Demographic Category</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8334632"/>
      </p:ext>
    </p:extLst>
  </p:cSld>
  <p:clrMapOvr>
    <a:masterClrMapping/>
  </p:clrMapOvr>
  <p:extLst>
    <p:ext uri="{DCECCB84-F9BA-43D5-87BE-67443E8EF086}">
      <p15:sldGuideLst xmlns:p15="http://schemas.microsoft.com/office/powerpoint/2012/main">
        <p15:guide id="1" pos="537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9_Content, Two Column w/ Icons_op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D26841-485C-26E0-CF4E-66BFF8794B88}"/>
              </a:ext>
            </a:extLst>
          </p:cNvPr>
          <p:cNvSpPr txBox="1"/>
          <p:nvPr userDrawn="1"/>
        </p:nvSpPr>
        <p:spPr>
          <a:xfrm>
            <a:off x="6858375" y="196928"/>
            <a:ext cx="5333625"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Unit/Organizational Leader by Demographic Category</a:t>
            </a:r>
            <a:endParaRPr lang="en-US" sz="2400" b="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23901" y="4523333"/>
            <a:ext cx="10525832"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8" name="TextBox 7">
            <a:extLst>
              <a:ext uri="{FF2B5EF4-FFF2-40B4-BE49-F238E27FC236}">
                <a16:creationId xmlns:a16="http://schemas.microsoft.com/office/drawing/2014/main" id="{30E2D040-58A2-6414-0658-C06D2C03CA1C}"/>
              </a:ext>
            </a:extLst>
          </p:cNvPr>
          <p:cNvSpPr txBox="1"/>
          <p:nvPr userDrawn="1"/>
        </p:nvSpPr>
        <p:spPr>
          <a:xfrm>
            <a:off x="842268" y="320040"/>
            <a:ext cx="11455129"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Passive Leadership – </a:t>
            </a:r>
            <a:endParaRPr lang="en-US" sz="2700" b="1">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E4DB600-22C7-ECEE-1F97-526A6FA39EF1}"/>
              </a:ext>
            </a:extLst>
          </p:cNvPr>
          <p:cNvSpPr txBox="1"/>
          <p:nvPr userDrawn="1"/>
        </p:nvSpPr>
        <p:spPr>
          <a:xfrm>
            <a:off x="0" y="1133856"/>
            <a:ext cx="12192000" cy="1107996"/>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Passive Leadership </a:t>
            </a:r>
            <a:r>
              <a:rPr lang="en-US" sz="1600" b="0" i="0" u="none" strike="noStrike" baseline="0">
                <a:latin typeface="Arial" panose="020B0604020202020204" pitchFamily="34" charset="0"/>
                <a:cs typeface="Arial" panose="020B0604020202020204" pitchFamily="34" charset="0"/>
              </a:rPr>
              <a:t>measures the perception that leaders avoid decisions, do not respond to problems, fail to follow up, hesitate to act, and are absent when needed. This is also known as laissez-faire leadership. Organizations with passive leaders are linked to lower levels of readiness and retention, as well as higher likelihood of sexual harassment.</a:t>
            </a:r>
            <a:endParaRPr lang="en-US" sz="24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FE4E88-8900-F047-745A-320B49D77EFC}"/>
              </a:ext>
            </a:extLst>
          </p:cNvPr>
          <p:cNvSpPr txBox="1"/>
          <p:nvPr userDrawn="1"/>
        </p:nvSpPr>
        <p:spPr>
          <a:xfrm>
            <a:off x="2310489" y="2828834"/>
            <a:ext cx="75526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Passive Leadership – Ratings for Senior NCO/SEL chart and 2024 Unfavorable Ratings from the DEOCS Survey Results PDF Report. You can hold the Windows + Shift + S keys to open the screenshot/snipping tool. Paste image over this text.</a:t>
            </a:r>
          </a:p>
        </p:txBody>
      </p:sp>
      <p:sp>
        <p:nvSpPr>
          <p:cNvPr id="2" name="TextBox 1">
            <a:extLst>
              <a:ext uri="{FF2B5EF4-FFF2-40B4-BE49-F238E27FC236}">
                <a16:creationId xmlns:a16="http://schemas.microsoft.com/office/drawing/2014/main" id="{6C11526D-B580-778D-8503-3C63A7DE0F72}"/>
              </a:ext>
            </a:extLst>
          </p:cNvPr>
          <p:cNvSpPr txBox="1"/>
          <p:nvPr userDrawn="1"/>
        </p:nvSpPr>
        <p:spPr>
          <a:xfrm>
            <a:off x="5092333" y="177100"/>
            <a:ext cx="2614753"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Senior NCO/SEL</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4603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AE02D8-25C7-07E0-0790-BBD22987BEA2}"/>
              </a:ext>
            </a:extLst>
          </p:cNvPr>
          <p:cNvSpPr txBox="1"/>
          <p:nvPr userDrawn="1"/>
        </p:nvSpPr>
        <p:spPr>
          <a:xfrm>
            <a:off x="842269" y="320040"/>
            <a:ext cx="12533489"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Passive Leadership – </a:t>
            </a:r>
            <a:endParaRPr lang="en-US" sz="32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0C19FF8-FAEB-6929-06C8-22FD461C2F50}"/>
              </a:ext>
            </a:extLst>
          </p:cNvPr>
          <p:cNvSpPr txBox="1"/>
          <p:nvPr userDrawn="1"/>
        </p:nvSpPr>
        <p:spPr>
          <a:xfrm>
            <a:off x="1909336" y="2705528"/>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Passive Leadership – Ratings for Senior NCO/SEL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47C320B7-4758-6525-BFA9-D630F3299418}"/>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5" name="TextBox 4">
            <a:extLst>
              <a:ext uri="{FF2B5EF4-FFF2-40B4-BE49-F238E27FC236}">
                <a16:creationId xmlns:a16="http://schemas.microsoft.com/office/drawing/2014/main" id="{A0AA85DA-FC8B-DF7B-DEA5-D345B24764AC}"/>
              </a:ext>
            </a:extLst>
          </p:cNvPr>
          <p:cNvSpPr txBox="1"/>
          <p:nvPr userDrawn="1"/>
        </p:nvSpPr>
        <p:spPr>
          <a:xfrm>
            <a:off x="5092333" y="177100"/>
            <a:ext cx="4661267"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Senior NCO/SEL by Demographic Category</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10747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2_Content, Two Column w/ Icons_op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AF5384-4154-7983-904A-1B9D289C4482}"/>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42269" y="4523333"/>
            <a:ext cx="10507463"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13" name="TextBox 12">
            <a:extLst>
              <a:ext uri="{FF2B5EF4-FFF2-40B4-BE49-F238E27FC236}">
                <a16:creationId xmlns:a16="http://schemas.microsoft.com/office/drawing/2014/main" id="{267A7BD7-642C-2ACD-976B-5A5112202537}"/>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Racially Harassing Behaviors</a:t>
            </a:r>
          </a:p>
        </p:txBody>
      </p:sp>
      <p:sp>
        <p:nvSpPr>
          <p:cNvPr id="14" name="TextBox 13">
            <a:extLst>
              <a:ext uri="{FF2B5EF4-FFF2-40B4-BE49-F238E27FC236}">
                <a16:creationId xmlns:a16="http://schemas.microsoft.com/office/drawing/2014/main" id="{EE0C0223-13FB-2C2B-F54C-B18738B69AA8}"/>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Racially Harassing Behaviors </a:t>
            </a:r>
            <a:r>
              <a:rPr lang="en-US" sz="1600" b="0" i="0" u="none" strike="noStrike" baseline="0">
                <a:latin typeface="Arial" panose="020B0604020202020204" pitchFamily="34" charset="0"/>
                <a:cs typeface="Arial" panose="020B0604020202020204" pitchFamily="34" charset="0"/>
              </a:rPr>
              <a:t>measures the experience or witnessing of offensive behaviors based on race or ethnicity that occurred over the past three months. These behaviors create a workplace that is intimidating, hostile, offensive, or unreasonably intrusive. The presence of racially harassing behaviors in organizations is linked to a higher likelihood of racial/ethnic harassment and discrimination, sexual harassment, and suicide, as well as lower levels of readiness and retention.</a:t>
            </a:r>
            <a:endParaRPr lang="en-US" sz="16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92057AB-89F1-4F12-F89F-8757534470EC}"/>
              </a:ext>
            </a:extLst>
          </p:cNvPr>
          <p:cNvSpPr txBox="1"/>
          <p:nvPr userDrawn="1"/>
        </p:nvSpPr>
        <p:spPr>
          <a:xfrm>
            <a:off x="2365993" y="3062489"/>
            <a:ext cx="808427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Racially Harassing Behaviors chart and 2024 Unfavorable Ratings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3908335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56DB3E7-F12F-1BB5-3127-02E6398AA23E}"/>
              </a:ext>
            </a:extLst>
          </p:cNvPr>
          <p:cNvSpPr txBox="1"/>
          <p:nvPr userDrawn="1"/>
        </p:nvSpPr>
        <p:spPr>
          <a:xfrm>
            <a:off x="842269" y="320040"/>
            <a:ext cx="11131728" cy="523220"/>
          </a:xfrm>
          <a:prstGeom prst="rect">
            <a:avLst/>
          </a:prstGeom>
          <a:noFill/>
        </p:spPr>
        <p:txBody>
          <a:bodyPr wrap="square" lIns="0" rtlCol="0">
            <a:spAutoFit/>
          </a:bodyPr>
          <a:lstStyle/>
          <a:p>
            <a:r>
              <a:rPr lang="en-US" sz="2800" b="1">
                <a:solidFill>
                  <a:schemeClr val="bg1"/>
                </a:solidFill>
                <a:latin typeface="Arial" panose="020B0604020202020204" pitchFamily="34" charset="0"/>
                <a:cs typeface="Arial" panose="020B0604020202020204" pitchFamily="34" charset="0"/>
              </a:rPr>
              <a:t>Racially Harassing Behaviors Ratings by Demographic</a:t>
            </a:r>
            <a:r>
              <a:rPr lang="en-US" sz="28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highlight>
                <a:srgbClr val="FFFF00"/>
              </a:highligh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73672A7-A23D-FD8C-737E-F76B7FE1528F}"/>
              </a:ext>
            </a:extLst>
          </p:cNvPr>
          <p:cNvSpPr txBox="1"/>
          <p:nvPr userDrawn="1"/>
        </p:nvSpPr>
        <p:spPr>
          <a:xfrm>
            <a:off x="1649833" y="2844028"/>
            <a:ext cx="529036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Racially Harassing Behaviors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BA3EDAA8-5E3A-54EC-06E7-07EF2D13A9E8}"/>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7540309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3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42269" y="4523333"/>
            <a:ext cx="10507463"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10" name="TextBox 9">
            <a:extLst>
              <a:ext uri="{FF2B5EF4-FFF2-40B4-BE49-F238E27FC236}">
                <a16:creationId xmlns:a16="http://schemas.microsoft.com/office/drawing/2014/main" id="{B773D926-C905-7EB5-CF37-7A12049CA776}"/>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Sexist Behaviors</a:t>
            </a:r>
          </a:p>
        </p:txBody>
      </p:sp>
      <p:sp>
        <p:nvSpPr>
          <p:cNvPr id="13" name="TextBox 12">
            <a:extLst>
              <a:ext uri="{FF2B5EF4-FFF2-40B4-BE49-F238E27FC236}">
                <a16:creationId xmlns:a16="http://schemas.microsoft.com/office/drawing/2014/main" id="{53D12AC7-2809-5B06-A516-9B883ACC23CD}"/>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dirty="0">
                <a:latin typeface="Arial" panose="020B0604020202020204" pitchFamily="34" charset="0"/>
                <a:cs typeface="Arial" panose="020B0604020202020204" pitchFamily="34" charset="0"/>
              </a:rPr>
              <a:t>Sexist Behaviors </a:t>
            </a:r>
            <a:r>
              <a:rPr lang="en-US" sz="1600" b="0" i="0" u="none" strike="noStrike" baseline="0" dirty="0">
                <a:latin typeface="Arial" panose="020B0604020202020204" pitchFamily="34" charset="0"/>
                <a:cs typeface="Arial" panose="020B0604020202020204" pitchFamily="34" charset="0"/>
              </a:rPr>
              <a:t>measures prejudicial, stereotypical, or negative attitudes and opinions based on sex that occurred over the past three months. They also include verbal and nonverbal behaviors that convey insulting, offensive, or condescending attitudes based on the sex of an individual. The presence of sexist behaviors in organizations is linked to a higher likelihood of sexual harassment and sexual assault, as well as lower levels of readiness and retention.</a:t>
            </a:r>
            <a:endParaRPr lang="en-US"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84059B7-81D3-9CFB-0019-255DEB42B7BC}"/>
              </a:ext>
            </a:extLst>
          </p:cNvPr>
          <p:cNvSpPr txBox="1"/>
          <p:nvPr userDrawn="1"/>
        </p:nvSpPr>
        <p:spPr>
          <a:xfrm>
            <a:off x="2174146" y="3054075"/>
            <a:ext cx="784370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Sexist Behaviors chart and 2024 Unfavorable Ratings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10381217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DBA762-DEA2-AFF8-CED6-9DDDFF38B4EA}"/>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Sexist Behaviors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3200" b="0" i="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E6B3EA7-ACD4-7261-D0DB-51B14687EDCA}"/>
              </a:ext>
            </a:extLst>
          </p:cNvPr>
          <p:cNvSpPr txBox="1"/>
          <p:nvPr userDrawn="1"/>
        </p:nvSpPr>
        <p:spPr>
          <a:xfrm>
            <a:off x="1775986" y="2833233"/>
            <a:ext cx="50380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Sexist Behaviors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Paste image over this text.</a:t>
            </a:r>
          </a:p>
        </p:txBody>
      </p:sp>
      <p:sp>
        <p:nvSpPr>
          <p:cNvPr id="8" name="Text Placeholder 6">
            <a:extLst>
              <a:ext uri="{FF2B5EF4-FFF2-40B4-BE49-F238E27FC236}">
                <a16:creationId xmlns:a16="http://schemas.microsoft.com/office/drawing/2014/main" id="{F082A390-1BE0-D09E-BC83-5A18592CB2CE}"/>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4228749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4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42269" y="4523333"/>
            <a:ext cx="10507463"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10" name="TextBox 9">
            <a:extLst>
              <a:ext uri="{FF2B5EF4-FFF2-40B4-BE49-F238E27FC236}">
                <a16:creationId xmlns:a16="http://schemas.microsoft.com/office/drawing/2014/main" id="{EA7012CC-3BDF-A8B3-F76C-BEC5963583A1}"/>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Sexually Harassing Behaviors</a:t>
            </a:r>
          </a:p>
        </p:txBody>
      </p:sp>
      <p:sp>
        <p:nvSpPr>
          <p:cNvPr id="13" name="TextBox 12">
            <a:extLst>
              <a:ext uri="{FF2B5EF4-FFF2-40B4-BE49-F238E27FC236}">
                <a16:creationId xmlns:a16="http://schemas.microsoft.com/office/drawing/2014/main" id="{39B54A1E-FFCE-B9F5-F24A-1DA6BCBCC6F4}"/>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a:latin typeface="Arial" panose="020B0604020202020204" pitchFamily="34" charset="0"/>
                <a:cs typeface="Arial" panose="020B0604020202020204" pitchFamily="34" charset="0"/>
              </a:rPr>
              <a:t>Sexually Harassing Behaviors </a:t>
            </a:r>
            <a:r>
              <a:rPr lang="en-US" sz="1600" b="0" i="0" u="none" strike="noStrike" baseline="0">
                <a:latin typeface="Arial" panose="020B0604020202020204" pitchFamily="34" charset="0"/>
                <a:cs typeface="Arial" panose="020B0604020202020204" pitchFamily="34" charset="0"/>
              </a:rPr>
              <a:t>are unwelcome sexual advances and offensive comments or gestures of a sexual nature that occurred over the past three months. The presence of sexually harassing behaviors in organizations is linked to a higher likelihood of sexual harassment, racial/ethnic harassment and discrimination, sexual assault, suicide, as well as lower levels of readiness and retention.</a:t>
            </a:r>
            <a:endParaRPr lang="en-US" sz="16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B636A84-BE08-E962-8F05-3DC167872348}"/>
              </a:ext>
            </a:extLst>
          </p:cNvPr>
          <p:cNvSpPr txBox="1"/>
          <p:nvPr userDrawn="1"/>
        </p:nvSpPr>
        <p:spPr>
          <a:xfrm>
            <a:off x="2011361" y="3054075"/>
            <a:ext cx="816927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Sexually Harassing Behaviors chart and 2024 Unfavorable Ratings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23686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Section Slide Dark Blu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AAC750-A42F-EFEF-0BC6-CF9B1EBD32E7}"/>
              </a:ext>
            </a:extLst>
          </p:cNvPr>
          <p:cNvSpPr/>
          <p:nvPr userDrawn="1"/>
        </p:nvSpPr>
        <p:spPr>
          <a:xfrm>
            <a:off x="955964" y="2733278"/>
            <a:ext cx="8229600" cy="69273"/>
          </a:xfrm>
          <a:prstGeom prst="rect">
            <a:avLst/>
          </a:prstGeom>
          <a:gradFill flip="none" rotWithShape="1">
            <a:gsLst>
              <a:gs pos="97297">
                <a:schemeClr val="bg1"/>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7942706-C794-7D6D-CF8A-C90B8117502B}"/>
              </a:ext>
            </a:extLst>
          </p:cNvPr>
          <p:cNvSpPr txBox="1"/>
          <p:nvPr userDrawn="1"/>
        </p:nvSpPr>
        <p:spPr>
          <a:xfrm>
            <a:off x="876299" y="1860607"/>
            <a:ext cx="10865622" cy="830997"/>
          </a:xfrm>
          <a:prstGeom prst="rect">
            <a:avLst/>
          </a:prstGeom>
          <a:noFill/>
        </p:spPr>
        <p:txBody>
          <a:bodyPr wrap="square" rtlCol="0">
            <a:spAutoFit/>
          </a:bodyPr>
          <a:lstStyle/>
          <a:p>
            <a:r>
              <a:rPr lang="en-US" sz="4800" b="1">
                <a:solidFill>
                  <a:srgbClr val="002855"/>
                </a:solidFill>
              </a:rPr>
              <a:t>Custom Closed-Ended Questions</a:t>
            </a:r>
          </a:p>
        </p:txBody>
      </p:sp>
      <p:sp>
        <p:nvSpPr>
          <p:cNvPr id="17" name="TextBox 16">
            <a:extLst>
              <a:ext uri="{FF2B5EF4-FFF2-40B4-BE49-F238E27FC236}">
                <a16:creationId xmlns:a16="http://schemas.microsoft.com/office/drawing/2014/main" id="{919BE8C6-1154-2AD3-B93F-8578B932CD6D}"/>
              </a:ext>
            </a:extLst>
          </p:cNvPr>
          <p:cNvSpPr txBox="1"/>
          <p:nvPr userDrawn="1"/>
        </p:nvSpPr>
        <p:spPr>
          <a:xfrm>
            <a:off x="875370" y="2996625"/>
            <a:ext cx="10865621" cy="461665"/>
          </a:xfrm>
          <a:prstGeom prst="rect">
            <a:avLst/>
          </a:prstGeom>
          <a:noFill/>
        </p:spPr>
        <p:txBody>
          <a:bodyPr wrap="square" rtlCol="0">
            <a:spAutoFit/>
          </a:bodyPr>
          <a:lstStyle/>
          <a:p>
            <a:r>
              <a:rPr lang="en-US" sz="2400" b="0" i="0">
                <a:solidFill>
                  <a:srgbClr val="002855"/>
                </a:solidFill>
                <a:latin typeface="Arial" panose="020B0604020202020204" pitchFamily="34" charset="0"/>
                <a:cs typeface="Arial" panose="020B0604020202020204" pitchFamily="34" charset="0"/>
              </a:rPr>
              <a:t>Results of closed-ended questions selected by unit/organizational leadership</a:t>
            </a:r>
          </a:p>
        </p:txBody>
      </p:sp>
      <p:pic>
        <p:nvPicPr>
          <p:cNvPr id="3" name="Picture 2" descr="A picture containing logo&#10;&#10;Description automatically generated">
            <a:extLst>
              <a:ext uri="{FF2B5EF4-FFF2-40B4-BE49-F238E27FC236}">
                <a16:creationId xmlns:a16="http://schemas.microsoft.com/office/drawing/2014/main" id="{771B5DBC-B73B-DE5E-C55B-0B002E9463C6}"/>
              </a:ext>
            </a:extLst>
          </p:cNvPr>
          <p:cNvPicPr>
            <a:picLocks noChangeAspect="1"/>
          </p:cNvPicPr>
          <p:nvPr userDrawn="1"/>
        </p:nvPicPr>
        <p:blipFill>
          <a:blip r:embed="rId2"/>
          <a:stretch>
            <a:fillRect/>
          </a:stretch>
        </p:blipFill>
        <p:spPr>
          <a:xfrm>
            <a:off x="9373372" y="5952227"/>
            <a:ext cx="2628847" cy="831242"/>
          </a:xfrm>
          <a:prstGeom prst="rect">
            <a:avLst/>
          </a:prstGeom>
        </p:spPr>
      </p:pic>
    </p:spTree>
    <p:extLst>
      <p:ext uri="{BB962C8B-B14F-4D97-AF65-F5344CB8AC3E}">
        <p14:creationId xmlns:p14="http://schemas.microsoft.com/office/powerpoint/2010/main" val="19445608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9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DAA498-8249-4DE4-08B1-3D2B80E2847C}"/>
              </a:ext>
            </a:extLst>
          </p:cNvPr>
          <p:cNvSpPr txBox="1"/>
          <p:nvPr userDrawn="1"/>
        </p:nvSpPr>
        <p:spPr>
          <a:xfrm>
            <a:off x="825015" y="363172"/>
            <a:ext cx="11214613" cy="523220"/>
          </a:xfrm>
          <a:prstGeom prst="rect">
            <a:avLst/>
          </a:prstGeom>
          <a:noFill/>
        </p:spPr>
        <p:txBody>
          <a:bodyPr wrap="square" lIns="0" rtlCol="0">
            <a:spAutoFit/>
          </a:bodyPr>
          <a:lstStyle/>
          <a:p>
            <a:r>
              <a:rPr lang="en-US" sz="2800" b="1">
                <a:solidFill>
                  <a:schemeClr val="bg1"/>
                </a:solidFill>
                <a:latin typeface="Arial" panose="020B0604020202020204" pitchFamily="34" charset="0"/>
                <a:cs typeface="Arial" panose="020B0604020202020204" pitchFamily="34" charset="0"/>
              </a:rPr>
              <a:t>Sexually Harassing Behaviors Ratings by Demographic</a:t>
            </a:r>
            <a:r>
              <a:rPr lang="en-US" sz="28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highlight>
                <a:srgbClr val="FFFF00"/>
              </a:highligh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77AFB30-C64B-EB96-2DA3-871E9265FD32}"/>
              </a:ext>
            </a:extLst>
          </p:cNvPr>
          <p:cNvSpPr txBox="1"/>
          <p:nvPr userDrawn="1"/>
        </p:nvSpPr>
        <p:spPr>
          <a:xfrm>
            <a:off x="1589914" y="2844028"/>
            <a:ext cx="541020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Sexually Harassing Behaviors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0" name="Text Placeholder 6">
            <a:extLst>
              <a:ext uri="{FF2B5EF4-FFF2-40B4-BE49-F238E27FC236}">
                <a16:creationId xmlns:a16="http://schemas.microsoft.com/office/drawing/2014/main" id="{D149DC2C-C66D-EA60-9ED1-4E7AF051E68A}"/>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34388312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5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42269" y="4523333"/>
            <a:ext cx="10507463"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10" name="TextBox 9">
            <a:extLst>
              <a:ext uri="{FF2B5EF4-FFF2-40B4-BE49-F238E27FC236}">
                <a16:creationId xmlns:a16="http://schemas.microsoft.com/office/drawing/2014/main" id="{7238891B-D6B8-AA58-31BC-48B66C99D080}"/>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Stress</a:t>
            </a:r>
          </a:p>
        </p:txBody>
      </p:sp>
      <p:sp>
        <p:nvSpPr>
          <p:cNvPr id="13" name="TextBox 12">
            <a:extLst>
              <a:ext uri="{FF2B5EF4-FFF2-40B4-BE49-F238E27FC236}">
                <a16:creationId xmlns:a16="http://schemas.microsoft.com/office/drawing/2014/main" id="{A48489A2-0FA9-4B9D-100A-CF9F318690CC}"/>
              </a:ext>
            </a:extLst>
          </p:cNvPr>
          <p:cNvSpPr txBox="1"/>
          <p:nvPr userDrawn="1"/>
        </p:nvSpPr>
        <p:spPr>
          <a:xfrm>
            <a:off x="-1" y="1133856"/>
            <a:ext cx="12192000" cy="1107996"/>
          </a:xfrm>
          <a:prstGeom prst="rect">
            <a:avLst/>
          </a:prstGeom>
          <a:solidFill>
            <a:schemeClr val="accent5"/>
          </a:solidFill>
          <a:ln w="76200">
            <a:noFill/>
          </a:ln>
        </p:spPr>
        <p:txBody>
          <a:bodyPr wrap="square" lIns="182880" tIns="182880" rIns="182880" bIns="1828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baseline="0">
                <a:latin typeface="Arial" panose="020B0604020202020204" pitchFamily="34" charset="0"/>
                <a:cs typeface="Arial" panose="020B0604020202020204" pitchFamily="34" charset="0"/>
              </a:rPr>
              <a:t>Stress </a:t>
            </a:r>
            <a:r>
              <a:rPr lang="en-US" sz="1600" b="0" i="0" u="none" strike="noStrike" baseline="0">
                <a:latin typeface="Arial" panose="020B0604020202020204" pitchFamily="34" charset="0"/>
                <a:cs typeface="Arial" panose="020B0604020202020204" pitchFamily="34" charset="0"/>
              </a:rPr>
              <a:t>measures</a:t>
            </a:r>
            <a:r>
              <a:rPr lang="en-US" sz="1600" b="0" i="1" u="none" strike="noStrike" baseline="0">
                <a:latin typeface="Arial" panose="020B0604020202020204" pitchFamily="34" charset="0"/>
                <a:cs typeface="Arial" panose="020B0604020202020204" pitchFamily="34" charset="0"/>
              </a:rPr>
              <a:t> </a:t>
            </a:r>
            <a:r>
              <a:rPr lang="en-US" sz="1600" b="0" i="0" u="none" strike="noStrike" baseline="0">
                <a:latin typeface="Arial" panose="020B0604020202020204" pitchFamily="34" charset="0"/>
                <a:cs typeface="Arial" panose="020B0604020202020204" pitchFamily="34" charset="0"/>
              </a:rPr>
              <a:t>the feeling of emotional strain or pressure. Stressed individuals may feel unable to predict or influence valued and prominent aspects of their lives. Higher levels of stress are linked to a higher likelihood of suicide, as well as lower levels of readiness and retention.</a:t>
            </a:r>
            <a:endParaRPr lang="en-US" sz="16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E04C23A-42AB-C428-1CE5-8D159842A041}"/>
              </a:ext>
            </a:extLst>
          </p:cNvPr>
          <p:cNvSpPr txBox="1"/>
          <p:nvPr userDrawn="1"/>
        </p:nvSpPr>
        <p:spPr>
          <a:xfrm>
            <a:off x="2174146" y="2862689"/>
            <a:ext cx="784370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Stress chart and 2024 Unfavorable Ratings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40440399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0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E113D3-8E9F-A0B0-31F1-04A447B11F19}"/>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Stress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9CC28E7-EA1B-C695-2D50-476F478F81A7}"/>
              </a:ext>
            </a:extLst>
          </p:cNvPr>
          <p:cNvSpPr txBox="1"/>
          <p:nvPr userDrawn="1"/>
        </p:nvSpPr>
        <p:spPr>
          <a:xfrm>
            <a:off x="1668036" y="2844028"/>
            <a:ext cx="525395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Stress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8" name="Text Placeholder 6">
            <a:extLst>
              <a:ext uri="{FF2B5EF4-FFF2-40B4-BE49-F238E27FC236}">
                <a16:creationId xmlns:a16="http://schemas.microsoft.com/office/drawing/2014/main" id="{9758B82E-09F4-D8C3-67DE-F38C23B04384}"/>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939460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8_Content, Two Column w/ Icons_op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D26841-485C-26E0-CF4E-66BFF8794B88}"/>
              </a:ext>
            </a:extLst>
          </p:cNvPr>
          <p:cNvSpPr txBox="1"/>
          <p:nvPr userDrawn="1"/>
        </p:nvSpPr>
        <p:spPr>
          <a:xfrm>
            <a:off x="6858375" y="196928"/>
            <a:ext cx="5333625"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Unit/Organizational Leader by Demographic Category</a:t>
            </a:r>
            <a:endParaRPr lang="en-US" sz="2400" b="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0E2D040-58A2-6414-0658-C06D2C03CA1C}"/>
              </a:ext>
            </a:extLst>
          </p:cNvPr>
          <p:cNvSpPr txBox="1"/>
          <p:nvPr userDrawn="1"/>
        </p:nvSpPr>
        <p:spPr>
          <a:xfrm>
            <a:off x="842269" y="322987"/>
            <a:ext cx="11349731"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Toxic Leadership – </a:t>
            </a:r>
            <a:endParaRPr lang="en-US" sz="2700" b="1">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E4DB600-22C7-ECEE-1F97-526A6FA39EF1}"/>
              </a:ext>
            </a:extLst>
          </p:cNvPr>
          <p:cNvSpPr txBox="1"/>
          <p:nvPr userDrawn="1"/>
        </p:nvSpPr>
        <p:spPr>
          <a:xfrm>
            <a:off x="0"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dirty="0">
                <a:latin typeface="Arial" panose="020B0604020202020204" pitchFamily="34" charset="0"/>
                <a:cs typeface="Arial" panose="020B0604020202020204" pitchFamily="34" charset="0"/>
              </a:rPr>
              <a:t>Toxic Leadership </a:t>
            </a:r>
            <a:r>
              <a:rPr lang="en-US" sz="1600" b="0" i="0" u="none" strike="noStrike" baseline="0" dirty="0">
                <a:latin typeface="Arial" panose="020B0604020202020204" pitchFamily="34" charset="0"/>
                <a:cs typeface="Arial" panose="020B0604020202020204" pitchFamily="34" charset="0"/>
              </a:rPr>
              <a:t>measures the perception that leaders disregard input, ridicule others, and have self-promoting tendencies. </a:t>
            </a:r>
            <a:r>
              <a:rPr lang="en-US" sz="1600" b="0" i="1" u="none" strike="noStrike" baseline="0" dirty="0">
                <a:latin typeface="Arial" panose="020B0604020202020204" pitchFamily="34" charset="0"/>
                <a:cs typeface="Arial" panose="020B0604020202020204" pitchFamily="34" charset="0"/>
              </a:rPr>
              <a:t>Toxic Leadership</a:t>
            </a:r>
            <a:r>
              <a:rPr lang="en-US" sz="1600" b="0" i="0" u="none" strike="noStrike" baseline="0" dirty="0">
                <a:latin typeface="Arial" panose="020B0604020202020204" pitchFamily="34" charset="0"/>
                <a:cs typeface="Arial" panose="020B0604020202020204" pitchFamily="34" charset="0"/>
              </a:rPr>
              <a:t> also includes behaviors that are demeaning, isolating, and/or coercive. These types of leaders are also prone to acts of aggression. Organizations with toxic leaders are linked to higher likelihood of sexual assault and suicide, as well as lower levels of retention and readiness.</a:t>
            </a:r>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FE4E88-8900-F047-745A-320B49D77EFC}"/>
              </a:ext>
            </a:extLst>
          </p:cNvPr>
          <p:cNvSpPr txBox="1"/>
          <p:nvPr userDrawn="1"/>
        </p:nvSpPr>
        <p:spPr>
          <a:xfrm>
            <a:off x="2319672" y="2905538"/>
            <a:ext cx="75526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Toxic Leadership – Ratings for All Immediate Supervisors chart and 2024 Unfavorable Ratings from the DEOCS Survey Results PDF Report. You can hold the Windows + Shift + S keys to open the screenshot/snipping tool. Paste image over this text.</a:t>
            </a:r>
          </a:p>
        </p:txBody>
      </p:sp>
      <p:sp>
        <p:nvSpPr>
          <p:cNvPr id="5" name="TextBox 4">
            <a:extLst>
              <a:ext uri="{FF2B5EF4-FFF2-40B4-BE49-F238E27FC236}">
                <a16:creationId xmlns:a16="http://schemas.microsoft.com/office/drawing/2014/main" id="{98D60FBB-1FA5-B157-C4EE-FB41AF54286D}"/>
              </a:ext>
            </a:extLst>
          </p:cNvPr>
          <p:cNvSpPr txBox="1"/>
          <p:nvPr userDrawn="1"/>
        </p:nvSpPr>
        <p:spPr>
          <a:xfrm>
            <a:off x="4609008" y="172756"/>
            <a:ext cx="3638009"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All Immediate Supervisors</a:t>
            </a:r>
            <a:endParaRPr lang="en-US" sz="2400" b="0">
              <a:solidFill>
                <a:schemeClr val="bg1"/>
              </a:solidFill>
              <a:latin typeface="Arial" panose="020B0604020202020204" pitchFamily="34" charset="0"/>
              <a:cs typeface="Arial" panose="020B0604020202020204" pitchFamily="34" charset="0"/>
            </a:endParaRPr>
          </a:p>
        </p:txBody>
      </p:sp>
      <p:sp>
        <p:nvSpPr>
          <p:cNvPr id="6" name="Text Placeholder 6">
            <a:extLst>
              <a:ext uri="{FF2B5EF4-FFF2-40B4-BE49-F238E27FC236}">
                <a16:creationId xmlns:a16="http://schemas.microsoft.com/office/drawing/2014/main" id="{23F0FBEF-A1A1-B042-C286-3B5F2ED1599B}"/>
              </a:ext>
            </a:extLst>
          </p:cNvPr>
          <p:cNvSpPr>
            <a:spLocks noGrp="1"/>
          </p:cNvSpPr>
          <p:nvPr>
            <p:ph type="body" sz="quarter" idx="10" hasCustomPrompt="1"/>
          </p:nvPr>
        </p:nvSpPr>
        <p:spPr>
          <a:xfrm>
            <a:off x="823901" y="4523333"/>
            <a:ext cx="10525832"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8229402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4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AE02D8-25C7-07E0-0790-BBD22987BEA2}"/>
              </a:ext>
            </a:extLst>
          </p:cNvPr>
          <p:cNvSpPr txBox="1"/>
          <p:nvPr userDrawn="1"/>
        </p:nvSpPr>
        <p:spPr>
          <a:xfrm>
            <a:off x="842269" y="320040"/>
            <a:ext cx="12533489"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Toxic Leadership – </a:t>
            </a:r>
            <a:endParaRPr lang="en-US" sz="32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0C19FF8-FAEB-6929-06C8-22FD461C2F50}"/>
              </a:ext>
            </a:extLst>
          </p:cNvPr>
          <p:cNvSpPr txBox="1"/>
          <p:nvPr userDrawn="1"/>
        </p:nvSpPr>
        <p:spPr>
          <a:xfrm>
            <a:off x="1909336" y="2567029"/>
            <a:ext cx="4771355"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Toxic Leadership – Ratings for All Immediate Supervisors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47C320B7-4758-6525-BFA9-D630F3299418}"/>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5" name="TextBox 4">
            <a:extLst>
              <a:ext uri="{FF2B5EF4-FFF2-40B4-BE49-F238E27FC236}">
                <a16:creationId xmlns:a16="http://schemas.microsoft.com/office/drawing/2014/main" id="{75A16BBB-141E-30FE-6075-D4C2D9028950}"/>
              </a:ext>
            </a:extLst>
          </p:cNvPr>
          <p:cNvSpPr txBox="1"/>
          <p:nvPr userDrawn="1"/>
        </p:nvSpPr>
        <p:spPr>
          <a:xfrm>
            <a:off x="4609008" y="172756"/>
            <a:ext cx="5723591"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All Immediate Supervisors by Demographic Category</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48868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7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AE02D8-25C7-07E0-0790-BBD22987BEA2}"/>
              </a:ext>
            </a:extLst>
          </p:cNvPr>
          <p:cNvSpPr txBox="1"/>
          <p:nvPr userDrawn="1"/>
        </p:nvSpPr>
        <p:spPr>
          <a:xfrm>
            <a:off x="842269" y="320040"/>
            <a:ext cx="12533489"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Toxic Leadership – </a:t>
            </a:r>
            <a:endParaRPr lang="en-US" sz="32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0C19FF8-FAEB-6929-06C8-22FD461C2F50}"/>
              </a:ext>
            </a:extLst>
          </p:cNvPr>
          <p:cNvSpPr txBox="1"/>
          <p:nvPr userDrawn="1"/>
        </p:nvSpPr>
        <p:spPr>
          <a:xfrm>
            <a:off x="1909336" y="2694733"/>
            <a:ext cx="4771355"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Toxic Leadership – Ratings by Paygrade of Immediate Supervisor chart and 2024 Unfavorable Ratings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47C320B7-4758-6525-BFA9-D630F3299418}"/>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5" name="TextBox 4">
            <a:extLst>
              <a:ext uri="{FF2B5EF4-FFF2-40B4-BE49-F238E27FC236}">
                <a16:creationId xmlns:a16="http://schemas.microsoft.com/office/drawing/2014/main" id="{3F82016E-37C7-4172-AEF2-62E007FBBB05}"/>
              </a:ext>
            </a:extLst>
          </p:cNvPr>
          <p:cNvSpPr txBox="1"/>
          <p:nvPr userDrawn="1"/>
        </p:nvSpPr>
        <p:spPr>
          <a:xfrm>
            <a:off x="4609009" y="172756"/>
            <a:ext cx="4325986"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by Paygrade of Immediate Supervisor</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0709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90_Content, Two Column w/ Icons_op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D26841-485C-26E0-CF4E-66BFF8794B88}"/>
              </a:ext>
            </a:extLst>
          </p:cNvPr>
          <p:cNvSpPr txBox="1"/>
          <p:nvPr userDrawn="1"/>
        </p:nvSpPr>
        <p:spPr>
          <a:xfrm>
            <a:off x="6858375" y="196928"/>
            <a:ext cx="5333625"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Unit/Organizational Leader by Demographic Category</a:t>
            </a:r>
            <a:endParaRPr lang="en-US" sz="2400" b="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23901" y="4523333"/>
            <a:ext cx="10525832"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8" name="TextBox 7">
            <a:extLst>
              <a:ext uri="{FF2B5EF4-FFF2-40B4-BE49-F238E27FC236}">
                <a16:creationId xmlns:a16="http://schemas.microsoft.com/office/drawing/2014/main" id="{30E2D040-58A2-6414-0658-C06D2C03CA1C}"/>
              </a:ext>
            </a:extLst>
          </p:cNvPr>
          <p:cNvSpPr txBox="1"/>
          <p:nvPr userDrawn="1"/>
        </p:nvSpPr>
        <p:spPr>
          <a:xfrm>
            <a:off x="842268" y="320040"/>
            <a:ext cx="11455129"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Toxic Leadership – </a:t>
            </a:r>
            <a:endParaRPr lang="en-US" sz="2700" b="1">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E4DB600-22C7-ECEE-1F97-526A6FA39EF1}"/>
              </a:ext>
            </a:extLst>
          </p:cNvPr>
          <p:cNvSpPr txBox="1"/>
          <p:nvPr userDrawn="1"/>
        </p:nvSpPr>
        <p:spPr>
          <a:xfrm>
            <a:off x="0" y="1133856"/>
            <a:ext cx="12192000" cy="1354217"/>
          </a:xfrm>
          <a:prstGeom prst="rect">
            <a:avLst/>
          </a:prstGeom>
          <a:solidFill>
            <a:schemeClr val="accent5"/>
          </a:solidFill>
          <a:ln w="76200">
            <a:noFill/>
          </a:ln>
        </p:spPr>
        <p:txBody>
          <a:bodyPr wrap="square" lIns="182880" tIns="182880" rIns="182880" bIns="182880" rtlCol="0">
            <a:spAutoFit/>
          </a:bodyPr>
          <a:lstStyle/>
          <a:p>
            <a:pPr algn="l"/>
            <a:r>
              <a:rPr lang="en-US" sz="1600" b="0" i="1" u="none" strike="noStrike" baseline="0" dirty="0">
                <a:latin typeface="Arial" panose="020B0604020202020204" pitchFamily="34" charset="0"/>
                <a:cs typeface="Arial" panose="020B0604020202020204" pitchFamily="34" charset="0"/>
              </a:rPr>
              <a:t>Toxic Leadership </a:t>
            </a:r>
            <a:r>
              <a:rPr lang="en-US" sz="1600" b="0" i="0" u="none" strike="noStrike" baseline="0" dirty="0">
                <a:latin typeface="Arial" panose="020B0604020202020204" pitchFamily="34" charset="0"/>
                <a:cs typeface="Arial" panose="020B0604020202020204" pitchFamily="34" charset="0"/>
              </a:rPr>
              <a:t>measures the perception that leaders disregard input, ridicule others, and have self-promoting tendencies. </a:t>
            </a:r>
            <a:r>
              <a:rPr lang="en-US" sz="1600" b="0" i="1" u="none" strike="noStrike" baseline="0" dirty="0">
                <a:latin typeface="Arial" panose="020B0604020202020204" pitchFamily="34" charset="0"/>
                <a:cs typeface="Arial" panose="020B0604020202020204" pitchFamily="34" charset="0"/>
              </a:rPr>
              <a:t>Toxic Leadership</a:t>
            </a:r>
            <a:r>
              <a:rPr lang="en-US" sz="1600" b="0" i="0" u="none" strike="noStrike" baseline="0" dirty="0">
                <a:latin typeface="Arial" panose="020B0604020202020204" pitchFamily="34" charset="0"/>
                <a:cs typeface="Arial" panose="020B0604020202020204" pitchFamily="34" charset="0"/>
              </a:rPr>
              <a:t> also includes behaviors that are demeaning, isolating, and/or coercive. These types of leaders are also prone to acts of aggression. Organizations with toxic leaders are linked to higher likelihood of sexual assault and suicide, as well as lower levels of retention and readiness.</a:t>
            </a:r>
            <a:endParaRPr lang="en-US"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FE4E88-8900-F047-745A-320B49D77EFC}"/>
              </a:ext>
            </a:extLst>
          </p:cNvPr>
          <p:cNvSpPr txBox="1"/>
          <p:nvPr userDrawn="1"/>
        </p:nvSpPr>
        <p:spPr>
          <a:xfrm>
            <a:off x="2319672" y="2938464"/>
            <a:ext cx="75526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Toxic Leadership – Ratings for Senior NCO/SEL chart and 2024 Unfavorable Ratings from the DEOCS Survey Results PDF Report. You can hold the Windows + Shift + S keys to open the screenshot/snipping tool. Paste image over this text.</a:t>
            </a:r>
          </a:p>
        </p:txBody>
      </p:sp>
      <p:sp>
        <p:nvSpPr>
          <p:cNvPr id="4" name="TextBox 3">
            <a:extLst>
              <a:ext uri="{FF2B5EF4-FFF2-40B4-BE49-F238E27FC236}">
                <a16:creationId xmlns:a16="http://schemas.microsoft.com/office/drawing/2014/main" id="{D07A0634-B295-2BAD-8FDB-F3113715A40C}"/>
              </a:ext>
            </a:extLst>
          </p:cNvPr>
          <p:cNvSpPr txBox="1"/>
          <p:nvPr userDrawn="1"/>
        </p:nvSpPr>
        <p:spPr>
          <a:xfrm>
            <a:off x="4609008" y="172756"/>
            <a:ext cx="2592981"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Senior NCO/SEL</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9212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6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CAE02D8-25C7-07E0-0790-BBD22987BEA2}"/>
              </a:ext>
            </a:extLst>
          </p:cNvPr>
          <p:cNvSpPr txBox="1"/>
          <p:nvPr userDrawn="1"/>
        </p:nvSpPr>
        <p:spPr>
          <a:xfrm>
            <a:off x="842269" y="320040"/>
            <a:ext cx="12533489"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Toxic Leadership – </a:t>
            </a:r>
            <a:endParaRPr lang="en-US" sz="3200" b="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0C19FF8-FAEB-6929-06C8-22FD461C2F50}"/>
              </a:ext>
            </a:extLst>
          </p:cNvPr>
          <p:cNvSpPr txBox="1"/>
          <p:nvPr userDrawn="1"/>
        </p:nvSpPr>
        <p:spPr>
          <a:xfrm>
            <a:off x="1909336" y="2705528"/>
            <a:ext cx="47713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Copy the Toxic Leadership – Ratings for NCO/SEL by Demographic Category chart from the 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12" name="Text Placeholder 6">
            <a:extLst>
              <a:ext uri="{FF2B5EF4-FFF2-40B4-BE49-F238E27FC236}">
                <a16:creationId xmlns:a16="http://schemas.microsoft.com/office/drawing/2014/main" id="{47C320B7-4758-6525-BFA9-D630F3299418}"/>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5" name="TextBox 4">
            <a:extLst>
              <a:ext uri="{FF2B5EF4-FFF2-40B4-BE49-F238E27FC236}">
                <a16:creationId xmlns:a16="http://schemas.microsoft.com/office/drawing/2014/main" id="{4A161224-C4E3-FA1D-CBC8-9B418935430B}"/>
              </a:ext>
            </a:extLst>
          </p:cNvPr>
          <p:cNvSpPr txBox="1"/>
          <p:nvPr userDrawn="1"/>
        </p:nvSpPr>
        <p:spPr>
          <a:xfrm>
            <a:off x="4609008" y="172756"/>
            <a:ext cx="5723591" cy="83099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schemeClr val="bg1"/>
                </a:solidFill>
                <a:latin typeface="Arial" panose="020B0604020202020204" pitchFamily="34" charset="0"/>
                <a:cs typeface="Arial" panose="020B0604020202020204" pitchFamily="34" charset="0"/>
              </a:rPr>
              <a:t>Ratings for Senior NCO/SEL by Demographic Category</a:t>
            </a:r>
            <a:endParaRPr lang="en-US" sz="2400" b="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680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6_Content, Two Column w/ Icons_op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CAB66E-E9A9-7582-D265-25E6B091263D}"/>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79EACE-AB8D-3246-91AB-2F3A9F76FFA6}"/>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9A415AD9-E4EC-BBC1-8E77-8660A01C801F}"/>
              </a:ext>
            </a:extLst>
          </p:cNvPr>
          <p:cNvSpPr>
            <a:spLocks noGrp="1"/>
          </p:cNvSpPr>
          <p:nvPr>
            <p:ph type="body" sz="quarter" idx="10" hasCustomPrompt="1"/>
          </p:nvPr>
        </p:nvSpPr>
        <p:spPr>
          <a:xfrm>
            <a:off x="842269" y="4523333"/>
            <a:ext cx="10507463" cy="1409813"/>
          </a:xfrm>
          <a:prstGeom prst="rect">
            <a:avLst/>
          </a:prstGeom>
        </p:spPr>
        <p:txBody>
          <a:bodyPr/>
          <a:lstStyle>
            <a:lvl1pPr marL="227013" indent="-227013">
              <a:lnSpc>
                <a:spcPct val="100000"/>
              </a:lnSpc>
              <a:spcBef>
                <a:spcPts val="400"/>
              </a:spcBef>
              <a:buFont typeface="Arial" panose="020B0604020202020204" pitchFamily="34" charset="0"/>
              <a:buChar char="•"/>
              <a:defRPr sz="2000"/>
            </a:lvl1pPr>
          </a:lstStyle>
          <a:p>
            <a:pPr lvl="0"/>
            <a:r>
              <a:rPr lang="en-US"/>
              <a:t>Click to add notes/comments.</a:t>
            </a:r>
          </a:p>
        </p:txBody>
      </p:sp>
      <p:sp>
        <p:nvSpPr>
          <p:cNvPr id="10" name="TextBox 9">
            <a:extLst>
              <a:ext uri="{FF2B5EF4-FFF2-40B4-BE49-F238E27FC236}">
                <a16:creationId xmlns:a16="http://schemas.microsoft.com/office/drawing/2014/main" id="{7238891B-D6B8-AA58-31BC-48B66C99D080}"/>
              </a:ext>
            </a:extLst>
          </p:cNvPr>
          <p:cNvSpPr txBox="1"/>
          <p:nvPr userDrawn="1"/>
        </p:nvSpPr>
        <p:spPr>
          <a:xfrm>
            <a:off x="842269" y="320040"/>
            <a:ext cx="11131728" cy="584775"/>
          </a:xfrm>
          <a:prstGeom prst="rect">
            <a:avLst/>
          </a:prstGeom>
          <a:noFill/>
        </p:spPr>
        <p:txBody>
          <a:bodyPr wrap="square" lIns="0" rtlCol="0">
            <a:spAutoFit/>
          </a:bodyPr>
          <a:lstStyle/>
          <a:p>
            <a:r>
              <a:rPr lang="en-US" sz="3200" b="1">
                <a:solidFill>
                  <a:schemeClr val="bg1"/>
                </a:solidFill>
                <a:latin typeface="Arial" panose="020B0604020202020204" pitchFamily="34" charset="0"/>
                <a:cs typeface="Arial" panose="020B0604020202020204" pitchFamily="34" charset="0"/>
              </a:rPr>
              <a:t>Workplace Hostility</a:t>
            </a:r>
          </a:p>
        </p:txBody>
      </p:sp>
      <p:sp>
        <p:nvSpPr>
          <p:cNvPr id="13" name="TextBox 12">
            <a:extLst>
              <a:ext uri="{FF2B5EF4-FFF2-40B4-BE49-F238E27FC236}">
                <a16:creationId xmlns:a16="http://schemas.microsoft.com/office/drawing/2014/main" id="{A48489A2-0FA9-4B9D-100A-CF9F318690CC}"/>
              </a:ext>
            </a:extLst>
          </p:cNvPr>
          <p:cNvSpPr txBox="1"/>
          <p:nvPr userDrawn="1"/>
        </p:nvSpPr>
        <p:spPr>
          <a:xfrm>
            <a:off x="-1" y="1133856"/>
            <a:ext cx="12192000" cy="1354217"/>
          </a:xfrm>
          <a:prstGeom prst="rect">
            <a:avLst/>
          </a:prstGeom>
          <a:solidFill>
            <a:schemeClr val="accent5"/>
          </a:solidFill>
          <a:ln w="76200">
            <a:noFill/>
          </a:ln>
        </p:spPr>
        <p:txBody>
          <a:bodyPr wrap="square" lIns="182880" tIns="182880" rIns="182880" bIns="1828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baseline="0">
                <a:latin typeface="Arial" panose="020B0604020202020204" pitchFamily="34" charset="0"/>
                <a:cs typeface="Arial" panose="020B0604020202020204" pitchFamily="34" charset="0"/>
              </a:rPr>
              <a:t>Workplace Hostility </a:t>
            </a:r>
            <a:r>
              <a:rPr lang="en-US" sz="1600" b="0" i="0" u="none" strike="noStrike" baseline="0">
                <a:latin typeface="Arial" panose="020B0604020202020204" pitchFamily="34" charset="0"/>
                <a:cs typeface="Arial" panose="020B0604020202020204" pitchFamily="34" charset="0"/>
              </a:rPr>
              <a:t>measures</a:t>
            </a:r>
            <a:r>
              <a:rPr lang="en-US" sz="1600" b="0" i="1" u="none" strike="noStrike" baseline="0">
                <a:latin typeface="Arial" panose="020B0604020202020204" pitchFamily="34" charset="0"/>
                <a:cs typeface="Arial" panose="020B0604020202020204" pitchFamily="34" charset="0"/>
              </a:rPr>
              <a:t> </a:t>
            </a:r>
            <a:r>
              <a:rPr lang="en-US" sz="1600" b="0" i="0" u="none" strike="noStrike" baseline="0">
                <a:latin typeface="Arial" panose="020B0604020202020204" pitchFamily="34" charset="0"/>
                <a:cs typeface="Arial" panose="020B0604020202020204" pitchFamily="34" charset="0"/>
              </a:rPr>
              <a:t>the degree to which individuals in the workplace acted in a hostile manner towards others. It includes behaviors such as insults, sarcasm, or gestures to humiliate a member as well as perception of others interfering with one’s work performance. Frequent workplace hostility is linked to lower levels of readiness and retention, as well as a higher likelihood of sexual harassment, sexual assault, and racial/ethnic harassment and discrimination.</a:t>
            </a:r>
            <a:endParaRPr lang="en-US" sz="16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E04C23A-42AB-C428-1CE5-8D159842A041}"/>
              </a:ext>
            </a:extLst>
          </p:cNvPr>
          <p:cNvSpPr txBox="1"/>
          <p:nvPr userDrawn="1"/>
        </p:nvSpPr>
        <p:spPr>
          <a:xfrm>
            <a:off x="2174146" y="3049011"/>
            <a:ext cx="784370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latin typeface="Arial" panose="020B0604020202020204" pitchFamily="34" charset="0"/>
                <a:cs typeface="Arial" panose="020B0604020202020204" pitchFamily="34" charset="0"/>
              </a:rPr>
              <a:t>Copy the overall Workplace Hostility chart and 2024 Unfavorable Ratings from the DEOCS Survey Results PDF Report. You can hold the Windows + Shift + S keys to open the screenshot/snipping tool. Paste image over this text.</a:t>
            </a:r>
          </a:p>
        </p:txBody>
      </p:sp>
    </p:spTree>
    <p:extLst>
      <p:ext uri="{BB962C8B-B14F-4D97-AF65-F5344CB8AC3E}">
        <p14:creationId xmlns:p14="http://schemas.microsoft.com/office/powerpoint/2010/main" val="1717766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2_DEOCS Particip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607E9-87E9-FACC-0B1E-3A7E819A6D93}"/>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D2C545-C69D-166A-C26E-FD9CFC8C9DDC}"/>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E113D3-8E9F-A0B0-31F1-04A447B11F19}"/>
              </a:ext>
            </a:extLst>
          </p:cNvPr>
          <p:cNvSpPr txBox="1"/>
          <p:nvPr userDrawn="1"/>
        </p:nvSpPr>
        <p:spPr>
          <a:xfrm>
            <a:off x="842269" y="320040"/>
            <a:ext cx="11131728" cy="584775"/>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Arial" panose="020B0604020202020204" pitchFamily="34" charset="0"/>
                <a:cs typeface="Arial" panose="020B0604020202020204" pitchFamily="34" charset="0"/>
              </a:rPr>
              <a:t>Workplace Hostility Ratings by Demographic</a:t>
            </a:r>
            <a:r>
              <a:rPr lang="en-US" sz="3200" b="1" baseline="0">
                <a:solidFill>
                  <a:schemeClr val="bg1"/>
                </a:solidFill>
                <a:latin typeface="Arial" panose="020B0604020202020204" pitchFamily="34" charset="0"/>
                <a:cs typeface="Arial" panose="020B0604020202020204" pitchFamily="34" charset="0"/>
              </a:rPr>
              <a:t> Category</a:t>
            </a:r>
            <a:endParaRPr lang="en-US" sz="2800" b="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9CC28E7-EA1B-C695-2D50-476F478F81A7}"/>
              </a:ext>
            </a:extLst>
          </p:cNvPr>
          <p:cNvSpPr txBox="1"/>
          <p:nvPr userDrawn="1"/>
        </p:nvSpPr>
        <p:spPr>
          <a:xfrm>
            <a:off x="1668036" y="2844028"/>
            <a:ext cx="525395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Workplace Hostility Ratings by Demographic Category chart from the DEOCS Survey Results PDF Report</a:t>
            </a:r>
            <a:r>
              <a:rPr lang="en-US">
                <a:solidFill>
                  <a:schemeClr val="tx1">
                    <a:lumMod val="50000"/>
                    <a:lumOff val="50000"/>
                  </a:schemeClr>
                </a:solidFill>
                <a:latin typeface="Arial" panose="020B0604020202020204" pitchFamily="34" charset="0"/>
                <a:cs typeface="Arial" panose="020B0604020202020204" pitchFamily="34" charset="0"/>
              </a:rPr>
              <a: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8" name="Text Placeholder 6">
            <a:extLst>
              <a:ext uri="{FF2B5EF4-FFF2-40B4-BE49-F238E27FC236}">
                <a16:creationId xmlns:a16="http://schemas.microsoft.com/office/drawing/2014/main" id="{9758B82E-09F4-D8C3-67DE-F38C23B04384}"/>
              </a:ext>
            </a:extLst>
          </p:cNvPr>
          <p:cNvSpPr>
            <a:spLocks noGrp="1"/>
          </p:cNvSpPr>
          <p:nvPr>
            <p:ph type="body" sz="quarter" idx="10" hasCustomPrompt="1"/>
          </p:nvPr>
        </p:nvSpPr>
        <p:spPr>
          <a:xfrm>
            <a:off x="8537943" y="1488304"/>
            <a:ext cx="2811789" cy="4444184"/>
          </a:xfrm>
          <a:prstGeom prst="rect">
            <a:avLst/>
          </a:prstGeom>
        </p:spPr>
        <p:txBody>
          <a:bodyPr/>
          <a:lstStyle>
            <a:lvl1pPr marL="228600" indent="-228600">
              <a:lnSpc>
                <a:spcPct val="100000"/>
              </a:lnSpc>
              <a:spcBef>
                <a:spcPts val="400"/>
              </a:spcBef>
              <a:buFont typeface="Arial" panose="020B0604020202020204" pitchFamily="34" charset="0"/>
              <a:buChar char="•"/>
              <a:defRPr sz="2000"/>
            </a:lvl1pPr>
          </a:lstStyle>
          <a:p>
            <a:pPr lvl="0"/>
            <a:r>
              <a:rPr lang="en-US"/>
              <a:t>Click to add notes/comments.</a:t>
            </a:r>
          </a:p>
        </p:txBody>
      </p:sp>
    </p:spTree>
    <p:extLst>
      <p:ext uri="{BB962C8B-B14F-4D97-AF65-F5344CB8AC3E}">
        <p14:creationId xmlns:p14="http://schemas.microsoft.com/office/powerpoint/2010/main" val="132831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Section Slide Dark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AAC750-A42F-EFEF-0BC6-CF9B1EBD32E7}"/>
              </a:ext>
            </a:extLst>
          </p:cNvPr>
          <p:cNvSpPr/>
          <p:nvPr userDrawn="1"/>
        </p:nvSpPr>
        <p:spPr>
          <a:xfrm>
            <a:off x="955964" y="2733278"/>
            <a:ext cx="8229600" cy="69273"/>
          </a:xfrm>
          <a:prstGeom prst="rect">
            <a:avLst/>
          </a:prstGeom>
          <a:gradFill flip="none" rotWithShape="1">
            <a:gsLst>
              <a:gs pos="97297">
                <a:schemeClr val="bg1"/>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7942706-C794-7D6D-CF8A-C90B8117502B}"/>
              </a:ext>
            </a:extLst>
          </p:cNvPr>
          <p:cNvSpPr txBox="1"/>
          <p:nvPr userDrawn="1"/>
        </p:nvSpPr>
        <p:spPr>
          <a:xfrm>
            <a:off x="876299" y="1860607"/>
            <a:ext cx="10865622" cy="830997"/>
          </a:xfrm>
          <a:prstGeom prst="rect">
            <a:avLst/>
          </a:prstGeom>
          <a:noFill/>
        </p:spPr>
        <p:txBody>
          <a:bodyPr wrap="square" rtlCol="0">
            <a:spAutoFit/>
          </a:bodyPr>
          <a:lstStyle/>
          <a:p>
            <a:r>
              <a:rPr lang="en-US" sz="4800" b="1">
                <a:solidFill>
                  <a:srgbClr val="002855"/>
                </a:solidFill>
              </a:rPr>
              <a:t>Service-Specific Questions</a:t>
            </a:r>
          </a:p>
        </p:txBody>
      </p:sp>
      <p:sp>
        <p:nvSpPr>
          <p:cNvPr id="17" name="TextBox 16">
            <a:extLst>
              <a:ext uri="{FF2B5EF4-FFF2-40B4-BE49-F238E27FC236}">
                <a16:creationId xmlns:a16="http://schemas.microsoft.com/office/drawing/2014/main" id="{919BE8C6-1154-2AD3-B93F-8578B932CD6D}"/>
              </a:ext>
            </a:extLst>
          </p:cNvPr>
          <p:cNvSpPr txBox="1"/>
          <p:nvPr userDrawn="1"/>
        </p:nvSpPr>
        <p:spPr>
          <a:xfrm>
            <a:off x="875371" y="2996625"/>
            <a:ext cx="10123304" cy="461665"/>
          </a:xfrm>
          <a:prstGeom prst="rect">
            <a:avLst/>
          </a:prstGeom>
          <a:noFill/>
        </p:spPr>
        <p:txBody>
          <a:bodyPr wrap="square" rtlCol="0">
            <a:spAutoFit/>
          </a:bodyPr>
          <a:lstStyle/>
          <a:p>
            <a:r>
              <a:rPr lang="en-US" sz="2400" b="0" i="0">
                <a:solidFill>
                  <a:srgbClr val="002855"/>
                </a:solidFill>
                <a:latin typeface="Arial" panose="020B0604020202020204" pitchFamily="34" charset="0"/>
                <a:cs typeface="Arial" panose="020B0604020202020204" pitchFamily="34" charset="0"/>
              </a:rPr>
              <a:t>Results of multiple-choice questions selected by Service leadership</a:t>
            </a:r>
          </a:p>
        </p:txBody>
      </p:sp>
      <p:pic>
        <p:nvPicPr>
          <p:cNvPr id="3" name="Picture 2" descr="A picture containing logo&#10;&#10;Description automatically generated">
            <a:extLst>
              <a:ext uri="{FF2B5EF4-FFF2-40B4-BE49-F238E27FC236}">
                <a16:creationId xmlns:a16="http://schemas.microsoft.com/office/drawing/2014/main" id="{CD0FAB95-A335-6937-8BDC-176F511ED957}"/>
              </a:ext>
            </a:extLst>
          </p:cNvPr>
          <p:cNvPicPr>
            <a:picLocks noChangeAspect="1"/>
          </p:cNvPicPr>
          <p:nvPr userDrawn="1"/>
        </p:nvPicPr>
        <p:blipFill>
          <a:blip r:embed="rId2"/>
          <a:stretch>
            <a:fillRect/>
          </a:stretch>
        </p:blipFill>
        <p:spPr>
          <a:xfrm>
            <a:off x="9373372" y="5952227"/>
            <a:ext cx="2628847" cy="831242"/>
          </a:xfrm>
          <a:prstGeom prst="rect">
            <a:avLst/>
          </a:prstGeom>
        </p:spPr>
      </p:pic>
    </p:spTree>
    <p:extLst>
      <p:ext uri="{BB962C8B-B14F-4D97-AF65-F5344CB8AC3E}">
        <p14:creationId xmlns:p14="http://schemas.microsoft.com/office/powerpoint/2010/main" val="3148138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Climate Assessment Result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9BA7027-5A05-A1A6-CB1B-D6CB9B7FBA65}"/>
              </a:ext>
            </a:extLst>
          </p:cNvPr>
          <p:cNvSpPr txBox="1"/>
          <p:nvPr userDrawn="1"/>
        </p:nvSpPr>
        <p:spPr>
          <a:xfrm>
            <a:off x="761200" y="311795"/>
            <a:ext cx="11379314" cy="523220"/>
          </a:xfrm>
          <a:prstGeom prst="rect">
            <a:avLst/>
          </a:prstGeom>
          <a:noFill/>
        </p:spPr>
        <p:txBody>
          <a:bodyPr wrap="square" rtlCol="0">
            <a:spAutoFit/>
          </a:bodyPr>
          <a:lstStyle/>
          <a:p>
            <a:r>
              <a:rPr lang="en-US" sz="2800" b="1">
                <a:solidFill>
                  <a:schemeClr val="accent2"/>
                </a:solidFill>
                <a:latin typeface="Arial" panose="020B0604020202020204" pitchFamily="34" charset="0"/>
                <a:cs typeface="Arial" panose="020B0604020202020204" pitchFamily="34" charset="0"/>
              </a:rPr>
              <a:t>Our Next Steps</a:t>
            </a:r>
          </a:p>
        </p:txBody>
      </p:sp>
      <p:sp>
        <p:nvSpPr>
          <p:cNvPr id="10" name="Rectangle 9">
            <a:extLst>
              <a:ext uri="{FF2B5EF4-FFF2-40B4-BE49-F238E27FC236}">
                <a16:creationId xmlns:a16="http://schemas.microsoft.com/office/drawing/2014/main" id="{E9990047-14AC-7A3A-DD21-38D778DBE641}"/>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a:extLst>
              <a:ext uri="{FF2B5EF4-FFF2-40B4-BE49-F238E27FC236}">
                <a16:creationId xmlns:a16="http://schemas.microsoft.com/office/drawing/2014/main" id="{C1D0EEC3-A115-3B1A-1308-9BC42FCAF97A}"/>
              </a:ext>
            </a:extLst>
          </p:cNvPr>
          <p:cNvSpPr>
            <a:spLocks noGrp="1"/>
          </p:cNvSpPr>
          <p:nvPr>
            <p:ph type="body" sz="quarter" idx="10" hasCustomPrompt="1"/>
          </p:nvPr>
        </p:nvSpPr>
        <p:spPr>
          <a:xfrm>
            <a:off x="842268" y="1488304"/>
            <a:ext cx="10507464" cy="4444842"/>
          </a:xfrm>
          <a:prstGeom prst="rect">
            <a:avLst/>
          </a:prstGeom>
        </p:spPr>
        <p:txBody>
          <a:bodyPr/>
          <a:lstStyle>
            <a:lvl1pPr marL="228600" indent="-228600">
              <a:buFont typeface="Arial" panose="020B0604020202020204" pitchFamily="34" charset="0"/>
              <a:buChar char="•"/>
              <a:defRPr sz="2000" b="0"/>
            </a:lvl1pPr>
          </a:lstStyle>
          <a:p>
            <a:pPr lvl="0"/>
            <a:r>
              <a:rPr lang="en-US"/>
              <a:t>Insert next steps for the unit/organization.</a:t>
            </a:r>
          </a:p>
        </p:txBody>
      </p:sp>
    </p:spTree>
    <p:extLst>
      <p:ext uri="{BB962C8B-B14F-4D97-AF65-F5344CB8AC3E}">
        <p14:creationId xmlns:p14="http://schemas.microsoft.com/office/powerpoint/2010/main" val="28983458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Content, Two Column w/ Icons_op2">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8B3902-A8E1-9CB7-D69F-FF5BA26489D5}"/>
              </a:ext>
            </a:extLst>
          </p:cNvPr>
          <p:cNvGrpSpPr/>
          <p:nvPr userDrawn="1"/>
        </p:nvGrpSpPr>
        <p:grpSpPr>
          <a:xfrm>
            <a:off x="842269" y="5621015"/>
            <a:ext cx="5203915" cy="520263"/>
            <a:chOff x="-139483" y="5989415"/>
            <a:chExt cx="5203915" cy="520263"/>
          </a:xfrm>
        </p:grpSpPr>
        <p:sp>
          <p:nvSpPr>
            <p:cNvPr id="3" name="Rectangle 1">
              <a:extLst>
                <a:ext uri="{FF2B5EF4-FFF2-40B4-BE49-F238E27FC236}">
                  <a16:creationId xmlns:a16="http://schemas.microsoft.com/office/drawing/2014/main" id="{25BCF08E-D621-B822-E675-36F70D663019}"/>
                </a:ext>
              </a:extLst>
            </p:cNvPr>
            <p:cNvSpPr/>
            <p:nvPr userDrawn="1"/>
          </p:nvSpPr>
          <p:spPr>
            <a:xfrm rot="16200000">
              <a:off x="2010639" y="3839293"/>
              <a:ext cx="520263" cy="4820508"/>
            </a:xfrm>
            <a:custGeom>
              <a:avLst/>
              <a:gdLst>
                <a:gd name="connsiteX0" fmla="*/ 0 w 504497"/>
                <a:gd name="connsiteY0" fmla="*/ 0 h 3689131"/>
                <a:gd name="connsiteX1" fmla="*/ 504497 w 504497"/>
                <a:gd name="connsiteY1" fmla="*/ 0 h 3689131"/>
                <a:gd name="connsiteX2" fmla="*/ 504497 w 504497"/>
                <a:gd name="connsiteY2" fmla="*/ 3689131 h 3689131"/>
                <a:gd name="connsiteX3" fmla="*/ 0 w 504497"/>
                <a:gd name="connsiteY3" fmla="*/ 3689131 h 3689131"/>
                <a:gd name="connsiteX4" fmla="*/ 0 w 504497"/>
                <a:gd name="connsiteY4" fmla="*/ 0 h 3689131"/>
                <a:gd name="connsiteX0" fmla="*/ 0 w 520263"/>
                <a:gd name="connsiteY0" fmla="*/ 0 h 3689131"/>
                <a:gd name="connsiteX1" fmla="*/ 504497 w 520263"/>
                <a:gd name="connsiteY1" fmla="*/ 0 h 3689131"/>
                <a:gd name="connsiteX2" fmla="*/ 520263 w 520263"/>
                <a:gd name="connsiteY2" fmla="*/ 3294993 h 3689131"/>
                <a:gd name="connsiteX3" fmla="*/ 0 w 520263"/>
                <a:gd name="connsiteY3" fmla="*/ 3689131 h 3689131"/>
                <a:gd name="connsiteX4" fmla="*/ 0 w 520263"/>
                <a:gd name="connsiteY4" fmla="*/ 0 h 368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63" h="3689131">
                  <a:moveTo>
                    <a:pt x="0" y="0"/>
                  </a:moveTo>
                  <a:lnTo>
                    <a:pt x="504497" y="0"/>
                  </a:lnTo>
                  <a:cubicBezTo>
                    <a:pt x="509752" y="1098331"/>
                    <a:pt x="515008" y="2196662"/>
                    <a:pt x="520263" y="3294993"/>
                  </a:cubicBezTo>
                  <a:lnTo>
                    <a:pt x="0" y="3689131"/>
                  </a:lnTo>
                  <a:lnTo>
                    <a:pt x="0" y="0"/>
                  </a:lnTo>
                  <a:close/>
                </a:path>
              </a:pathLst>
            </a:cu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50F6C9BE-7BBC-B980-D1B7-FA5C71A93D1F}"/>
                </a:ext>
              </a:extLst>
            </p:cNvPr>
            <p:cNvSpPr/>
            <p:nvPr userDrawn="1"/>
          </p:nvSpPr>
          <p:spPr>
            <a:xfrm rot="16200000">
              <a:off x="4403724" y="5847250"/>
              <a:ext cx="513015" cy="808400"/>
            </a:xfrm>
            <a:custGeom>
              <a:avLst/>
              <a:gdLst>
                <a:gd name="connsiteX0" fmla="*/ 0 w 530198"/>
                <a:gd name="connsiteY0" fmla="*/ 0 h 222837"/>
                <a:gd name="connsiteX1" fmla="*/ 530198 w 530198"/>
                <a:gd name="connsiteY1" fmla="*/ 0 h 222837"/>
                <a:gd name="connsiteX2" fmla="*/ 530198 w 530198"/>
                <a:gd name="connsiteY2" fmla="*/ 222837 h 222837"/>
                <a:gd name="connsiteX3" fmla="*/ 0 w 530198"/>
                <a:gd name="connsiteY3" fmla="*/ 222837 h 222837"/>
                <a:gd name="connsiteX4" fmla="*/ 0 w 530198"/>
                <a:gd name="connsiteY4" fmla="*/ 0 h 222837"/>
                <a:gd name="connsiteX0" fmla="*/ 0 w 545566"/>
                <a:gd name="connsiteY0" fmla="*/ 399570 h 622407"/>
                <a:gd name="connsiteX1" fmla="*/ 545566 w 545566"/>
                <a:gd name="connsiteY1" fmla="*/ 0 h 622407"/>
                <a:gd name="connsiteX2" fmla="*/ 530198 w 545566"/>
                <a:gd name="connsiteY2" fmla="*/ 622407 h 622407"/>
                <a:gd name="connsiteX3" fmla="*/ 0 w 545566"/>
                <a:gd name="connsiteY3" fmla="*/ 622407 h 622407"/>
                <a:gd name="connsiteX4" fmla="*/ 0 w 545566"/>
                <a:gd name="connsiteY4" fmla="*/ 399570 h 622407"/>
                <a:gd name="connsiteX0" fmla="*/ 0 w 530198"/>
                <a:gd name="connsiteY0" fmla="*/ 384202 h 607039"/>
                <a:gd name="connsiteX1" fmla="*/ 522514 w 530198"/>
                <a:gd name="connsiteY1" fmla="*/ 0 h 607039"/>
                <a:gd name="connsiteX2" fmla="*/ 530198 w 530198"/>
                <a:gd name="connsiteY2" fmla="*/ 607039 h 607039"/>
                <a:gd name="connsiteX3" fmla="*/ 0 w 530198"/>
                <a:gd name="connsiteY3" fmla="*/ 607039 h 607039"/>
                <a:gd name="connsiteX4" fmla="*/ 0 w 530198"/>
                <a:gd name="connsiteY4" fmla="*/ 384202 h 607039"/>
                <a:gd name="connsiteX0" fmla="*/ 0 w 530198"/>
                <a:gd name="connsiteY0" fmla="*/ 393727 h 616564"/>
                <a:gd name="connsiteX1" fmla="*/ 525689 w 530198"/>
                <a:gd name="connsiteY1" fmla="*/ 0 h 616564"/>
                <a:gd name="connsiteX2" fmla="*/ 530198 w 530198"/>
                <a:gd name="connsiteY2" fmla="*/ 616564 h 616564"/>
                <a:gd name="connsiteX3" fmla="*/ 0 w 530198"/>
                <a:gd name="connsiteY3" fmla="*/ 616564 h 616564"/>
                <a:gd name="connsiteX4" fmla="*/ 0 w 530198"/>
                <a:gd name="connsiteY4" fmla="*/ 393727 h 616564"/>
                <a:gd name="connsiteX0" fmla="*/ 0 w 526237"/>
                <a:gd name="connsiteY0" fmla="*/ 393727 h 616564"/>
                <a:gd name="connsiteX1" fmla="*/ 525689 w 526237"/>
                <a:gd name="connsiteY1" fmla="*/ 0 h 616564"/>
                <a:gd name="connsiteX2" fmla="*/ 523424 w 526237"/>
                <a:gd name="connsiteY2" fmla="*/ 230484 h 616564"/>
                <a:gd name="connsiteX3" fmla="*/ 0 w 526237"/>
                <a:gd name="connsiteY3" fmla="*/ 616564 h 616564"/>
                <a:gd name="connsiteX4" fmla="*/ 0 w 526237"/>
                <a:gd name="connsiteY4" fmla="*/ 393727 h 616564"/>
                <a:gd name="connsiteX0" fmla="*/ 0 w 526811"/>
                <a:gd name="connsiteY0" fmla="*/ 393727 h 616564"/>
                <a:gd name="connsiteX1" fmla="*/ 525689 w 526811"/>
                <a:gd name="connsiteY1" fmla="*/ 0 h 616564"/>
                <a:gd name="connsiteX2" fmla="*/ 526811 w 526811"/>
                <a:gd name="connsiteY2" fmla="*/ 230484 h 616564"/>
                <a:gd name="connsiteX3" fmla="*/ 0 w 526811"/>
                <a:gd name="connsiteY3" fmla="*/ 616564 h 616564"/>
                <a:gd name="connsiteX4" fmla="*/ 0 w 526811"/>
                <a:gd name="connsiteY4" fmla="*/ 393727 h 616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811" h="616564">
                  <a:moveTo>
                    <a:pt x="0" y="393727"/>
                  </a:moveTo>
                  <a:lnTo>
                    <a:pt x="525689" y="0"/>
                  </a:lnTo>
                  <a:cubicBezTo>
                    <a:pt x="528250" y="202346"/>
                    <a:pt x="524250" y="28138"/>
                    <a:pt x="526811" y="230484"/>
                  </a:cubicBezTo>
                  <a:lnTo>
                    <a:pt x="0" y="616564"/>
                  </a:lnTo>
                  <a:lnTo>
                    <a:pt x="0" y="393727"/>
                  </a:lnTo>
                  <a:close/>
                </a:path>
              </a:pathLst>
            </a:custGeom>
            <a:solidFill>
              <a:srgbClr val="D22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a:extLst>
              <a:ext uri="{FF2B5EF4-FFF2-40B4-BE49-F238E27FC236}">
                <a16:creationId xmlns:a16="http://schemas.microsoft.com/office/drawing/2014/main" id="{A82FE828-0BCB-5E4D-7323-8F10839FE445}"/>
              </a:ext>
            </a:extLst>
          </p:cNvPr>
          <p:cNvSpPr>
            <a:spLocks noGrp="1"/>
          </p:cNvSpPr>
          <p:nvPr>
            <p:ph type="body" sz="quarter" idx="12" hasCustomPrompt="1"/>
          </p:nvPr>
        </p:nvSpPr>
        <p:spPr>
          <a:xfrm>
            <a:off x="2659816" y="5711983"/>
            <a:ext cx="2194560" cy="338328"/>
          </a:xfrm>
          <a:prstGeom prst="rect">
            <a:avLst/>
          </a:prstGeom>
        </p:spPr>
        <p:txBody>
          <a:bodyPr anchor="b" anchorCtr="0">
            <a:normAutofit/>
          </a:bodyPr>
          <a:lstStyle>
            <a:lvl1pPr marL="0" indent="0">
              <a:buFont typeface="Wingdings" panose="05000000000000000000" pitchFamily="2" charset="2"/>
              <a:buNone/>
              <a:defRPr sz="1600" b="0">
                <a:solidFill>
                  <a:schemeClr val="bg1"/>
                </a:solidFill>
              </a:defRPr>
            </a:lvl1pPr>
          </a:lstStyle>
          <a:p>
            <a:pPr lvl="0"/>
            <a:r>
              <a:rPr lang="en-US"/>
              <a:t>Click to enter dates.</a:t>
            </a:r>
          </a:p>
        </p:txBody>
      </p:sp>
      <p:sp>
        <p:nvSpPr>
          <p:cNvPr id="14" name="TextBox 13">
            <a:extLst>
              <a:ext uri="{FF2B5EF4-FFF2-40B4-BE49-F238E27FC236}">
                <a16:creationId xmlns:a16="http://schemas.microsoft.com/office/drawing/2014/main" id="{358AB3C8-A2F3-FDBC-E228-88FF264D568F}"/>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Participation</a:t>
            </a:r>
          </a:p>
        </p:txBody>
      </p:sp>
      <p:sp>
        <p:nvSpPr>
          <p:cNvPr id="19" name="TextBox 18">
            <a:extLst>
              <a:ext uri="{FF2B5EF4-FFF2-40B4-BE49-F238E27FC236}">
                <a16:creationId xmlns:a16="http://schemas.microsoft.com/office/drawing/2014/main" id="{22A7B470-3BE8-898E-19E0-0DF0344F113B}"/>
              </a:ext>
            </a:extLst>
          </p:cNvPr>
          <p:cNvSpPr txBox="1"/>
          <p:nvPr userDrawn="1"/>
        </p:nvSpPr>
        <p:spPr>
          <a:xfrm>
            <a:off x="2445190" y="2662040"/>
            <a:ext cx="730161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Response Rate chart and table from the DEOCS Survey Results PDF Report. </a:t>
            </a:r>
            <a:r>
              <a:rPr lang="en-US">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Paste image over this text. Consider including historical rates if available.</a:t>
            </a:r>
          </a:p>
        </p:txBody>
      </p:sp>
      <p:sp>
        <p:nvSpPr>
          <p:cNvPr id="11" name="TextBox 10">
            <a:extLst>
              <a:ext uri="{FF2B5EF4-FFF2-40B4-BE49-F238E27FC236}">
                <a16:creationId xmlns:a16="http://schemas.microsoft.com/office/drawing/2014/main" id="{DC644F27-E3EF-42EC-36F2-2FFD4D273116}"/>
              </a:ext>
            </a:extLst>
          </p:cNvPr>
          <p:cNvSpPr txBox="1"/>
          <p:nvPr userDrawn="1"/>
        </p:nvSpPr>
        <p:spPr>
          <a:xfrm>
            <a:off x="842268" y="5718572"/>
            <a:ext cx="1920240" cy="338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panose="020B0604020202020204" pitchFamily="34" charset="0"/>
                <a:ea typeface="+mn-ea"/>
                <a:cs typeface="Arial" panose="020B0604020202020204" pitchFamily="34" charset="0"/>
              </a:rPr>
              <a:t>Survey start/end:</a:t>
            </a:r>
            <a:endParaRPr lang="en-US" sz="1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589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_Content, Two Column w/ Icons_op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58AB3C8-A2F3-FDBC-E228-88FF264D568F}"/>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DEOCS Participation Demographic Summary</a:t>
            </a:r>
          </a:p>
        </p:txBody>
      </p:sp>
      <p:sp>
        <p:nvSpPr>
          <p:cNvPr id="19" name="TextBox 18">
            <a:extLst>
              <a:ext uri="{FF2B5EF4-FFF2-40B4-BE49-F238E27FC236}">
                <a16:creationId xmlns:a16="http://schemas.microsoft.com/office/drawing/2014/main" id="{22A7B470-3BE8-898E-19E0-0DF0344F113B}"/>
              </a:ext>
            </a:extLst>
          </p:cNvPr>
          <p:cNvSpPr txBox="1"/>
          <p:nvPr userDrawn="1"/>
        </p:nvSpPr>
        <p:spPr>
          <a:xfrm>
            <a:off x="2445190" y="2662040"/>
            <a:ext cx="730161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Demographic Summary of Participants table from the DEOCS Survey Results PDF Report. </a:t>
            </a:r>
            <a:r>
              <a:rPr lang="en-US">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Paste image over this text. Consider including historical rates if available.</a:t>
            </a:r>
          </a:p>
        </p:txBody>
      </p:sp>
      <p:sp>
        <p:nvSpPr>
          <p:cNvPr id="11" name="TextBox 10">
            <a:extLst>
              <a:ext uri="{FF2B5EF4-FFF2-40B4-BE49-F238E27FC236}">
                <a16:creationId xmlns:a16="http://schemas.microsoft.com/office/drawing/2014/main" id="{DC644F27-E3EF-42EC-36F2-2FFD4D273116}"/>
              </a:ext>
            </a:extLst>
          </p:cNvPr>
          <p:cNvSpPr txBox="1"/>
          <p:nvPr userDrawn="1"/>
        </p:nvSpPr>
        <p:spPr>
          <a:xfrm>
            <a:off x="842268" y="5718572"/>
            <a:ext cx="1920240" cy="338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panose="020B0604020202020204" pitchFamily="34" charset="0"/>
                <a:ea typeface="+mn-ea"/>
                <a:cs typeface="Arial" panose="020B0604020202020204" pitchFamily="34" charset="0"/>
              </a:rPr>
              <a:t>Survey start/end:</a:t>
            </a:r>
            <a:endParaRPr lang="en-US" sz="1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698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Content, Two Column w/ Icons_op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778B24-9FA8-6140-CCA5-4E3A6BC718FF}"/>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C89F00-7A13-00F8-A7CF-6382BC08B927}"/>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The Process</a:t>
            </a:r>
          </a:p>
        </p:txBody>
      </p:sp>
      <p:graphicFrame>
        <p:nvGraphicFramePr>
          <p:cNvPr id="2" name="Diagram 1">
            <a:extLst>
              <a:ext uri="{FF2B5EF4-FFF2-40B4-BE49-F238E27FC236}">
                <a16:creationId xmlns:a16="http://schemas.microsoft.com/office/drawing/2014/main" id="{8966B28F-1160-15B9-F96C-DDD57EC82E4A}"/>
              </a:ext>
            </a:extLst>
          </p:cNvPr>
          <p:cNvGraphicFramePr/>
          <p:nvPr userDrawn="1">
            <p:extLst>
              <p:ext uri="{D42A27DB-BD31-4B8C-83A1-F6EECF244321}">
                <p14:modId xmlns:p14="http://schemas.microsoft.com/office/powerpoint/2010/main" val="127308022"/>
              </p:ext>
            </p:extLst>
          </p:nvPr>
        </p:nvGraphicFramePr>
        <p:xfrm>
          <a:off x="2489871" y="1299410"/>
          <a:ext cx="6581998" cy="4509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4C3A79B6-BDEB-90C5-CC50-83B353A1658E}"/>
              </a:ext>
            </a:extLst>
          </p:cNvPr>
          <p:cNvGraphicFramePr/>
          <p:nvPr userDrawn="1">
            <p:extLst>
              <p:ext uri="{D42A27DB-BD31-4B8C-83A1-F6EECF244321}">
                <p14:modId xmlns:p14="http://schemas.microsoft.com/office/powerpoint/2010/main" val="752878955"/>
              </p:ext>
            </p:extLst>
          </p:nvPr>
        </p:nvGraphicFramePr>
        <p:xfrm>
          <a:off x="4504086" y="2228375"/>
          <a:ext cx="2331264" cy="25721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a:extLst>
              <a:ext uri="{FF2B5EF4-FFF2-40B4-BE49-F238E27FC236}">
                <a16:creationId xmlns:a16="http://schemas.microsoft.com/office/drawing/2014/main" id="{4E74B569-F096-78B0-2BB9-66CC9327290B}"/>
              </a:ext>
            </a:extLst>
          </p:cNvPr>
          <p:cNvSpPr txBox="1"/>
          <p:nvPr userDrawn="1"/>
        </p:nvSpPr>
        <p:spPr>
          <a:xfrm>
            <a:off x="5411102" y="1022411"/>
            <a:ext cx="1197874" cy="276999"/>
          </a:xfrm>
          <a:prstGeom prst="rect">
            <a:avLst/>
          </a:prstGeom>
          <a:noFill/>
        </p:spPr>
        <p:txBody>
          <a:bodyPr wrap="square" rtlCol="0">
            <a:spAutoFit/>
          </a:bodyPr>
          <a:lstStyle/>
          <a:p>
            <a:r>
              <a:rPr lang="en-US" sz="1200" b="1">
                <a:solidFill>
                  <a:schemeClr val="accent2"/>
                </a:solidFill>
                <a:latin typeface="Arial" panose="020B0604020202020204" pitchFamily="34" charset="0"/>
                <a:cs typeface="Arial" panose="020B0604020202020204" pitchFamily="34" charset="0"/>
              </a:rPr>
              <a:t>Aug-Nov</a:t>
            </a:r>
          </a:p>
        </p:txBody>
      </p:sp>
      <p:sp>
        <p:nvSpPr>
          <p:cNvPr id="5" name="TextBox 4">
            <a:extLst>
              <a:ext uri="{FF2B5EF4-FFF2-40B4-BE49-F238E27FC236}">
                <a16:creationId xmlns:a16="http://schemas.microsoft.com/office/drawing/2014/main" id="{2FB4CD57-2FF9-8D43-CB85-C8EAAE2222AA}"/>
              </a:ext>
            </a:extLst>
          </p:cNvPr>
          <p:cNvSpPr txBox="1"/>
          <p:nvPr userDrawn="1"/>
        </p:nvSpPr>
        <p:spPr>
          <a:xfrm>
            <a:off x="3011495" y="2113504"/>
            <a:ext cx="1197874" cy="276999"/>
          </a:xfrm>
          <a:prstGeom prst="rect">
            <a:avLst/>
          </a:prstGeom>
          <a:noFill/>
        </p:spPr>
        <p:txBody>
          <a:bodyPr wrap="square" rtlCol="0">
            <a:spAutoFit/>
          </a:bodyPr>
          <a:lstStyle/>
          <a:p>
            <a:r>
              <a:rPr lang="en-US" sz="1200" b="1">
                <a:solidFill>
                  <a:schemeClr val="accent2"/>
                </a:solidFill>
                <a:latin typeface="Arial" panose="020B0604020202020204" pitchFamily="34" charset="0"/>
                <a:cs typeface="Arial" panose="020B0604020202020204" pitchFamily="34" charset="0"/>
              </a:rPr>
              <a:t>July 31</a:t>
            </a:r>
          </a:p>
        </p:txBody>
      </p:sp>
      <p:sp>
        <p:nvSpPr>
          <p:cNvPr id="6" name="TextBox 5">
            <a:extLst>
              <a:ext uri="{FF2B5EF4-FFF2-40B4-BE49-F238E27FC236}">
                <a16:creationId xmlns:a16="http://schemas.microsoft.com/office/drawing/2014/main" id="{7B56BBF2-A24C-CFD8-40EF-173D90E48F7F}"/>
              </a:ext>
            </a:extLst>
          </p:cNvPr>
          <p:cNvSpPr txBox="1"/>
          <p:nvPr userDrawn="1"/>
        </p:nvSpPr>
        <p:spPr>
          <a:xfrm>
            <a:off x="3097812" y="4776993"/>
            <a:ext cx="1197874" cy="276999"/>
          </a:xfrm>
          <a:prstGeom prst="rect">
            <a:avLst/>
          </a:prstGeom>
          <a:noFill/>
        </p:spPr>
        <p:txBody>
          <a:bodyPr wrap="square" rtlCol="0">
            <a:spAutoFit/>
          </a:bodyPr>
          <a:lstStyle/>
          <a:p>
            <a:r>
              <a:rPr lang="en-US" sz="1200" b="1">
                <a:solidFill>
                  <a:schemeClr val="accent2"/>
                </a:solidFill>
                <a:latin typeface="Arial" panose="020B0604020202020204" pitchFamily="34" charset="0"/>
                <a:cs typeface="Arial" panose="020B0604020202020204" pitchFamily="34" charset="0"/>
              </a:rPr>
              <a:t>Jan 31</a:t>
            </a:r>
          </a:p>
        </p:txBody>
      </p:sp>
      <p:sp>
        <p:nvSpPr>
          <p:cNvPr id="7" name="TextBox 6">
            <a:extLst>
              <a:ext uri="{FF2B5EF4-FFF2-40B4-BE49-F238E27FC236}">
                <a16:creationId xmlns:a16="http://schemas.microsoft.com/office/drawing/2014/main" id="{45AB4A88-83DA-3B82-51DC-96AF478F4637}"/>
              </a:ext>
            </a:extLst>
          </p:cNvPr>
          <p:cNvSpPr txBox="1"/>
          <p:nvPr userDrawn="1"/>
        </p:nvSpPr>
        <p:spPr>
          <a:xfrm>
            <a:off x="4957069" y="5775393"/>
            <a:ext cx="1686346" cy="461665"/>
          </a:xfrm>
          <a:prstGeom prst="rect">
            <a:avLst/>
          </a:prstGeom>
          <a:noFill/>
        </p:spPr>
        <p:txBody>
          <a:bodyPr wrap="square" rtlCol="0">
            <a:spAutoFit/>
          </a:bodyPr>
          <a:lstStyle/>
          <a:p>
            <a:pPr algn="ctr"/>
            <a:r>
              <a:rPr lang="en-US" sz="1200" b="0">
                <a:solidFill>
                  <a:schemeClr val="accent2"/>
                </a:solidFill>
                <a:latin typeface="Arial" panose="020B0604020202020204" pitchFamily="34" charset="0"/>
                <a:cs typeface="Arial" panose="020B0604020202020204" pitchFamily="34" charset="0"/>
              </a:rPr>
              <a:t>30 days after </a:t>
            </a:r>
          </a:p>
          <a:p>
            <a:pPr algn="ctr"/>
            <a:r>
              <a:rPr lang="en-US" sz="1200" b="0">
                <a:solidFill>
                  <a:schemeClr val="accent2"/>
                </a:solidFill>
                <a:latin typeface="Arial" panose="020B0604020202020204" pitchFamily="34" charset="0"/>
                <a:cs typeface="Arial" panose="020B0604020202020204" pitchFamily="34" charset="0"/>
              </a:rPr>
              <a:t>CCA review session</a:t>
            </a:r>
          </a:p>
        </p:txBody>
      </p:sp>
      <p:sp>
        <p:nvSpPr>
          <p:cNvPr id="11" name="Oval 10">
            <a:extLst>
              <a:ext uri="{FF2B5EF4-FFF2-40B4-BE49-F238E27FC236}">
                <a16:creationId xmlns:a16="http://schemas.microsoft.com/office/drawing/2014/main" id="{A245B7CB-AD45-71AF-42B3-96E8DE7D61E8}"/>
              </a:ext>
            </a:extLst>
          </p:cNvPr>
          <p:cNvSpPr/>
          <p:nvPr userDrawn="1"/>
        </p:nvSpPr>
        <p:spPr>
          <a:xfrm>
            <a:off x="5201305" y="2972108"/>
            <a:ext cx="1197874" cy="11637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365 day cycle</a:t>
            </a:r>
          </a:p>
        </p:txBody>
      </p:sp>
    </p:spTree>
    <p:extLst>
      <p:ext uri="{BB962C8B-B14F-4D97-AF65-F5344CB8AC3E}">
        <p14:creationId xmlns:p14="http://schemas.microsoft.com/office/powerpoint/2010/main" val="27498274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5_Content Slide | Image, Graphic, 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5581BF-16CB-34FD-9D02-79414A80A7F1}"/>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FBA41B4-9076-D243-8698-2EE94E672492}"/>
              </a:ext>
            </a:extLst>
          </p:cNvPr>
          <p:cNvSpPr>
            <a:spLocks noGrp="1"/>
          </p:cNvSpPr>
          <p:nvPr>
            <p:ph type="body" sz="quarter" idx="10" hasCustomPrompt="1"/>
          </p:nvPr>
        </p:nvSpPr>
        <p:spPr>
          <a:xfrm>
            <a:off x="1384071" y="1264888"/>
            <a:ext cx="5816821" cy="521302"/>
          </a:xfrm>
          <a:prstGeom prst="rect">
            <a:avLst/>
          </a:prstGeom>
        </p:spPr>
        <p:txBody>
          <a:bodyPr anchor="ctr"/>
          <a:lstStyle>
            <a:lvl1pPr marL="0" indent="0">
              <a:buNone/>
              <a:defRPr sz="2000" i="0"/>
            </a:lvl1pPr>
          </a:lstStyle>
          <a:p>
            <a:pPr lvl="0"/>
            <a:r>
              <a:rPr lang="en-US"/>
              <a:t>Strength area #1</a:t>
            </a:r>
          </a:p>
        </p:txBody>
      </p:sp>
      <p:sp>
        <p:nvSpPr>
          <p:cNvPr id="22" name="TextBox 21">
            <a:extLst>
              <a:ext uri="{FF2B5EF4-FFF2-40B4-BE49-F238E27FC236}">
                <a16:creationId xmlns:a16="http://schemas.microsoft.com/office/drawing/2014/main" id="{0CDBAD59-B421-FD62-223D-DD84464D1497}"/>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Our Strengths</a:t>
            </a:r>
          </a:p>
        </p:txBody>
      </p:sp>
      <p:sp>
        <p:nvSpPr>
          <p:cNvPr id="4" name="Text Placeholder 3">
            <a:extLst>
              <a:ext uri="{FF2B5EF4-FFF2-40B4-BE49-F238E27FC236}">
                <a16:creationId xmlns:a16="http://schemas.microsoft.com/office/drawing/2014/main" id="{EE8691F7-5339-CEAE-5A87-24EFE73C89CA}"/>
              </a:ext>
            </a:extLst>
          </p:cNvPr>
          <p:cNvSpPr>
            <a:spLocks noGrp="1"/>
          </p:cNvSpPr>
          <p:nvPr>
            <p:ph type="body" sz="quarter" idx="17" hasCustomPrompt="1"/>
          </p:nvPr>
        </p:nvSpPr>
        <p:spPr>
          <a:xfrm>
            <a:off x="837946" y="1268204"/>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1</a:t>
            </a:r>
          </a:p>
        </p:txBody>
      </p:sp>
      <p:sp>
        <p:nvSpPr>
          <p:cNvPr id="21" name="Text Placeholder 3">
            <a:extLst>
              <a:ext uri="{FF2B5EF4-FFF2-40B4-BE49-F238E27FC236}">
                <a16:creationId xmlns:a16="http://schemas.microsoft.com/office/drawing/2014/main" id="{D10B06E4-A3E0-BE30-3DE0-9E2155ABBC92}"/>
              </a:ext>
            </a:extLst>
          </p:cNvPr>
          <p:cNvSpPr>
            <a:spLocks noGrp="1"/>
          </p:cNvSpPr>
          <p:nvPr>
            <p:ph type="body" sz="quarter" idx="18" hasCustomPrompt="1"/>
          </p:nvPr>
        </p:nvSpPr>
        <p:spPr>
          <a:xfrm>
            <a:off x="837946" y="5416955"/>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5</a:t>
            </a:r>
          </a:p>
        </p:txBody>
      </p:sp>
      <p:sp>
        <p:nvSpPr>
          <p:cNvPr id="23" name="Text Placeholder 3">
            <a:extLst>
              <a:ext uri="{FF2B5EF4-FFF2-40B4-BE49-F238E27FC236}">
                <a16:creationId xmlns:a16="http://schemas.microsoft.com/office/drawing/2014/main" id="{C3C4E134-D6EB-1F3B-94B8-CC4DCC2C8184}"/>
              </a:ext>
            </a:extLst>
          </p:cNvPr>
          <p:cNvSpPr>
            <a:spLocks noGrp="1"/>
          </p:cNvSpPr>
          <p:nvPr>
            <p:ph type="body" sz="quarter" idx="19" hasCustomPrompt="1"/>
          </p:nvPr>
        </p:nvSpPr>
        <p:spPr>
          <a:xfrm>
            <a:off x="837946" y="3342579"/>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3</a:t>
            </a:r>
          </a:p>
        </p:txBody>
      </p:sp>
      <p:sp>
        <p:nvSpPr>
          <p:cNvPr id="25" name="Text Placeholder 3">
            <a:extLst>
              <a:ext uri="{FF2B5EF4-FFF2-40B4-BE49-F238E27FC236}">
                <a16:creationId xmlns:a16="http://schemas.microsoft.com/office/drawing/2014/main" id="{50B48244-8990-EDCD-9776-9E27C457AD84}"/>
              </a:ext>
            </a:extLst>
          </p:cNvPr>
          <p:cNvSpPr>
            <a:spLocks noGrp="1"/>
          </p:cNvSpPr>
          <p:nvPr>
            <p:ph type="body" sz="quarter" idx="20" hasCustomPrompt="1"/>
          </p:nvPr>
        </p:nvSpPr>
        <p:spPr>
          <a:xfrm>
            <a:off x="837946" y="2305391"/>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2</a:t>
            </a:r>
          </a:p>
        </p:txBody>
      </p:sp>
      <p:sp>
        <p:nvSpPr>
          <p:cNvPr id="26" name="Text Placeholder 3">
            <a:extLst>
              <a:ext uri="{FF2B5EF4-FFF2-40B4-BE49-F238E27FC236}">
                <a16:creationId xmlns:a16="http://schemas.microsoft.com/office/drawing/2014/main" id="{F2757474-8666-9555-5A3B-140886D04A21}"/>
              </a:ext>
            </a:extLst>
          </p:cNvPr>
          <p:cNvSpPr>
            <a:spLocks noGrp="1"/>
          </p:cNvSpPr>
          <p:nvPr>
            <p:ph type="body" sz="quarter" idx="21" hasCustomPrompt="1"/>
          </p:nvPr>
        </p:nvSpPr>
        <p:spPr>
          <a:xfrm>
            <a:off x="837946" y="4379767"/>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4</a:t>
            </a:r>
          </a:p>
        </p:txBody>
      </p:sp>
      <p:sp>
        <p:nvSpPr>
          <p:cNvPr id="27" name="Text Placeholder 2">
            <a:extLst>
              <a:ext uri="{FF2B5EF4-FFF2-40B4-BE49-F238E27FC236}">
                <a16:creationId xmlns:a16="http://schemas.microsoft.com/office/drawing/2014/main" id="{070CE503-AFF9-4C37-D2AF-AF6B5F9418E7}"/>
              </a:ext>
            </a:extLst>
          </p:cNvPr>
          <p:cNvSpPr>
            <a:spLocks noGrp="1"/>
          </p:cNvSpPr>
          <p:nvPr>
            <p:ph type="body" sz="quarter" idx="22" hasCustomPrompt="1"/>
          </p:nvPr>
        </p:nvSpPr>
        <p:spPr>
          <a:xfrm>
            <a:off x="1384071" y="2305391"/>
            <a:ext cx="5816821" cy="521302"/>
          </a:xfrm>
          <a:prstGeom prst="rect">
            <a:avLst/>
          </a:prstGeom>
        </p:spPr>
        <p:txBody>
          <a:bodyPr anchor="ctr"/>
          <a:lstStyle>
            <a:lvl1pPr marL="0" indent="0">
              <a:buNone/>
              <a:defRPr sz="2000" i="0"/>
            </a:lvl1pPr>
          </a:lstStyle>
          <a:p>
            <a:pPr lvl="0"/>
            <a:r>
              <a:rPr lang="en-US"/>
              <a:t>Strength area #2</a:t>
            </a:r>
          </a:p>
        </p:txBody>
      </p:sp>
      <p:sp>
        <p:nvSpPr>
          <p:cNvPr id="28" name="Text Placeholder 2">
            <a:extLst>
              <a:ext uri="{FF2B5EF4-FFF2-40B4-BE49-F238E27FC236}">
                <a16:creationId xmlns:a16="http://schemas.microsoft.com/office/drawing/2014/main" id="{07D7BDC2-3D35-CA46-5A79-6877E37F8595}"/>
              </a:ext>
            </a:extLst>
          </p:cNvPr>
          <p:cNvSpPr>
            <a:spLocks noGrp="1"/>
          </p:cNvSpPr>
          <p:nvPr>
            <p:ph type="body" sz="quarter" idx="23" hasCustomPrompt="1"/>
          </p:nvPr>
        </p:nvSpPr>
        <p:spPr>
          <a:xfrm>
            <a:off x="1384071" y="3342579"/>
            <a:ext cx="5816821" cy="521302"/>
          </a:xfrm>
          <a:prstGeom prst="rect">
            <a:avLst/>
          </a:prstGeom>
        </p:spPr>
        <p:txBody>
          <a:bodyPr anchor="ctr"/>
          <a:lstStyle>
            <a:lvl1pPr marL="0" indent="0">
              <a:buNone/>
              <a:defRPr sz="2000" i="0"/>
            </a:lvl1pPr>
          </a:lstStyle>
          <a:p>
            <a:pPr lvl="0"/>
            <a:r>
              <a:rPr lang="en-US"/>
              <a:t>Strength area #3</a:t>
            </a:r>
          </a:p>
        </p:txBody>
      </p:sp>
      <p:sp>
        <p:nvSpPr>
          <p:cNvPr id="29" name="Text Placeholder 2">
            <a:extLst>
              <a:ext uri="{FF2B5EF4-FFF2-40B4-BE49-F238E27FC236}">
                <a16:creationId xmlns:a16="http://schemas.microsoft.com/office/drawing/2014/main" id="{A8F1690A-3D69-F335-5F73-3AF1AA9EEAB5}"/>
              </a:ext>
            </a:extLst>
          </p:cNvPr>
          <p:cNvSpPr>
            <a:spLocks noGrp="1"/>
          </p:cNvSpPr>
          <p:nvPr>
            <p:ph type="body" sz="quarter" idx="24" hasCustomPrompt="1"/>
          </p:nvPr>
        </p:nvSpPr>
        <p:spPr>
          <a:xfrm>
            <a:off x="1384071" y="4376451"/>
            <a:ext cx="5816821" cy="521302"/>
          </a:xfrm>
          <a:prstGeom prst="rect">
            <a:avLst/>
          </a:prstGeom>
        </p:spPr>
        <p:txBody>
          <a:bodyPr anchor="ctr"/>
          <a:lstStyle>
            <a:lvl1pPr marL="0" indent="0">
              <a:buNone/>
              <a:defRPr sz="2000" i="0"/>
            </a:lvl1pPr>
          </a:lstStyle>
          <a:p>
            <a:pPr lvl="0"/>
            <a:r>
              <a:rPr lang="en-US"/>
              <a:t>Strength area #4</a:t>
            </a:r>
          </a:p>
        </p:txBody>
      </p:sp>
      <p:sp>
        <p:nvSpPr>
          <p:cNvPr id="30" name="Text Placeholder 2">
            <a:extLst>
              <a:ext uri="{FF2B5EF4-FFF2-40B4-BE49-F238E27FC236}">
                <a16:creationId xmlns:a16="http://schemas.microsoft.com/office/drawing/2014/main" id="{DD1845CF-3306-F4B0-4D98-4D66DC6B1FE1}"/>
              </a:ext>
            </a:extLst>
          </p:cNvPr>
          <p:cNvSpPr>
            <a:spLocks noGrp="1"/>
          </p:cNvSpPr>
          <p:nvPr>
            <p:ph type="body" sz="quarter" idx="25" hasCustomPrompt="1"/>
          </p:nvPr>
        </p:nvSpPr>
        <p:spPr>
          <a:xfrm>
            <a:off x="1384070" y="5410323"/>
            <a:ext cx="5816821" cy="521302"/>
          </a:xfrm>
          <a:prstGeom prst="rect">
            <a:avLst/>
          </a:prstGeom>
        </p:spPr>
        <p:txBody>
          <a:bodyPr anchor="ctr"/>
          <a:lstStyle>
            <a:lvl1pPr marL="0" indent="0">
              <a:buNone/>
              <a:defRPr sz="2000" i="0"/>
            </a:lvl1pPr>
          </a:lstStyle>
          <a:p>
            <a:pPr lvl="0"/>
            <a:r>
              <a:rPr lang="en-US"/>
              <a:t>Strength area #5</a:t>
            </a:r>
          </a:p>
        </p:txBody>
      </p:sp>
      <p:sp>
        <p:nvSpPr>
          <p:cNvPr id="15" name="Text Placeholder 6">
            <a:extLst>
              <a:ext uri="{FF2B5EF4-FFF2-40B4-BE49-F238E27FC236}">
                <a16:creationId xmlns:a16="http://schemas.microsoft.com/office/drawing/2014/main" id="{25FCCABF-E7B6-EBBD-1E7A-509E8F75067B}"/>
              </a:ext>
            </a:extLst>
          </p:cNvPr>
          <p:cNvSpPr>
            <a:spLocks noGrp="1"/>
          </p:cNvSpPr>
          <p:nvPr>
            <p:ph type="body" sz="quarter" idx="27" hasCustomPrompt="1"/>
          </p:nvPr>
        </p:nvSpPr>
        <p:spPr>
          <a:xfrm>
            <a:off x="7531101" y="1264888"/>
            <a:ext cx="3793232" cy="4667600"/>
          </a:xfrm>
          <a:prstGeom prst="rect">
            <a:avLst/>
          </a:prstGeom>
        </p:spPr>
        <p:txBody>
          <a:bodyPr/>
          <a:lstStyle>
            <a:lvl1pPr marL="228600" indent="-228600">
              <a:buFont typeface="Arial" panose="020B0604020202020204" pitchFamily="34" charset="0"/>
              <a:buChar char="•"/>
              <a:defRPr sz="2000"/>
            </a:lvl1pPr>
          </a:lstStyle>
          <a:p>
            <a:pPr lvl="0"/>
            <a:r>
              <a:rPr lang="en-US"/>
              <a:t>Click to add notes/ comments.</a:t>
            </a:r>
          </a:p>
        </p:txBody>
      </p:sp>
    </p:spTree>
    <p:extLst>
      <p:ext uri="{BB962C8B-B14F-4D97-AF65-F5344CB8AC3E}">
        <p14:creationId xmlns:p14="http://schemas.microsoft.com/office/powerpoint/2010/main" val="32911994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3_Content Slide | Image, Graphic, Table">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519EF43D-2E37-2E72-DB7D-04DE41D1BEB9}"/>
              </a:ext>
            </a:extLst>
          </p:cNvPr>
          <p:cNvSpPr>
            <a:spLocks noGrp="1"/>
          </p:cNvSpPr>
          <p:nvPr>
            <p:ph type="body" sz="quarter" idx="26" hasCustomPrompt="1"/>
          </p:nvPr>
        </p:nvSpPr>
        <p:spPr>
          <a:xfrm>
            <a:off x="1384070" y="1264888"/>
            <a:ext cx="5816821" cy="521302"/>
          </a:xfrm>
          <a:prstGeom prst="rect">
            <a:avLst/>
          </a:prstGeom>
        </p:spPr>
        <p:txBody>
          <a:bodyPr anchor="ctr"/>
          <a:lstStyle>
            <a:lvl1pPr marL="0" indent="0">
              <a:buNone/>
              <a:defRPr sz="2000" i="0"/>
            </a:lvl1pPr>
          </a:lstStyle>
          <a:p>
            <a:pPr lvl="0"/>
            <a:r>
              <a:rPr lang="en-US"/>
              <a:t>Challenge area #1</a:t>
            </a:r>
          </a:p>
        </p:txBody>
      </p:sp>
      <p:sp>
        <p:nvSpPr>
          <p:cNvPr id="8" name="Rectangle 7">
            <a:extLst>
              <a:ext uri="{FF2B5EF4-FFF2-40B4-BE49-F238E27FC236}">
                <a16:creationId xmlns:a16="http://schemas.microsoft.com/office/drawing/2014/main" id="{025581BF-16CB-34FD-9D02-79414A80A7F1}"/>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CDBAD59-B421-FD62-223D-DD84464D1497}"/>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Our Challenges &amp; Areas for Growth</a:t>
            </a:r>
          </a:p>
        </p:txBody>
      </p:sp>
      <p:sp>
        <p:nvSpPr>
          <p:cNvPr id="4" name="Text Placeholder 3">
            <a:extLst>
              <a:ext uri="{FF2B5EF4-FFF2-40B4-BE49-F238E27FC236}">
                <a16:creationId xmlns:a16="http://schemas.microsoft.com/office/drawing/2014/main" id="{EE8691F7-5339-CEAE-5A87-24EFE73C89CA}"/>
              </a:ext>
            </a:extLst>
          </p:cNvPr>
          <p:cNvSpPr>
            <a:spLocks noGrp="1"/>
          </p:cNvSpPr>
          <p:nvPr>
            <p:ph type="body" sz="quarter" idx="17" hasCustomPrompt="1"/>
          </p:nvPr>
        </p:nvSpPr>
        <p:spPr>
          <a:xfrm>
            <a:off x="837946" y="1268204"/>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1</a:t>
            </a:r>
          </a:p>
        </p:txBody>
      </p:sp>
      <p:sp>
        <p:nvSpPr>
          <p:cNvPr id="21" name="Text Placeholder 3">
            <a:extLst>
              <a:ext uri="{FF2B5EF4-FFF2-40B4-BE49-F238E27FC236}">
                <a16:creationId xmlns:a16="http://schemas.microsoft.com/office/drawing/2014/main" id="{D10B06E4-A3E0-BE30-3DE0-9E2155ABBC92}"/>
              </a:ext>
            </a:extLst>
          </p:cNvPr>
          <p:cNvSpPr>
            <a:spLocks noGrp="1"/>
          </p:cNvSpPr>
          <p:nvPr>
            <p:ph type="body" sz="quarter" idx="18" hasCustomPrompt="1"/>
          </p:nvPr>
        </p:nvSpPr>
        <p:spPr>
          <a:xfrm>
            <a:off x="837946" y="5416955"/>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i="0">
                <a:solidFill>
                  <a:schemeClr val="bg1"/>
                </a:solidFill>
              </a:defRPr>
            </a:lvl1pPr>
          </a:lstStyle>
          <a:p>
            <a:pPr lvl="0"/>
            <a:r>
              <a:rPr lang="en-US"/>
              <a:t>5</a:t>
            </a:r>
          </a:p>
        </p:txBody>
      </p:sp>
      <p:sp>
        <p:nvSpPr>
          <p:cNvPr id="23" name="Text Placeholder 3">
            <a:extLst>
              <a:ext uri="{FF2B5EF4-FFF2-40B4-BE49-F238E27FC236}">
                <a16:creationId xmlns:a16="http://schemas.microsoft.com/office/drawing/2014/main" id="{C3C4E134-D6EB-1F3B-94B8-CC4DCC2C8184}"/>
              </a:ext>
            </a:extLst>
          </p:cNvPr>
          <p:cNvSpPr>
            <a:spLocks noGrp="1"/>
          </p:cNvSpPr>
          <p:nvPr>
            <p:ph type="body" sz="quarter" idx="19" hasCustomPrompt="1"/>
          </p:nvPr>
        </p:nvSpPr>
        <p:spPr>
          <a:xfrm>
            <a:off x="837946" y="3342579"/>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3</a:t>
            </a:r>
          </a:p>
        </p:txBody>
      </p:sp>
      <p:sp>
        <p:nvSpPr>
          <p:cNvPr id="25" name="Text Placeholder 3">
            <a:extLst>
              <a:ext uri="{FF2B5EF4-FFF2-40B4-BE49-F238E27FC236}">
                <a16:creationId xmlns:a16="http://schemas.microsoft.com/office/drawing/2014/main" id="{50B48244-8990-EDCD-9776-9E27C457AD84}"/>
              </a:ext>
            </a:extLst>
          </p:cNvPr>
          <p:cNvSpPr>
            <a:spLocks noGrp="1"/>
          </p:cNvSpPr>
          <p:nvPr>
            <p:ph type="body" sz="quarter" idx="20" hasCustomPrompt="1"/>
          </p:nvPr>
        </p:nvSpPr>
        <p:spPr>
          <a:xfrm>
            <a:off x="837946" y="2305391"/>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2</a:t>
            </a:r>
          </a:p>
        </p:txBody>
      </p:sp>
      <p:sp>
        <p:nvSpPr>
          <p:cNvPr id="26" name="Text Placeholder 3">
            <a:extLst>
              <a:ext uri="{FF2B5EF4-FFF2-40B4-BE49-F238E27FC236}">
                <a16:creationId xmlns:a16="http://schemas.microsoft.com/office/drawing/2014/main" id="{F2757474-8666-9555-5A3B-140886D04A21}"/>
              </a:ext>
            </a:extLst>
          </p:cNvPr>
          <p:cNvSpPr>
            <a:spLocks noGrp="1"/>
          </p:cNvSpPr>
          <p:nvPr>
            <p:ph type="body" sz="quarter" idx="21" hasCustomPrompt="1"/>
          </p:nvPr>
        </p:nvSpPr>
        <p:spPr>
          <a:xfrm>
            <a:off x="837946" y="4379767"/>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4</a:t>
            </a:r>
          </a:p>
        </p:txBody>
      </p:sp>
      <p:sp>
        <p:nvSpPr>
          <p:cNvPr id="27" name="Text Placeholder 2">
            <a:extLst>
              <a:ext uri="{FF2B5EF4-FFF2-40B4-BE49-F238E27FC236}">
                <a16:creationId xmlns:a16="http://schemas.microsoft.com/office/drawing/2014/main" id="{070CE503-AFF9-4C37-D2AF-AF6B5F9418E7}"/>
              </a:ext>
            </a:extLst>
          </p:cNvPr>
          <p:cNvSpPr>
            <a:spLocks noGrp="1"/>
          </p:cNvSpPr>
          <p:nvPr>
            <p:ph type="body" sz="quarter" idx="22" hasCustomPrompt="1"/>
          </p:nvPr>
        </p:nvSpPr>
        <p:spPr>
          <a:xfrm>
            <a:off x="1384070" y="2302075"/>
            <a:ext cx="5816821" cy="521302"/>
          </a:xfrm>
          <a:prstGeom prst="rect">
            <a:avLst/>
          </a:prstGeom>
        </p:spPr>
        <p:txBody>
          <a:bodyPr anchor="ctr"/>
          <a:lstStyle>
            <a:lvl1pPr marL="0" indent="0">
              <a:buNone/>
              <a:defRPr sz="2000" i="0"/>
            </a:lvl1pPr>
          </a:lstStyle>
          <a:p>
            <a:pPr lvl="0"/>
            <a:r>
              <a:rPr lang="en-US"/>
              <a:t>Challenge area #2</a:t>
            </a:r>
          </a:p>
        </p:txBody>
      </p:sp>
      <p:sp>
        <p:nvSpPr>
          <p:cNvPr id="28" name="Text Placeholder 2">
            <a:extLst>
              <a:ext uri="{FF2B5EF4-FFF2-40B4-BE49-F238E27FC236}">
                <a16:creationId xmlns:a16="http://schemas.microsoft.com/office/drawing/2014/main" id="{07D7BDC2-3D35-CA46-5A79-6877E37F8595}"/>
              </a:ext>
            </a:extLst>
          </p:cNvPr>
          <p:cNvSpPr>
            <a:spLocks noGrp="1"/>
          </p:cNvSpPr>
          <p:nvPr>
            <p:ph type="body" sz="quarter" idx="23" hasCustomPrompt="1"/>
          </p:nvPr>
        </p:nvSpPr>
        <p:spPr>
          <a:xfrm>
            <a:off x="1384071" y="3342579"/>
            <a:ext cx="5816821" cy="521302"/>
          </a:xfrm>
          <a:prstGeom prst="rect">
            <a:avLst/>
          </a:prstGeom>
        </p:spPr>
        <p:txBody>
          <a:bodyPr anchor="ctr"/>
          <a:lstStyle>
            <a:lvl1pPr marL="0" indent="0">
              <a:buNone/>
              <a:defRPr sz="2000" i="0"/>
            </a:lvl1pPr>
          </a:lstStyle>
          <a:p>
            <a:pPr lvl="0"/>
            <a:r>
              <a:rPr lang="en-US"/>
              <a:t>Challenge area #3</a:t>
            </a:r>
          </a:p>
        </p:txBody>
      </p:sp>
      <p:sp>
        <p:nvSpPr>
          <p:cNvPr id="29" name="Text Placeholder 2">
            <a:extLst>
              <a:ext uri="{FF2B5EF4-FFF2-40B4-BE49-F238E27FC236}">
                <a16:creationId xmlns:a16="http://schemas.microsoft.com/office/drawing/2014/main" id="{A8F1690A-3D69-F335-5F73-3AF1AA9EEAB5}"/>
              </a:ext>
            </a:extLst>
          </p:cNvPr>
          <p:cNvSpPr>
            <a:spLocks noGrp="1"/>
          </p:cNvSpPr>
          <p:nvPr>
            <p:ph type="body" sz="quarter" idx="24" hasCustomPrompt="1"/>
          </p:nvPr>
        </p:nvSpPr>
        <p:spPr>
          <a:xfrm>
            <a:off x="1384071" y="4376451"/>
            <a:ext cx="5816821" cy="521302"/>
          </a:xfrm>
          <a:prstGeom prst="rect">
            <a:avLst/>
          </a:prstGeom>
        </p:spPr>
        <p:txBody>
          <a:bodyPr anchor="ctr"/>
          <a:lstStyle>
            <a:lvl1pPr marL="0" indent="0">
              <a:buNone/>
              <a:defRPr sz="2000" i="0"/>
            </a:lvl1pPr>
          </a:lstStyle>
          <a:p>
            <a:pPr lvl="0"/>
            <a:r>
              <a:rPr lang="en-US"/>
              <a:t>Challenge area #4</a:t>
            </a:r>
          </a:p>
        </p:txBody>
      </p:sp>
      <p:sp>
        <p:nvSpPr>
          <p:cNvPr id="30" name="Text Placeholder 2">
            <a:extLst>
              <a:ext uri="{FF2B5EF4-FFF2-40B4-BE49-F238E27FC236}">
                <a16:creationId xmlns:a16="http://schemas.microsoft.com/office/drawing/2014/main" id="{DD1845CF-3306-F4B0-4D98-4D66DC6B1FE1}"/>
              </a:ext>
            </a:extLst>
          </p:cNvPr>
          <p:cNvSpPr>
            <a:spLocks noGrp="1"/>
          </p:cNvSpPr>
          <p:nvPr>
            <p:ph type="body" sz="quarter" idx="25" hasCustomPrompt="1"/>
          </p:nvPr>
        </p:nvSpPr>
        <p:spPr>
          <a:xfrm>
            <a:off x="1384070" y="5410323"/>
            <a:ext cx="5816821" cy="521302"/>
          </a:xfrm>
          <a:prstGeom prst="rect">
            <a:avLst/>
          </a:prstGeom>
        </p:spPr>
        <p:txBody>
          <a:bodyPr anchor="ctr"/>
          <a:lstStyle>
            <a:lvl1pPr marL="0" indent="0">
              <a:buNone/>
              <a:defRPr sz="2000" i="0"/>
            </a:lvl1pPr>
          </a:lstStyle>
          <a:p>
            <a:pPr lvl="0"/>
            <a:r>
              <a:rPr lang="en-US"/>
              <a:t>Challenge area #5</a:t>
            </a:r>
          </a:p>
        </p:txBody>
      </p:sp>
      <p:sp>
        <p:nvSpPr>
          <p:cNvPr id="15" name="Text Placeholder 6">
            <a:extLst>
              <a:ext uri="{FF2B5EF4-FFF2-40B4-BE49-F238E27FC236}">
                <a16:creationId xmlns:a16="http://schemas.microsoft.com/office/drawing/2014/main" id="{70354F69-291C-A50E-563B-AF4A0D65A19F}"/>
              </a:ext>
            </a:extLst>
          </p:cNvPr>
          <p:cNvSpPr>
            <a:spLocks noGrp="1"/>
          </p:cNvSpPr>
          <p:nvPr>
            <p:ph type="body" sz="quarter" idx="27" hasCustomPrompt="1"/>
          </p:nvPr>
        </p:nvSpPr>
        <p:spPr>
          <a:xfrm>
            <a:off x="7531101" y="1264888"/>
            <a:ext cx="3793232" cy="4667600"/>
          </a:xfrm>
          <a:prstGeom prst="rect">
            <a:avLst/>
          </a:prstGeom>
        </p:spPr>
        <p:txBody>
          <a:bodyPr/>
          <a:lstStyle>
            <a:lvl1pPr marL="228600" indent="-228600">
              <a:buFont typeface="Arial" panose="020B0604020202020204" pitchFamily="34" charset="0"/>
              <a:buChar char="•"/>
              <a:defRPr sz="2000"/>
            </a:lvl1pPr>
          </a:lstStyle>
          <a:p>
            <a:pPr lvl="0"/>
            <a:r>
              <a:rPr lang="en-US"/>
              <a:t>Click to add notes/ comments.</a:t>
            </a:r>
          </a:p>
        </p:txBody>
      </p:sp>
    </p:spTree>
    <p:extLst>
      <p:ext uri="{BB962C8B-B14F-4D97-AF65-F5344CB8AC3E}">
        <p14:creationId xmlns:p14="http://schemas.microsoft.com/office/powerpoint/2010/main" val="35548873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2_Content Slide | Image, Graphic, 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5581BF-16CB-34FD-9D02-79414A80A7F1}"/>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FBA41B4-9076-D243-8698-2EE94E672492}"/>
              </a:ext>
            </a:extLst>
          </p:cNvPr>
          <p:cNvSpPr>
            <a:spLocks noGrp="1"/>
          </p:cNvSpPr>
          <p:nvPr>
            <p:ph type="body" sz="quarter" idx="10" hasCustomPrompt="1"/>
          </p:nvPr>
        </p:nvSpPr>
        <p:spPr>
          <a:xfrm>
            <a:off x="1384071" y="1264888"/>
            <a:ext cx="9969983" cy="521302"/>
          </a:xfrm>
          <a:prstGeom prst="rect">
            <a:avLst/>
          </a:prstGeom>
        </p:spPr>
        <p:txBody>
          <a:bodyPr anchor="ctr"/>
          <a:lstStyle>
            <a:lvl1pPr marL="0" indent="0">
              <a:buNone/>
              <a:defRPr sz="2000" i="0"/>
            </a:lvl1pPr>
          </a:lstStyle>
          <a:p>
            <a:pPr lvl="0"/>
            <a:r>
              <a:rPr lang="en-US"/>
              <a:t>Theme #1</a:t>
            </a:r>
          </a:p>
        </p:txBody>
      </p:sp>
      <p:sp>
        <p:nvSpPr>
          <p:cNvPr id="22" name="TextBox 21">
            <a:extLst>
              <a:ext uri="{FF2B5EF4-FFF2-40B4-BE49-F238E27FC236}">
                <a16:creationId xmlns:a16="http://schemas.microsoft.com/office/drawing/2014/main" id="{0CDBAD59-B421-FD62-223D-DD84464D1497}"/>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accent2"/>
                </a:solidFill>
                <a:latin typeface="Arial" panose="020B0604020202020204" pitchFamily="34" charset="0"/>
                <a:cs typeface="Arial" panose="020B0604020202020204" pitchFamily="34" charset="0"/>
              </a:rPr>
              <a:t>Our Written Comments (Themes)</a:t>
            </a:r>
            <a:endParaRPr lang="en-US" sz="2800" b="0">
              <a:solidFill>
                <a:schemeClr val="accent2"/>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E8691F7-5339-CEAE-5A87-24EFE73C89CA}"/>
              </a:ext>
            </a:extLst>
          </p:cNvPr>
          <p:cNvSpPr>
            <a:spLocks noGrp="1"/>
          </p:cNvSpPr>
          <p:nvPr>
            <p:ph type="body" sz="quarter" idx="17" hasCustomPrompt="1"/>
          </p:nvPr>
        </p:nvSpPr>
        <p:spPr>
          <a:xfrm>
            <a:off x="837946" y="1268204"/>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1</a:t>
            </a:r>
          </a:p>
        </p:txBody>
      </p:sp>
      <p:sp>
        <p:nvSpPr>
          <p:cNvPr id="21" name="Text Placeholder 3">
            <a:extLst>
              <a:ext uri="{FF2B5EF4-FFF2-40B4-BE49-F238E27FC236}">
                <a16:creationId xmlns:a16="http://schemas.microsoft.com/office/drawing/2014/main" id="{D10B06E4-A3E0-BE30-3DE0-9E2155ABBC92}"/>
              </a:ext>
            </a:extLst>
          </p:cNvPr>
          <p:cNvSpPr>
            <a:spLocks noGrp="1"/>
          </p:cNvSpPr>
          <p:nvPr>
            <p:ph type="body" sz="quarter" idx="18" hasCustomPrompt="1"/>
          </p:nvPr>
        </p:nvSpPr>
        <p:spPr>
          <a:xfrm>
            <a:off x="837946" y="5416955"/>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5</a:t>
            </a:r>
          </a:p>
        </p:txBody>
      </p:sp>
      <p:sp>
        <p:nvSpPr>
          <p:cNvPr id="23" name="Text Placeholder 3">
            <a:extLst>
              <a:ext uri="{FF2B5EF4-FFF2-40B4-BE49-F238E27FC236}">
                <a16:creationId xmlns:a16="http://schemas.microsoft.com/office/drawing/2014/main" id="{C3C4E134-D6EB-1F3B-94B8-CC4DCC2C8184}"/>
              </a:ext>
            </a:extLst>
          </p:cNvPr>
          <p:cNvSpPr>
            <a:spLocks noGrp="1"/>
          </p:cNvSpPr>
          <p:nvPr>
            <p:ph type="body" sz="quarter" idx="19" hasCustomPrompt="1"/>
          </p:nvPr>
        </p:nvSpPr>
        <p:spPr>
          <a:xfrm>
            <a:off x="837946" y="3342579"/>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3</a:t>
            </a:r>
          </a:p>
        </p:txBody>
      </p:sp>
      <p:sp>
        <p:nvSpPr>
          <p:cNvPr id="25" name="Text Placeholder 3">
            <a:extLst>
              <a:ext uri="{FF2B5EF4-FFF2-40B4-BE49-F238E27FC236}">
                <a16:creationId xmlns:a16="http://schemas.microsoft.com/office/drawing/2014/main" id="{50B48244-8990-EDCD-9776-9E27C457AD84}"/>
              </a:ext>
            </a:extLst>
          </p:cNvPr>
          <p:cNvSpPr>
            <a:spLocks noGrp="1"/>
          </p:cNvSpPr>
          <p:nvPr>
            <p:ph type="body" sz="quarter" idx="20" hasCustomPrompt="1"/>
          </p:nvPr>
        </p:nvSpPr>
        <p:spPr>
          <a:xfrm>
            <a:off x="837946" y="2305391"/>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2</a:t>
            </a:r>
          </a:p>
        </p:txBody>
      </p:sp>
      <p:sp>
        <p:nvSpPr>
          <p:cNvPr id="26" name="Text Placeholder 3">
            <a:extLst>
              <a:ext uri="{FF2B5EF4-FFF2-40B4-BE49-F238E27FC236}">
                <a16:creationId xmlns:a16="http://schemas.microsoft.com/office/drawing/2014/main" id="{F2757474-8666-9555-5A3B-140886D04A21}"/>
              </a:ext>
            </a:extLst>
          </p:cNvPr>
          <p:cNvSpPr>
            <a:spLocks noGrp="1"/>
          </p:cNvSpPr>
          <p:nvPr>
            <p:ph type="body" sz="quarter" idx="21" hasCustomPrompt="1"/>
          </p:nvPr>
        </p:nvSpPr>
        <p:spPr>
          <a:xfrm>
            <a:off x="837946" y="4379767"/>
            <a:ext cx="513684" cy="514670"/>
          </a:xfrm>
          <a:prstGeom prst="flowChartConnector">
            <a:avLst/>
          </a:prstGeom>
          <a:solidFill>
            <a:srgbClr val="0C2554"/>
          </a:solidFill>
          <a:ln>
            <a:noFill/>
          </a:ln>
          <a:effectLst>
            <a:outerShdw blurRad="149987" dist="250190" dir="8460000" algn="ctr" rotWithShape="0">
              <a:schemeClr val="tx1">
                <a:alpha val="28000"/>
              </a:schemeClr>
            </a:outerShdw>
          </a:effectLst>
          <a:scene3d>
            <a:camera prst="orthographicFront"/>
            <a:lightRig rig="threePt" dir="t">
              <a:rot lat="0" lon="0" rev="1500000"/>
            </a:lightRig>
          </a:scene3d>
          <a:sp3d extrusionH="165100" contourW="12700">
            <a:bevelT w="88900" h="88900"/>
            <a:extrusionClr>
              <a:schemeClr val="tx1"/>
            </a:extrusionClr>
            <a:contourClr>
              <a:schemeClr val="bg1"/>
            </a:contourClr>
          </a:sp3d>
        </p:spPr>
        <p:txBody>
          <a:bodyPr tIns="18288" bIns="73152" anchor="t"/>
          <a:lstStyle>
            <a:lvl1pPr marL="0" indent="0" algn="ctr">
              <a:buNone/>
              <a:defRPr>
                <a:solidFill>
                  <a:schemeClr val="bg1"/>
                </a:solidFill>
              </a:defRPr>
            </a:lvl1pPr>
          </a:lstStyle>
          <a:p>
            <a:pPr lvl="0"/>
            <a:r>
              <a:rPr lang="en-US"/>
              <a:t>4</a:t>
            </a:r>
          </a:p>
        </p:txBody>
      </p:sp>
      <p:sp>
        <p:nvSpPr>
          <p:cNvPr id="27" name="Text Placeholder 2">
            <a:extLst>
              <a:ext uri="{FF2B5EF4-FFF2-40B4-BE49-F238E27FC236}">
                <a16:creationId xmlns:a16="http://schemas.microsoft.com/office/drawing/2014/main" id="{070CE503-AFF9-4C37-D2AF-AF6B5F9418E7}"/>
              </a:ext>
            </a:extLst>
          </p:cNvPr>
          <p:cNvSpPr>
            <a:spLocks noGrp="1"/>
          </p:cNvSpPr>
          <p:nvPr>
            <p:ph type="body" sz="quarter" idx="22" hasCustomPrompt="1"/>
          </p:nvPr>
        </p:nvSpPr>
        <p:spPr>
          <a:xfrm>
            <a:off x="1384071" y="2305391"/>
            <a:ext cx="9969983" cy="521302"/>
          </a:xfrm>
          <a:prstGeom prst="rect">
            <a:avLst/>
          </a:prstGeom>
        </p:spPr>
        <p:txBody>
          <a:bodyPr anchor="ctr"/>
          <a:lstStyle>
            <a:lvl1pPr marL="0" indent="0">
              <a:buNone/>
              <a:defRPr sz="2000" i="0"/>
            </a:lvl1pPr>
          </a:lstStyle>
          <a:p>
            <a:pPr lvl="0"/>
            <a:r>
              <a:rPr lang="en-US"/>
              <a:t>Theme #2</a:t>
            </a:r>
          </a:p>
        </p:txBody>
      </p:sp>
      <p:sp>
        <p:nvSpPr>
          <p:cNvPr id="28" name="Text Placeholder 2">
            <a:extLst>
              <a:ext uri="{FF2B5EF4-FFF2-40B4-BE49-F238E27FC236}">
                <a16:creationId xmlns:a16="http://schemas.microsoft.com/office/drawing/2014/main" id="{07D7BDC2-3D35-CA46-5A79-6877E37F8595}"/>
              </a:ext>
            </a:extLst>
          </p:cNvPr>
          <p:cNvSpPr>
            <a:spLocks noGrp="1"/>
          </p:cNvSpPr>
          <p:nvPr>
            <p:ph type="body" sz="quarter" idx="23" hasCustomPrompt="1"/>
          </p:nvPr>
        </p:nvSpPr>
        <p:spPr>
          <a:xfrm>
            <a:off x="1384071" y="3342579"/>
            <a:ext cx="9969983" cy="521302"/>
          </a:xfrm>
          <a:prstGeom prst="rect">
            <a:avLst/>
          </a:prstGeom>
        </p:spPr>
        <p:txBody>
          <a:bodyPr anchor="ctr"/>
          <a:lstStyle>
            <a:lvl1pPr marL="0" indent="0">
              <a:buNone/>
              <a:defRPr sz="2000" i="0"/>
            </a:lvl1pPr>
          </a:lstStyle>
          <a:p>
            <a:pPr lvl="0"/>
            <a:r>
              <a:rPr lang="en-US"/>
              <a:t>Theme #3</a:t>
            </a:r>
          </a:p>
        </p:txBody>
      </p:sp>
      <p:sp>
        <p:nvSpPr>
          <p:cNvPr id="29" name="Text Placeholder 2">
            <a:extLst>
              <a:ext uri="{FF2B5EF4-FFF2-40B4-BE49-F238E27FC236}">
                <a16:creationId xmlns:a16="http://schemas.microsoft.com/office/drawing/2014/main" id="{A8F1690A-3D69-F335-5F73-3AF1AA9EEAB5}"/>
              </a:ext>
            </a:extLst>
          </p:cNvPr>
          <p:cNvSpPr>
            <a:spLocks noGrp="1"/>
          </p:cNvSpPr>
          <p:nvPr>
            <p:ph type="body" sz="quarter" idx="24" hasCustomPrompt="1"/>
          </p:nvPr>
        </p:nvSpPr>
        <p:spPr>
          <a:xfrm>
            <a:off x="1384071" y="4376451"/>
            <a:ext cx="9969983" cy="521302"/>
          </a:xfrm>
          <a:prstGeom prst="rect">
            <a:avLst/>
          </a:prstGeom>
        </p:spPr>
        <p:txBody>
          <a:bodyPr anchor="ctr"/>
          <a:lstStyle>
            <a:lvl1pPr marL="0" indent="0">
              <a:buNone/>
              <a:defRPr sz="2000" i="0"/>
            </a:lvl1pPr>
          </a:lstStyle>
          <a:p>
            <a:pPr lvl="0"/>
            <a:r>
              <a:rPr lang="en-US"/>
              <a:t>Theme #4</a:t>
            </a:r>
          </a:p>
        </p:txBody>
      </p:sp>
      <p:sp>
        <p:nvSpPr>
          <p:cNvPr id="30" name="Text Placeholder 2">
            <a:extLst>
              <a:ext uri="{FF2B5EF4-FFF2-40B4-BE49-F238E27FC236}">
                <a16:creationId xmlns:a16="http://schemas.microsoft.com/office/drawing/2014/main" id="{DD1845CF-3306-F4B0-4D98-4D66DC6B1FE1}"/>
              </a:ext>
            </a:extLst>
          </p:cNvPr>
          <p:cNvSpPr>
            <a:spLocks noGrp="1"/>
          </p:cNvSpPr>
          <p:nvPr>
            <p:ph type="body" sz="quarter" idx="25" hasCustomPrompt="1"/>
          </p:nvPr>
        </p:nvSpPr>
        <p:spPr>
          <a:xfrm>
            <a:off x="1384070" y="5416955"/>
            <a:ext cx="9969984" cy="521302"/>
          </a:xfrm>
          <a:prstGeom prst="rect">
            <a:avLst/>
          </a:prstGeom>
        </p:spPr>
        <p:txBody>
          <a:bodyPr anchor="ctr"/>
          <a:lstStyle>
            <a:lvl1pPr marL="0" indent="0">
              <a:buNone/>
              <a:defRPr sz="2000" i="0"/>
            </a:lvl1pPr>
          </a:lstStyle>
          <a:p>
            <a:pPr lvl="0"/>
            <a:r>
              <a:rPr lang="en-US"/>
              <a:t>Theme #5</a:t>
            </a:r>
          </a:p>
        </p:txBody>
      </p:sp>
    </p:spTree>
    <p:extLst>
      <p:ext uri="{BB962C8B-B14F-4D97-AF65-F5344CB8AC3E}">
        <p14:creationId xmlns:p14="http://schemas.microsoft.com/office/powerpoint/2010/main" val="39769638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7_Content, Two Column w/ Icons_op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A5531F-6BFE-F016-846D-0A263BAF91EB}"/>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B17CC70-F646-C44D-7769-B8D1C7BA3B8E}"/>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BB069E2-C598-740F-343D-9D73DA2609C0}"/>
              </a:ext>
            </a:extLst>
          </p:cNvPr>
          <p:cNvSpPr txBox="1"/>
          <p:nvPr userDrawn="1"/>
        </p:nvSpPr>
        <p:spPr>
          <a:xfrm>
            <a:off x="761200" y="365126"/>
            <a:ext cx="10892918"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Service-Specific Question Results</a:t>
            </a:r>
          </a:p>
        </p:txBody>
      </p:sp>
      <p:sp>
        <p:nvSpPr>
          <p:cNvPr id="12" name="Rectangle 11">
            <a:extLst>
              <a:ext uri="{FF2B5EF4-FFF2-40B4-BE49-F238E27FC236}">
                <a16:creationId xmlns:a16="http://schemas.microsoft.com/office/drawing/2014/main" id="{837CDCB4-05C3-753A-9CEF-AB4E2593E110}"/>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27BCE2E-1C7D-4942-71CC-7012133B6757}"/>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4A830C7-8132-D5E7-8ACC-F2AE2D194F3E}"/>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Service-Specific Question Results</a:t>
            </a:r>
          </a:p>
        </p:txBody>
      </p:sp>
      <p:sp>
        <p:nvSpPr>
          <p:cNvPr id="21" name="Text Placeholder 6">
            <a:extLst>
              <a:ext uri="{FF2B5EF4-FFF2-40B4-BE49-F238E27FC236}">
                <a16:creationId xmlns:a16="http://schemas.microsoft.com/office/drawing/2014/main" id="{F8049BE6-3B91-11F9-1F13-A02D802C44FC}"/>
              </a:ext>
            </a:extLst>
          </p:cNvPr>
          <p:cNvSpPr>
            <a:spLocks noGrp="1"/>
          </p:cNvSpPr>
          <p:nvPr>
            <p:ph type="body" sz="quarter" idx="10" hasCustomPrompt="1"/>
          </p:nvPr>
        </p:nvSpPr>
        <p:spPr>
          <a:xfrm>
            <a:off x="8016996" y="1488304"/>
            <a:ext cx="3332736" cy="4444184"/>
          </a:xfrm>
          <a:prstGeom prst="rect">
            <a:avLst/>
          </a:prstGeom>
        </p:spPr>
        <p:txBody>
          <a:bodyPr/>
          <a:lstStyle>
            <a:lvl1pPr marL="228600" indent="-228600">
              <a:buFont typeface="Arial" panose="020B0604020202020204" pitchFamily="34" charset="0"/>
              <a:buChar char="•"/>
              <a:defRPr sz="2000"/>
            </a:lvl1pPr>
          </a:lstStyle>
          <a:p>
            <a:pPr lvl="0"/>
            <a:r>
              <a:rPr lang="en-US"/>
              <a:t>Click to add notes/ comments.</a:t>
            </a:r>
          </a:p>
        </p:txBody>
      </p:sp>
      <p:sp>
        <p:nvSpPr>
          <p:cNvPr id="13" name="TextBox 12">
            <a:extLst>
              <a:ext uri="{FF2B5EF4-FFF2-40B4-BE49-F238E27FC236}">
                <a16:creationId xmlns:a16="http://schemas.microsoft.com/office/drawing/2014/main" id="{D8E97AB0-7A04-4622-1F02-3FE006945888}"/>
              </a:ext>
            </a:extLst>
          </p:cNvPr>
          <p:cNvSpPr txBox="1"/>
          <p:nvPr userDrawn="1"/>
        </p:nvSpPr>
        <p:spPr>
          <a:xfrm>
            <a:off x="1561935" y="2971732"/>
            <a:ext cx="5529818"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Service-Specific Items chart from the DEOCS Survey Results PDF Report (if applicable). </a:t>
            </a:r>
            <a:r>
              <a:rPr lang="en-US">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Tree>
    <p:extLst>
      <p:ext uri="{BB962C8B-B14F-4D97-AF65-F5344CB8AC3E}">
        <p14:creationId xmlns:p14="http://schemas.microsoft.com/office/powerpoint/2010/main" val="36804919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6_Content, Two Column w/ Icons_op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979D52E-8FF9-A189-5530-337DDB3C4F0F}"/>
              </a:ext>
            </a:extLst>
          </p:cNvPr>
          <p:cNvSpPr/>
          <p:nvPr userDrawn="1"/>
        </p:nvSpPr>
        <p:spPr>
          <a:xfrm>
            <a:off x="0" y="1"/>
            <a:ext cx="12192000" cy="1176509"/>
          </a:xfrm>
          <a:prstGeom prst="rect">
            <a:avLst/>
          </a:prstGeom>
          <a:solidFill>
            <a:srgbClr val="0C2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1DF753-12ED-2A93-BF58-0BB0D5019604}"/>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0C255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B66C6D0-AB08-D8FE-34C1-ED190812EF6A}"/>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Custom Closed-Ended Question Results</a:t>
            </a:r>
          </a:p>
        </p:txBody>
      </p:sp>
      <p:sp>
        <p:nvSpPr>
          <p:cNvPr id="7" name="Text Placeholder 6">
            <a:extLst>
              <a:ext uri="{FF2B5EF4-FFF2-40B4-BE49-F238E27FC236}">
                <a16:creationId xmlns:a16="http://schemas.microsoft.com/office/drawing/2014/main" id="{7DCCA2FD-E8B1-D163-027C-EE630BFCD3B0}"/>
              </a:ext>
            </a:extLst>
          </p:cNvPr>
          <p:cNvSpPr>
            <a:spLocks noGrp="1"/>
          </p:cNvSpPr>
          <p:nvPr>
            <p:ph type="body" sz="quarter" idx="10" hasCustomPrompt="1"/>
          </p:nvPr>
        </p:nvSpPr>
        <p:spPr>
          <a:xfrm>
            <a:off x="8016996" y="1488304"/>
            <a:ext cx="3176733" cy="4444184"/>
          </a:xfrm>
          <a:prstGeom prst="rect">
            <a:avLst/>
          </a:prstGeom>
        </p:spPr>
        <p:txBody>
          <a:bodyPr/>
          <a:lstStyle>
            <a:lvl1pPr marL="228600" indent="-228600">
              <a:buFont typeface="Arial" panose="020B0604020202020204" pitchFamily="34" charset="0"/>
              <a:buChar char="•"/>
              <a:defRPr sz="2000"/>
            </a:lvl1pPr>
          </a:lstStyle>
          <a:p>
            <a:pPr lvl="0"/>
            <a:r>
              <a:rPr lang="en-US"/>
              <a:t>Click to add notes/ comments.</a:t>
            </a:r>
          </a:p>
        </p:txBody>
      </p:sp>
      <p:sp>
        <p:nvSpPr>
          <p:cNvPr id="8" name="TextBox 7">
            <a:extLst>
              <a:ext uri="{FF2B5EF4-FFF2-40B4-BE49-F238E27FC236}">
                <a16:creationId xmlns:a16="http://schemas.microsoft.com/office/drawing/2014/main" id="{C12AEDC0-3608-E3AE-031C-31D35DE2874D}"/>
              </a:ext>
            </a:extLst>
          </p:cNvPr>
          <p:cNvSpPr txBox="1"/>
          <p:nvPr userDrawn="1"/>
        </p:nvSpPr>
        <p:spPr>
          <a:xfrm>
            <a:off x="1303700" y="2971732"/>
            <a:ext cx="574261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Closed-Ended Items chart from the DEOCS Survey Results PDF Report (if applicable). </a:t>
            </a:r>
            <a:r>
              <a:rPr lang="en-US">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Tree>
    <p:extLst>
      <p:ext uri="{BB962C8B-B14F-4D97-AF65-F5344CB8AC3E}">
        <p14:creationId xmlns:p14="http://schemas.microsoft.com/office/powerpoint/2010/main" val="400121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Section Slide Dark Blue">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76299" y="1860607"/>
            <a:ext cx="8415185" cy="830997"/>
          </a:xfrm>
          <a:prstGeom prst="rect">
            <a:avLst/>
          </a:prstGeom>
          <a:noFill/>
        </p:spPr>
        <p:txBody>
          <a:bodyPr wrap="square" rtlCol="0">
            <a:spAutoFit/>
          </a:bodyPr>
          <a:lstStyle/>
          <a:p>
            <a:r>
              <a:rPr lang="en-US" sz="4800" b="1">
                <a:solidFill>
                  <a:srgbClr val="002855"/>
                </a:solidFill>
              </a:rPr>
              <a:t>Strengths  |  </a:t>
            </a:r>
            <a:r>
              <a:rPr lang="en-US" sz="4800" b="0">
                <a:solidFill>
                  <a:srgbClr val="002855"/>
                </a:solidFill>
              </a:rPr>
              <a:t>Overview</a:t>
            </a: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chemeClr val="bg1"/>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logo&#10;&#10;Description automatically generated">
            <a:extLst>
              <a:ext uri="{FF2B5EF4-FFF2-40B4-BE49-F238E27FC236}">
                <a16:creationId xmlns:a16="http://schemas.microsoft.com/office/drawing/2014/main" id="{573B343F-1C6C-F904-451B-8A72E72CA308}"/>
              </a:ext>
            </a:extLst>
          </p:cNvPr>
          <p:cNvPicPr>
            <a:picLocks noChangeAspect="1"/>
          </p:cNvPicPr>
          <p:nvPr userDrawn="1"/>
        </p:nvPicPr>
        <p:blipFill>
          <a:blip r:embed="rId2"/>
          <a:stretch>
            <a:fillRect/>
          </a:stretch>
        </p:blipFill>
        <p:spPr>
          <a:xfrm>
            <a:off x="9373372" y="5952227"/>
            <a:ext cx="2628847" cy="831242"/>
          </a:xfrm>
          <a:prstGeom prst="rect">
            <a:avLst/>
          </a:prstGeom>
        </p:spPr>
      </p:pic>
    </p:spTree>
    <p:extLst>
      <p:ext uri="{BB962C8B-B14F-4D97-AF65-F5344CB8AC3E}">
        <p14:creationId xmlns:p14="http://schemas.microsoft.com/office/powerpoint/2010/main" val="350197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Section Slide Dark Blue">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D705B3-09EB-3A49-1136-3E66A523C9AF}"/>
              </a:ext>
            </a:extLst>
          </p:cNvPr>
          <p:cNvSpPr txBox="1"/>
          <p:nvPr userDrawn="1"/>
        </p:nvSpPr>
        <p:spPr>
          <a:xfrm>
            <a:off x="876299" y="1860607"/>
            <a:ext cx="9585416" cy="830997"/>
          </a:xfrm>
          <a:prstGeom prst="rect">
            <a:avLst/>
          </a:prstGeom>
          <a:noFill/>
        </p:spPr>
        <p:txBody>
          <a:bodyPr wrap="square" rtlCol="0">
            <a:spAutoFit/>
          </a:bodyPr>
          <a:lstStyle/>
          <a:p>
            <a:r>
              <a:rPr lang="en-US" sz="4800" b="1">
                <a:solidFill>
                  <a:srgbClr val="002855"/>
                </a:solidFill>
              </a:rPr>
              <a:t>Challenges  |  </a:t>
            </a:r>
            <a:r>
              <a:rPr lang="en-US" sz="4800" b="0">
                <a:solidFill>
                  <a:srgbClr val="002855"/>
                </a:solidFill>
              </a:rPr>
              <a:t>Overview</a:t>
            </a:r>
          </a:p>
        </p:txBody>
      </p:sp>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FFFFFF"/>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logo&#10;&#10;Description automatically generated">
            <a:extLst>
              <a:ext uri="{FF2B5EF4-FFF2-40B4-BE49-F238E27FC236}">
                <a16:creationId xmlns:a16="http://schemas.microsoft.com/office/drawing/2014/main" id="{B984A664-92AD-9F35-29A0-41407954E8E0}"/>
              </a:ext>
            </a:extLst>
          </p:cNvPr>
          <p:cNvPicPr>
            <a:picLocks noChangeAspect="1"/>
          </p:cNvPicPr>
          <p:nvPr userDrawn="1"/>
        </p:nvPicPr>
        <p:blipFill>
          <a:blip r:embed="rId2"/>
          <a:stretch>
            <a:fillRect/>
          </a:stretch>
        </p:blipFill>
        <p:spPr>
          <a:xfrm>
            <a:off x="9373372" y="5952227"/>
            <a:ext cx="2628847" cy="831242"/>
          </a:xfrm>
          <a:prstGeom prst="rect">
            <a:avLst/>
          </a:prstGeom>
        </p:spPr>
      </p:pic>
    </p:spTree>
    <p:extLst>
      <p:ext uri="{BB962C8B-B14F-4D97-AF65-F5344CB8AC3E}">
        <p14:creationId xmlns:p14="http://schemas.microsoft.com/office/powerpoint/2010/main" val="254397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6.xml"/><Relationship Id="rId21" Type="http://schemas.openxmlformats.org/officeDocument/2006/relationships/slideLayout" Target="../slideLayouts/slideLayout31.xml"/><Relationship Id="rId42" Type="http://schemas.openxmlformats.org/officeDocument/2006/relationships/slideLayout" Target="../slideLayouts/slideLayout52.xml"/><Relationship Id="rId47" Type="http://schemas.openxmlformats.org/officeDocument/2006/relationships/slideLayout" Target="../slideLayouts/slideLayout57.xml"/><Relationship Id="rId63" Type="http://schemas.openxmlformats.org/officeDocument/2006/relationships/slideLayout" Target="../slideLayouts/slideLayout73.xml"/><Relationship Id="rId68" Type="http://schemas.openxmlformats.org/officeDocument/2006/relationships/slideLayout" Target="../slideLayouts/slideLayout78.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9" Type="http://schemas.openxmlformats.org/officeDocument/2006/relationships/slideLayout" Target="../slideLayouts/slideLayout39.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slideLayout" Target="../slideLayouts/slideLayout55.xml"/><Relationship Id="rId53" Type="http://schemas.openxmlformats.org/officeDocument/2006/relationships/slideLayout" Target="../slideLayouts/slideLayout63.xml"/><Relationship Id="rId58" Type="http://schemas.openxmlformats.org/officeDocument/2006/relationships/slideLayout" Target="../slideLayouts/slideLayout68.xml"/><Relationship Id="rId66" Type="http://schemas.openxmlformats.org/officeDocument/2006/relationships/slideLayout" Target="../slideLayouts/slideLayout76.xml"/><Relationship Id="rId5" Type="http://schemas.openxmlformats.org/officeDocument/2006/relationships/slideLayout" Target="../slideLayouts/slideLayout15.xml"/><Relationship Id="rId61" Type="http://schemas.openxmlformats.org/officeDocument/2006/relationships/slideLayout" Target="../slideLayouts/slideLayout71.xml"/><Relationship Id="rId19" Type="http://schemas.openxmlformats.org/officeDocument/2006/relationships/slideLayout" Target="../slideLayouts/slideLayout2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 Id="rId48" Type="http://schemas.openxmlformats.org/officeDocument/2006/relationships/slideLayout" Target="../slideLayouts/slideLayout58.xml"/><Relationship Id="rId56" Type="http://schemas.openxmlformats.org/officeDocument/2006/relationships/slideLayout" Target="../slideLayouts/slideLayout66.xml"/><Relationship Id="rId64" Type="http://schemas.openxmlformats.org/officeDocument/2006/relationships/slideLayout" Target="../slideLayouts/slideLayout74.xml"/><Relationship Id="rId69" Type="http://schemas.openxmlformats.org/officeDocument/2006/relationships/theme" Target="../theme/theme2.xml"/><Relationship Id="rId8" Type="http://schemas.openxmlformats.org/officeDocument/2006/relationships/slideLayout" Target="../slideLayouts/slideLayout18.xml"/><Relationship Id="rId51" Type="http://schemas.openxmlformats.org/officeDocument/2006/relationships/slideLayout" Target="../slideLayouts/slideLayout61.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slideLayout" Target="../slideLayouts/slideLayout56.xml"/><Relationship Id="rId59" Type="http://schemas.openxmlformats.org/officeDocument/2006/relationships/slideLayout" Target="../slideLayouts/slideLayout69.xml"/><Relationship Id="rId67" Type="http://schemas.openxmlformats.org/officeDocument/2006/relationships/slideLayout" Target="../slideLayouts/slideLayout77.xml"/><Relationship Id="rId20" Type="http://schemas.openxmlformats.org/officeDocument/2006/relationships/slideLayout" Target="../slideLayouts/slideLayout30.xml"/><Relationship Id="rId41" Type="http://schemas.openxmlformats.org/officeDocument/2006/relationships/slideLayout" Target="../slideLayouts/slideLayout51.xml"/><Relationship Id="rId54" Type="http://schemas.openxmlformats.org/officeDocument/2006/relationships/slideLayout" Target="../slideLayouts/slideLayout64.xml"/><Relationship Id="rId62" Type="http://schemas.openxmlformats.org/officeDocument/2006/relationships/slideLayout" Target="../slideLayouts/slideLayout72.xml"/><Relationship Id="rId70"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49" Type="http://schemas.openxmlformats.org/officeDocument/2006/relationships/slideLayout" Target="../slideLayouts/slideLayout59.xml"/><Relationship Id="rId57" Type="http://schemas.openxmlformats.org/officeDocument/2006/relationships/slideLayout" Target="../slideLayouts/slideLayout67.xml"/><Relationship Id="rId10" Type="http://schemas.openxmlformats.org/officeDocument/2006/relationships/slideLayout" Target="../slideLayouts/slideLayout20.xml"/><Relationship Id="rId31" Type="http://schemas.openxmlformats.org/officeDocument/2006/relationships/slideLayout" Target="../slideLayouts/slideLayout41.xml"/><Relationship Id="rId44" Type="http://schemas.openxmlformats.org/officeDocument/2006/relationships/slideLayout" Target="../slideLayouts/slideLayout54.xml"/><Relationship Id="rId52" Type="http://schemas.openxmlformats.org/officeDocument/2006/relationships/slideLayout" Target="../slideLayouts/slideLayout62.xml"/><Relationship Id="rId60" Type="http://schemas.openxmlformats.org/officeDocument/2006/relationships/slideLayout" Target="../slideLayouts/slideLayout70.xml"/><Relationship Id="rId65" Type="http://schemas.openxmlformats.org/officeDocument/2006/relationships/slideLayout" Target="../slideLayouts/slideLayout75.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9" Type="http://schemas.openxmlformats.org/officeDocument/2006/relationships/slideLayout" Target="../slideLayouts/slideLayout49.xml"/><Relationship Id="rId34" Type="http://schemas.openxmlformats.org/officeDocument/2006/relationships/slideLayout" Target="../slideLayouts/slideLayout44.xml"/><Relationship Id="rId50" Type="http://schemas.openxmlformats.org/officeDocument/2006/relationships/slideLayout" Target="../slideLayouts/slideLayout60.xml"/><Relationship Id="rId55"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1210B0-A9C5-6137-E8E0-B4A5B4A272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69AE77-1387-5B00-1C09-8C3022859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7624E-1FC6-0EAD-1D3E-41CEDED94B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3281C-1927-9E4F-B572-30BD3EFA7E18}" type="datetimeFigureOut">
              <a:rPr lang="en-US" smtClean="0"/>
              <a:t>7/22/2025</a:t>
            </a:fld>
            <a:endParaRPr lang="en-US"/>
          </a:p>
        </p:txBody>
      </p:sp>
      <p:sp>
        <p:nvSpPr>
          <p:cNvPr id="5" name="Footer Placeholder 4">
            <a:extLst>
              <a:ext uri="{FF2B5EF4-FFF2-40B4-BE49-F238E27FC236}">
                <a16:creationId xmlns:a16="http://schemas.microsoft.com/office/drawing/2014/main" id="{F1745F78-3E80-4BB8-667C-A5733EFC0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28B73F-2263-F0B2-0115-DD2E6D8B4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299E5-B11C-B941-AF7E-6CCA1551B8EF}" type="slidenum">
              <a:rPr lang="en-US" smtClean="0"/>
              <a:t>‹#›</a:t>
            </a:fld>
            <a:endParaRPr lang="en-US"/>
          </a:p>
        </p:txBody>
      </p:sp>
    </p:spTree>
    <p:extLst>
      <p:ext uri="{BB962C8B-B14F-4D97-AF65-F5344CB8AC3E}">
        <p14:creationId xmlns:p14="http://schemas.microsoft.com/office/powerpoint/2010/main" val="3385387330"/>
      </p:ext>
    </p:extLst>
  </p:cSld>
  <p:clrMap bg1="lt1" tx1="dk1" bg2="lt2" tx2="dk2" accent1="accent1" accent2="accent2" accent3="accent3" accent4="accent4" accent5="accent5" accent6="accent6" hlink="hlink" folHlink="folHlink"/>
  <p:sldLayoutIdLst>
    <p:sldLayoutId id="2147483912" r:id="rId1"/>
    <p:sldLayoutId id="2147483810" r:id="rId2"/>
    <p:sldLayoutId id="2147483816" r:id="rId3"/>
    <p:sldLayoutId id="2147483818" r:id="rId4"/>
    <p:sldLayoutId id="2147483855" r:id="rId5"/>
    <p:sldLayoutId id="2147483864" r:id="rId6"/>
    <p:sldLayoutId id="2147483894" r:id="rId7"/>
    <p:sldLayoutId id="2147483895" r:id="rId8"/>
    <p:sldLayoutId id="2147483896" r:id="rId9"/>
    <p:sldLayoutId id="214748389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46C8763-F9D3-CC43-6AB7-F9DE87536CE3}"/>
              </a:ext>
            </a:extLst>
          </p:cNvPr>
          <p:cNvCxnSpPr/>
          <p:nvPr userDrawn="1"/>
        </p:nvCxnSpPr>
        <p:spPr>
          <a:xfrm>
            <a:off x="839244" y="6237961"/>
            <a:ext cx="10534389" cy="0"/>
          </a:xfrm>
          <a:prstGeom prst="line">
            <a:avLst/>
          </a:prstGeom>
          <a:ln w="19050">
            <a:solidFill>
              <a:srgbClr val="D2262D"/>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ACFF0E20-D5E1-D9F5-D091-3E52E6664FCF}"/>
              </a:ext>
            </a:extLst>
          </p:cNvPr>
          <p:cNvSpPr txBox="1">
            <a:spLocks/>
          </p:cNvSpPr>
          <p:nvPr userDrawn="1"/>
        </p:nvSpPr>
        <p:spPr>
          <a:xfrm>
            <a:off x="6473283" y="6338170"/>
            <a:ext cx="4969417" cy="3706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2855"/>
                </a:solidFill>
                <a:latin typeface="Arial" panose="020B0604020202020204" pitchFamily="34" charset="0"/>
                <a:cs typeface="Arial" panose="020B0604020202020204" pitchFamily="34" charset="0"/>
              </a:rPr>
              <a:t>DEOCS Commander’s Supervisor Brief </a:t>
            </a:r>
            <a:r>
              <a:rPr lang="en-US" b="1">
                <a:solidFill>
                  <a:srgbClr val="D2262D"/>
                </a:solidFill>
                <a:latin typeface="Arial" panose="020B0604020202020204" pitchFamily="34" charset="0"/>
                <a:cs typeface="Arial" panose="020B0604020202020204" pitchFamily="34" charset="0"/>
              </a:rPr>
              <a:t>|</a:t>
            </a:r>
            <a:r>
              <a:rPr lang="en-US">
                <a:solidFill>
                  <a:srgbClr val="0C2554"/>
                </a:solidFill>
                <a:latin typeface="Arial" panose="020B0604020202020204" pitchFamily="34" charset="0"/>
                <a:cs typeface="Arial" panose="020B0604020202020204" pitchFamily="34" charset="0"/>
              </a:rPr>
              <a:t> </a:t>
            </a:r>
            <a:fld id="{64923101-E8F5-E74A-8797-A297753598E4}" type="slidenum">
              <a:rPr lang="en-US" smtClean="0">
                <a:solidFill>
                  <a:srgbClr val="0C2554"/>
                </a:solidFill>
                <a:latin typeface="Arial" panose="020B0604020202020204" pitchFamily="34" charset="0"/>
                <a:cs typeface="Arial" panose="020B0604020202020204" pitchFamily="34" charset="0"/>
              </a:rPr>
              <a:pPr/>
              <a:t>‹#›</a:t>
            </a:fld>
            <a:endParaRPr lang="en-US">
              <a:solidFill>
                <a:srgbClr val="0C2554"/>
              </a:solidFill>
              <a:latin typeface="Arial" panose="020B0604020202020204" pitchFamily="34" charset="0"/>
              <a:cs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715C823A-53D2-9CCF-8946-F130C060983B}"/>
              </a:ext>
            </a:extLst>
          </p:cNvPr>
          <p:cNvPicPr>
            <a:picLocks noChangeAspect="1"/>
          </p:cNvPicPr>
          <p:nvPr userDrawn="1"/>
        </p:nvPicPr>
        <p:blipFill>
          <a:blip r:embed="rId70"/>
          <a:stretch>
            <a:fillRect/>
          </a:stretch>
        </p:blipFill>
        <p:spPr>
          <a:xfrm>
            <a:off x="534838" y="6322023"/>
            <a:ext cx="1486619" cy="470069"/>
          </a:xfrm>
          <a:prstGeom prst="rect">
            <a:avLst/>
          </a:prstGeom>
        </p:spPr>
      </p:pic>
    </p:spTree>
    <p:extLst>
      <p:ext uri="{BB962C8B-B14F-4D97-AF65-F5344CB8AC3E}">
        <p14:creationId xmlns:p14="http://schemas.microsoft.com/office/powerpoint/2010/main" val="2591939095"/>
      </p:ext>
    </p:extLst>
  </p:cSld>
  <p:clrMap bg1="lt1" tx1="dk1" bg2="lt2" tx2="dk2" accent1="accent1" accent2="accent2" accent3="accent3" accent4="accent4" accent5="accent5" accent6="accent6" hlink="hlink" folHlink="folHlink"/>
  <p:sldLayoutIdLst>
    <p:sldLayoutId id="2147483801" r:id="rId1"/>
    <p:sldLayoutId id="2147483968" r:id="rId2"/>
    <p:sldLayoutId id="2147483800" r:id="rId3"/>
    <p:sldLayoutId id="2147483982" r:id="rId4"/>
    <p:sldLayoutId id="2147483881" r:id="rId5"/>
    <p:sldLayoutId id="2147483969" r:id="rId6"/>
    <p:sldLayoutId id="2147483970" r:id="rId7"/>
    <p:sldLayoutId id="2147483977" r:id="rId8"/>
    <p:sldLayoutId id="2147483981" r:id="rId9"/>
    <p:sldLayoutId id="2147483690" r:id="rId10"/>
    <p:sldLayoutId id="2147483744" r:id="rId11"/>
    <p:sldLayoutId id="2147483973" r:id="rId12"/>
    <p:sldLayoutId id="2147483751" r:id="rId13"/>
    <p:sldLayoutId id="2147483979" r:id="rId14"/>
    <p:sldLayoutId id="2147483748" r:id="rId15"/>
    <p:sldLayoutId id="2147483737" r:id="rId16"/>
    <p:sldLayoutId id="2147483915" r:id="rId17"/>
    <p:sldLayoutId id="2147483916" r:id="rId18"/>
    <p:sldLayoutId id="2147483917" r:id="rId19"/>
    <p:sldLayoutId id="2147483918" r:id="rId20"/>
    <p:sldLayoutId id="2147483919" r:id="rId21"/>
    <p:sldLayoutId id="2147483920" r:id="rId22"/>
    <p:sldLayoutId id="2147483923" r:id="rId23"/>
    <p:sldLayoutId id="2147483924" r:id="rId24"/>
    <p:sldLayoutId id="2147483998" r:id="rId25"/>
    <p:sldLayoutId id="2147483925" r:id="rId26"/>
    <p:sldLayoutId id="2147483926" r:id="rId27"/>
    <p:sldLayoutId id="2147483927" r:id="rId28"/>
    <p:sldLayoutId id="2147483929" r:id="rId29"/>
    <p:sldLayoutId id="2147483983" r:id="rId30"/>
    <p:sldLayoutId id="2147483984" r:id="rId31"/>
    <p:sldLayoutId id="2147483987" r:id="rId32"/>
    <p:sldLayoutId id="2147483988" r:id="rId33"/>
    <p:sldLayoutId id="2147483947" r:id="rId34"/>
    <p:sldLayoutId id="2147483948" r:id="rId35"/>
    <p:sldLayoutId id="2147483986" r:id="rId36"/>
    <p:sldLayoutId id="2147483936" r:id="rId37"/>
    <p:sldLayoutId id="2147483965" r:id="rId38"/>
    <p:sldLayoutId id="2147483937" r:id="rId39"/>
    <p:sldLayoutId id="2147483949" r:id="rId40"/>
    <p:sldLayoutId id="2147483989" r:id="rId41"/>
    <p:sldLayoutId id="2147483991" r:id="rId42"/>
    <p:sldLayoutId id="2147483993" r:id="rId43"/>
    <p:sldLayoutId id="2147483994" r:id="rId44"/>
    <p:sldLayoutId id="2147483940" r:id="rId45"/>
    <p:sldLayoutId id="2147483952" r:id="rId46"/>
    <p:sldLayoutId id="2147483941" r:id="rId47"/>
    <p:sldLayoutId id="2147483953" r:id="rId48"/>
    <p:sldLayoutId id="2147483942" r:id="rId49"/>
    <p:sldLayoutId id="2147483954" r:id="rId50"/>
    <p:sldLayoutId id="2147483943" r:id="rId51"/>
    <p:sldLayoutId id="2147483955" r:id="rId52"/>
    <p:sldLayoutId id="2147483990" r:id="rId53"/>
    <p:sldLayoutId id="2147483995" r:id="rId54"/>
    <p:sldLayoutId id="2147483999" r:id="rId55"/>
    <p:sldLayoutId id="2147483996" r:id="rId56"/>
    <p:sldLayoutId id="2147483997" r:id="rId57"/>
    <p:sldLayoutId id="2147484001" r:id="rId58"/>
    <p:sldLayoutId id="2147484000" r:id="rId59"/>
    <p:sldLayoutId id="2147483852" r:id="rId60"/>
    <p:sldLayoutId id="2147483972" r:id="rId61"/>
    <p:sldLayoutId id="2147484002" r:id="rId62"/>
    <p:sldLayoutId id="2147483743" r:id="rId63"/>
    <p:sldLayoutId id="2147483907" r:id="rId64"/>
    <p:sldLayoutId id="2147483905" r:id="rId65"/>
    <p:sldLayoutId id="2147483904" r:id="rId66"/>
    <p:sldLayoutId id="2147483867" r:id="rId67"/>
    <p:sldLayoutId id="2147483866" r:id="rId68"/>
  </p:sldLayoutIdLst>
  <p:txStyles>
    <p:titleStyle>
      <a:lvl1pPr algn="l" defTabSz="914400" rtl="0" eaLnBrk="1" latinLnBrk="0" hangingPunct="1">
        <a:lnSpc>
          <a:spcPct val="90000"/>
        </a:lnSpc>
        <a:spcBef>
          <a:spcPct val="0"/>
        </a:spcBef>
        <a:buNone/>
        <a:defRPr sz="3200" b="1" i="0" kern="1200">
          <a:solidFill>
            <a:srgbClr val="33333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C2554"/>
        </a:buClr>
        <a:buFont typeface="Arial" panose="020B0604020202020204" pitchFamily="34" charset="0"/>
        <a:buChar char="•"/>
        <a:defRPr sz="2800" b="0" i="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55E93"/>
        </a:buClr>
        <a:buFont typeface="Wingdings" pitchFamily="2" charset="2"/>
        <a:buChar char="§"/>
        <a:defRPr sz="2400" b="0" i="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55E93"/>
        </a:buClr>
        <a:buSzPct val="80000"/>
        <a:buFont typeface="Courier New" panose="02070309020205020404" pitchFamily="49" charset="0"/>
        <a:buChar char="o"/>
        <a:defRPr sz="2000" b="0" i="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55E93"/>
        </a:buClr>
        <a:buFont typeface="Wingdings" pitchFamily="2" charset="2"/>
        <a:buChar char="§"/>
        <a:defRPr sz="1800" b="0" i="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55E93"/>
        </a:buClr>
        <a:buFont typeface="Arial" panose="020B0604020202020204" pitchFamily="34" charset="0"/>
        <a:buChar char="•"/>
        <a:defRPr sz="1800" b="0" i="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88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338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E5DF05-AB52-0E67-DCDF-89B59895C65C}"/>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BF6F8BF5-11B5-B34C-6287-7D79061538A4}"/>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05FE8326-2E68-3666-E4EE-C8EA90B0279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26034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7369B0A6-5442-3947-47B2-0B9C7AE849AF}"/>
              </a:ext>
            </a:extLst>
          </p:cNvPr>
          <p:cNvSpPr/>
          <p:nvPr/>
        </p:nvSpPr>
        <p:spPr>
          <a:xfrm>
            <a:off x="6096000" y="5565939"/>
            <a:ext cx="510363" cy="244804"/>
          </a:xfrm>
          <a:prstGeom prst="triangle">
            <a:avLst/>
          </a:prstGeom>
          <a:solidFill>
            <a:schemeClr val="accent2"/>
          </a:solidFill>
          <a:ln>
            <a:solidFill>
              <a:schemeClr val="accent2"/>
            </a:solidFill>
          </a:ln>
          <a:scene3d>
            <a:camera prst="orthographicFront">
              <a:rot lat="0" lon="0" rev="8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772041D-3EAE-D094-5923-CC95780477A4}"/>
              </a:ext>
            </a:extLst>
          </p:cNvPr>
          <p:cNvSpPr/>
          <p:nvPr/>
        </p:nvSpPr>
        <p:spPr>
          <a:xfrm>
            <a:off x="10897484" y="1640713"/>
            <a:ext cx="510363" cy="244804"/>
          </a:xfrm>
          <a:prstGeom prst="triangle">
            <a:avLst/>
          </a:prstGeom>
          <a:solidFill>
            <a:schemeClr val="accent2"/>
          </a:solidFill>
          <a:ln>
            <a:solidFill>
              <a:schemeClr val="accent2"/>
            </a:solidFill>
          </a:ln>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365CD0CC-714F-95B2-7A7B-A4A2B4210EB7}"/>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32340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499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5C4FD9-C91B-63E5-D6E8-C8B8F72FC466}"/>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70845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48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25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980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86AE6F3-D966-894C-14E5-47488181C377}"/>
              </a:ext>
            </a:extLst>
          </p:cNvPr>
          <p:cNvSpPr>
            <a:spLocks noGrp="1"/>
          </p:cNvSpPr>
          <p:nvPr>
            <p:ph type="body" sz="quarter" idx="10"/>
          </p:nvPr>
        </p:nvSpPr>
        <p:spPr/>
        <p:txBody>
          <a:bodyPr/>
          <a:lstStyle/>
          <a:p>
            <a:endParaRPr lang="en-US"/>
          </a:p>
        </p:txBody>
      </p:sp>
      <p:sp>
        <p:nvSpPr>
          <p:cNvPr id="15" name="Text Placeholder 14">
            <a:extLst>
              <a:ext uri="{FF2B5EF4-FFF2-40B4-BE49-F238E27FC236}">
                <a16:creationId xmlns:a16="http://schemas.microsoft.com/office/drawing/2014/main" id="{AEDE3CCE-0996-75AB-3654-FDB7D331A700}"/>
              </a:ext>
            </a:extLst>
          </p:cNvPr>
          <p:cNvSpPr>
            <a:spLocks noGrp="1"/>
          </p:cNvSpPr>
          <p:nvPr>
            <p:ph type="body" sz="quarter" idx="17"/>
          </p:nvPr>
        </p:nvSpPr>
        <p:spPr/>
        <p:txBody>
          <a:bodyPr/>
          <a:lstStyle/>
          <a:p>
            <a:endParaRPr lang="en-US"/>
          </a:p>
        </p:txBody>
      </p:sp>
      <p:sp>
        <p:nvSpPr>
          <p:cNvPr id="16" name="Text Placeholder 15">
            <a:extLst>
              <a:ext uri="{FF2B5EF4-FFF2-40B4-BE49-F238E27FC236}">
                <a16:creationId xmlns:a16="http://schemas.microsoft.com/office/drawing/2014/main" id="{769F7FDF-E0C3-1BD7-D030-3956F29BDCB4}"/>
              </a:ext>
            </a:extLst>
          </p:cNvPr>
          <p:cNvSpPr>
            <a:spLocks noGrp="1"/>
          </p:cNvSpPr>
          <p:nvPr>
            <p:ph type="body" sz="quarter" idx="18"/>
          </p:nvPr>
        </p:nvSpPr>
        <p:spPr/>
        <p:txBody>
          <a:bodyPr/>
          <a:lstStyle/>
          <a:p>
            <a:endParaRPr lang="en-US"/>
          </a:p>
        </p:txBody>
      </p:sp>
      <p:sp>
        <p:nvSpPr>
          <p:cNvPr id="17" name="Text Placeholder 16">
            <a:extLst>
              <a:ext uri="{FF2B5EF4-FFF2-40B4-BE49-F238E27FC236}">
                <a16:creationId xmlns:a16="http://schemas.microsoft.com/office/drawing/2014/main" id="{53A5F539-29A9-7A19-ED04-5AE23A3F68BD}"/>
              </a:ext>
            </a:extLst>
          </p:cNvPr>
          <p:cNvSpPr>
            <a:spLocks noGrp="1"/>
          </p:cNvSpPr>
          <p:nvPr>
            <p:ph type="body" sz="quarter" idx="19"/>
          </p:nvPr>
        </p:nvSpPr>
        <p:spPr/>
        <p:txBody>
          <a:bodyPr/>
          <a:lstStyle/>
          <a:p>
            <a:endParaRPr lang="en-US"/>
          </a:p>
        </p:txBody>
      </p:sp>
      <p:sp>
        <p:nvSpPr>
          <p:cNvPr id="18" name="Text Placeholder 17">
            <a:extLst>
              <a:ext uri="{FF2B5EF4-FFF2-40B4-BE49-F238E27FC236}">
                <a16:creationId xmlns:a16="http://schemas.microsoft.com/office/drawing/2014/main" id="{06A0585A-6178-BE3B-2C62-3945B8D2E6AD}"/>
              </a:ext>
            </a:extLst>
          </p:cNvPr>
          <p:cNvSpPr>
            <a:spLocks noGrp="1"/>
          </p:cNvSpPr>
          <p:nvPr>
            <p:ph type="body" sz="quarter" idx="20"/>
          </p:nvPr>
        </p:nvSpPr>
        <p:spPr/>
        <p:txBody>
          <a:bodyPr/>
          <a:lstStyle/>
          <a:p>
            <a:endParaRPr lang="en-US"/>
          </a:p>
        </p:txBody>
      </p:sp>
      <p:sp>
        <p:nvSpPr>
          <p:cNvPr id="19" name="Text Placeholder 18">
            <a:extLst>
              <a:ext uri="{FF2B5EF4-FFF2-40B4-BE49-F238E27FC236}">
                <a16:creationId xmlns:a16="http://schemas.microsoft.com/office/drawing/2014/main" id="{EBA9EF04-9890-C24F-3085-B691952121AC}"/>
              </a:ext>
            </a:extLst>
          </p:cNvPr>
          <p:cNvSpPr>
            <a:spLocks noGrp="1"/>
          </p:cNvSpPr>
          <p:nvPr>
            <p:ph type="body" sz="quarter" idx="21"/>
          </p:nvPr>
        </p:nvSpPr>
        <p:spPr/>
        <p:txBody>
          <a:bodyPr/>
          <a:lstStyle/>
          <a:p>
            <a:endParaRPr lang="en-US"/>
          </a:p>
        </p:txBody>
      </p:sp>
      <p:sp>
        <p:nvSpPr>
          <p:cNvPr id="20" name="Text Placeholder 19">
            <a:extLst>
              <a:ext uri="{FF2B5EF4-FFF2-40B4-BE49-F238E27FC236}">
                <a16:creationId xmlns:a16="http://schemas.microsoft.com/office/drawing/2014/main" id="{E834ACCF-0878-73B2-38BF-23C52F97067D}"/>
              </a:ext>
            </a:extLst>
          </p:cNvPr>
          <p:cNvSpPr>
            <a:spLocks noGrp="1"/>
          </p:cNvSpPr>
          <p:nvPr>
            <p:ph type="body" sz="quarter" idx="22"/>
          </p:nvPr>
        </p:nvSpPr>
        <p:spPr/>
        <p:txBody>
          <a:bodyPr/>
          <a:lstStyle/>
          <a:p>
            <a:endParaRPr lang="en-US"/>
          </a:p>
        </p:txBody>
      </p:sp>
      <p:sp>
        <p:nvSpPr>
          <p:cNvPr id="21" name="Text Placeholder 20">
            <a:extLst>
              <a:ext uri="{FF2B5EF4-FFF2-40B4-BE49-F238E27FC236}">
                <a16:creationId xmlns:a16="http://schemas.microsoft.com/office/drawing/2014/main" id="{13EA92A0-82C7-4FAB-5837-5F32BBE43DE0}"/>
              </a:ext>
            </a:extLst>
          </p:cNvPr>
          <p:cNvSpPr>
            <a:spLocks noGrp="1"/>
          </p:cNvSpPr>
          <p:nvPr>
            <p:ph type="body" sz="quarter" idx="23"/>
          </p:nvPr>
        </p:nvSpPr>
        <p:spPr/>
        <p:txBody>
          <a:bodyPr/>
          <a:lstStyle/>
          <a:p>
            <a:endParaRPr lang="en-US"/>
          </a:p>
        </p:txBody>
      </p:sp>
      <p:sp>
        <p:nvSpPr>
          <p:cNvPr id="22" name="Text Placeholder 21">
            <a:extLst>
              <a:ext uri="{FF2B5EF4-FFF2-40B4-BE49-F238E27FC236}">
                <a16:creationId xmlns:a16="http://schemas.microsoft.com/office/drawing/2014/main" id="{B2F9FEFF-AF53-9003-6E6B-C2EE40659E85}"/>
              </a:ext>
            </a:extLst>
          </p:cNvPr>
          <p:cNvSpPr>
            <a:spLocks noGrp="1"/>
          </p:cNvSpPr>
          <p:nvPr>
            <p:ph type="body" sz="quarter" idx="24"/>
          </p:nvPr>
        </p:nvSpPr>
        <p:spPr/>
        <p:txBody>
          <a:bodyPr/>
          <a:lstStyle/>
          <a:p>
            <a:endParaRPr lang="en-US"/>
          </a:p>
        </p:txBody>
      </p:sp>
      <p:sp>
        <p:nvSpPr>
          <p:cNvPr id="23" name="Text Placeholder 22">
            <a:extLst>
              <a:ext uri="{FF2B5EF4-FFF2-40B4-BE49-F238E27FC236}">
                <a16:creationId xmlns:a16="http://schemas.microsoft.com/office/drawing/2014/main" id="{8D28032E-9F32-9492-0BA2-E916E83FAC4A}"/>
              </a:ext>
            </a:extLst>
          </p:cNvPr>
          <p:cNvSpPr>
            <a:spLocks noGrp="1"/>
          </p:cNvSpPr>
          <p:nvPr>
            <p:ph type="body" sz="quarter" idx="25"/>
          </p:nvPr>
        </p:nvSpPr>
        <p:spPr/>
        <p:txBody>
          <a:bodyPr/>
          <a:lstStyle/>
          <a:p>
            <a:endParaRPr lang="en-US"/>
          </a:p>
        </p:txBody>
      </p:sp>
      <p:sp>
        <p:nvSpPr>
          <p:cNvPr id="24" name="Text Placeholder 22">
            <a:extLst>
              <a:ext uri="{FF2B5EF4-FFF2-40B4-BE49-F238E27FC236}">
                <a16:creationId xmlns:a16="http://schemas.microsoft.com/office/drawing/2014/main" id="{FA656ECD-CB77-AD6C-F252-928702C15ECF}"/>
              </a:ext>
            </a:extLst>
          </p:cNvPr>
          <p:cNvSpPr>
            <a:spLocks noGrp="1"/>
          </p:cNvSpPr>
          <p:nvPr>
            <p:ph type="body" sz="quarter" idx="27"/>
          </p:nvPr>
        </p:nvSpPr>
        <p:spPr>
          <a:xfrm>
            <a:off x="7531101" y="1264888"/>
            <a:ext cx="3793232" cy="4667600"/>
          </a:xfrm>
        </p:spPr>
        <p:txBody>
          <a:bodyPr/>
          <a:lstStyle/>
          <a:p>
            <a:endParaRPr lang="en-US"/>
          </a:p>
        </p:txBody>
      </p:sp>
    </p:spTree>
    <p:extLst>
      <p:ext uri="{BB962C8B-B14F-4D97-AF65-F5344CB8AC3E}">
        <p14:creationId xmlns:p14="http://schemas.microsoft.com/office/powerpoint/2010/main" val="1825820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395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1BB592-6651-9B2B-8E7C-8EADA4B97D24}"/>
              </a:ext>
            </a:extLst>
          </p:cNvPr>
          <p:cNvPicPr>
            <a:picLocks noChangeAspect="1"/>
          </p:cNvPicPr>
          <p:nvPr/>
        </p:nvPicPr>
        <p:blipFill>
          <a:blip r:embed="rId3"/>
          <a:stretch>
            <a:fillRect/>
          </a:stretch>
        </p:blipFill>
        <p:spPr>
          <a:xfrm>
            <a:off x="2987794" y="2351120"/>
            <a:ext cx="5689600" cy="3200400"/>
          </a:xfrm>
          <a:prstGeom prst="rect">
            <a:avLst/>
          </a:prstGeom>
          <a:ln>
            <a:solidFill>
              <a:schemeClr val="tx1"/>
            </a:solidFill>
          </a:ln>
        </p:spPr>
      </p:pic>
    </p:spTree>
    <p:extLst>
      <p:ext uri="{BB962C8B-B14F-4D97-AF65-F5344CB8AC3E}">
        <p14:creationId xmlns:p14="http://schemas.microsoft.com/office/powerpoint/2010/main" val="2492400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6DBFF2F-EF15-08EE-5A04-C6F51CE89A0C}"/>
              </a:ext>
            </a:extLst>
          </p:cNvPr>
          <p:cNvSpPr>
            <a:spLocks noGrp="1"/>
          </p:cNvSpPr>
          <p:nvPr>
            <p:ph type="body" sz="quarter" idx="26"/>
          </p:nvPr>
        </p:nvSpPr>
        <p:spPr/>
        <p:txBody>
          <a:bodyPr/>
          <a:lstStyle/>
          <a:p>
            <a:endParaRPr lang="en-US" dirty="0"/>
          </a:p>
        </p:txBody>
      </p:sp>
      <p:sp>
        <p:nvSpPr>
          <p:cNvPr id="3" name="Text Placeholder 2">
            <a:extLst>
              <a:ext uri="{FF2B5EF4-FFF2-40B4-BE49-F238E27FC236}">
                <a16:creationId xmlns:a16="http://schemas.microsoft.com/office/drawing/2014/main" id="{B9E389C7-7528-A720-C162-6B37B6CE635A}"/>
              </a:ext>
            </a:extLst>
          </p:cNvPr>
          <p:cNvSpPr>
            <a:spLocks noGrp="1"/>
          </p:cNvSpPr>
          <p:nvPr>
            <p:ph type="body" sz="quarter" idx="17"/>
          </p:nvPr>
        </p:nvSpPr>
        <p:spPr/>
        <p:txBody>
          <a:bodyPr/>
          <a:lstStyle/>
          <a:p>
            <a:endParaRPr lang="en-US"/>
          </a:p>
        </p:txBody>
      </p:sp>
      <p:sp>
        <p:nvSpPr>
          <p:cNvPr id="4" name="Text Placeholder 3">
            <a:extLst>
              <a:ext uri="{FF2B5EF4-FFF2-40B4-BE49-F238E27FC236}">
                <a16:creationId xmlns:a16="http://schemas.microsoft.com/office/drawing/2014/main" id="{D85AD707-DB14-25AD-73C1-86227B2E8CCA}"/>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89700537-28B9-A9D9-8DE7-0C97FF49EEB4}"/>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221377CF-3BF7-34A4-E879-E1C60D915C30}"/>
              </a:ext>
            </a:extLst>
          </p:cNvPr>
          <p:cNvSpPr>
            <a:spLocks noGrp="1"/>
          </p:cNvSpPr>
          <p:nvPr>
            <p:ph type="body" sz="quarter" idx="20"/>
          </p:nvPr>
        </p:nvSpPr>
        <p:spPr/>
        <p:txBody>
          <a:bodyPr/>
          <a:lstStyle/>
          <a:p>
            <a:endParaRPr lang="en-US"/>
          </a:p>
        </p:txBody>
      </p:sp>
      <p:sp>
        <p:nvSpPr>
          <p:cNvPr id="7" name="Text Placeholder 6">
            <a:extLst>
              <a:ext uri="{FF2B5EF4-FFF2-40B4-BE49-F238E27FC236}">
                <a16:creationId xmlns:a16="http://schemas.microsoft.com/office/drawing/2014/main" id="{5FB26C5D-0C96-DD73-0BCD-68EA22820828}"/>
              </a:ext>
            </a:extLst>
          </p:cNvPr>
          <p:cNvSpPr>
            <a:spLocks noGrp="1"/>
          </p:cNvSpPr>
          <p:nvPr>
            <p:ph type="body" sz="quarter" idx="21"/>
          </p:nvPr>
        </p:nvSpPr>
        <p:spPr/>
        <p:txBody>
          <a:bodyPr/>
          <a:lstStyle/>
          <a:p>
            <a:endParaRPr lang="en-US"/>
          </a:p>
        </p:txBody>
      </p:sp>
      <p:sp>
        <p:nvSpPr>
          <p:cNvPr id="8" name="Text Placeholder 7">
            <a:extLst>
              <a:ext uri="{FF2B5EF4-FFF2-40B4-BE49-F238E27FC236}">
                <a16:creationId xmlns:a16="http://schemas.microsoft.com/office/drawing/2014/main" id="{8039004E-0418-C0BA-75F0-4B460146A463}"/>
              </a:ext>
            </a:extLst>
          </p:cNvPr>
          <p:cNvSpPr>
            <a:spLocks noGrp="1"/>
          </p:cNvSpPr>
          <p:nvPr>
            <p:ph type="body" sz="quarter" idx="22"/>
          </p:nvPr>
        </p:nvSpPr>
        <p:spPr/>
        <p:txBody>
          <a:bodyPr/>
          <a:lstStyle/>
          <a:p>
            <a:endParaRPr lang="en-US" dirty="0"/>
          </a:p>
        </p:txBody>
      </p:sp>
      <p:sp>
        <p:nvSpPr>
          <p:cNvPr id="9" name="Text Placeholder 8">
            <a:extLst>
              <a:ext uri="{FF2B5EF4-FFF2-40B4-BE49-F238E27FC236}">
                <a16:creationId xmlns:a16="http://schemas.microsoft.com/office/drawing/2014/main" id="{4B3FAE76-302D-F48E-ACB0-85F4ECEFBEC6}"/>
              </a:ext>
            </a:extLst>
          </p:cNvPr>
          <p:cNvSpPr>
            <a:spLocks noGrp="1"/>
          </p:cNvSpPr>
          <p:nvPr>
            <p:ph type="body" sz="quarter" idx="23"/>
          </p:nvPr>
        </p:nvSpPr>
        <p:spPr/>
        <p:txBody>
          <a:bodyPr/>
          <a:lstStyle/>
          <a:p>
            <a:endParaRPr lang="en-US" dirty="0"/>
          </a:p>
        </p:txBody>
      </p:sp>
      <p:sp>
        <p:nvSpPr>
          <p:cNvPr id="10" name="Text Placeholder 9">
            <a:extLst>
              <a:ext uri="{FF2B5EF4-FFF2-40B4-BE49-F238E27FC236}">
                <a16:creationId xmlns:a16="http://schemas.microsoft.com/office/drawing/2014/main" id="{BD566A81-06CB-0C67-7345-0E3B81DE5C3E}"/>
              </a:ext>
            </a:extLst>
          </p:cNvPr>
          <p:cNvSpPr>
            <a:spLocks noGrp="1"/>
          </p:cNvSpPr>
          <p:nvPr>
            <p:ph type="body" sz="quarter" idx="24"/>
          </p:nvPr>
        </p:nvSpPr>
        <p:spPr/>
        <p:txBody>
          <a:bodyPr/>
          <a:lstStyle/>
          <a:p>
            <a:endParaRPr lang="en-US" dirty="0"/>
          </a:p>
        </p:txBody>
      </p:sp>
      <p:sp>
        <p:nvSpPr>
          <p:cNvPr id="11" name="Text Placeholder 10">
            <a:extLst>
              <a:ext uri="{FF2B5EF4-FFF2-40B4-BE49-F238E27FC236}">
                <a16:creationId xmlns:a16="http://schemas.microsoft.com/office/drawing/2014/main" id="{F573E7CB-9FB2-42E4-B31E-5701D8E04A38}"/>
              </a:ext>
            </a:extLst>
          </p:cNvPr>
          <p:cNvSpPr>
            <a:spLocks noGrp="1"/>
          </p:cNvSpPr>
          <p:nvPr>
            <p:ph type="body" sz="quarter" idx="25"/>
          </p:nvPr>
        </p:nvSpPr>
        <p:spPr/>
        <p:txBody>
          <a:bodyPr/>
          <a:lstStyle/>
          <a:p>
            <a:endParaRPr lang="en-US" dirty="0"/>
          </a:p>
        </p:txBody>
      </p:sp>
      <p:sp>
        <p:nvSpPr>
          <p:cNvPr id="13" name="Text Placeholder 12">
            <a:extLst>
              <a:ext uri="{FF2B5EF4-FFF2-40B4-BE49-F238E27FC236}">
                <a16:creationId xmlns:a16="http://schemas.microsoft.com/office/drawing/2014/main" id="{57BC14D4-AC3E-17AD-08CF-165482638F86}"/>
              </a:ext>
            </a:extLst>
          </p:cNvPr>
          <p:cNvSpPr>
            <a:spLocks noGrp="1"/>
          </p:cNvSpPr>
          <p:nvPr>
            <p:ph type="body" sz="quarter" idx="27"/>
          </p:nvPr>
        </p:nvSpPr>
        <p:spPr/>
        <p:txBody>
          <a:bodyPr/>
          <a:lstStyle/>
          <a:p>
            <a:endParaRPr lang="en-US" dirty="0"/>
          </a:p>
        </p:txBody>
      </p:sp>
    </p:spTree>
    <p:extLst>
      <p:ext uri="{BB962C8B-B14F-4D97-AF65-F5344CB8AC3E}">
        <p14:creationId xmlns:p14="http://schemas.microsoft.com/office/powerpoint/2010/main" val="8345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1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746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DC097-4BD2-D55B-DD2F-7506E721A9FD}"/>
              </a:ext>
            </a:extLst>
          </p:cNvPr>
          <p:cNvPicPr>
            <a:picLocks noChangeAspect="1"/>
          </p:cNvPicPr>
          <p:nvPr/>
        </p:nvPicPr>
        <p:blipFill>
          <a:blip r:embed="rId3"/>
          <a:stretch>
            <a:fillRect/>
          </a:stretch>
        </p:blipFill>
        <p:spPr>
          <a:xfrm>
            <a:off x="3249716" y="2112880"/>
            <a:ext cx="5692567" cy="3202069"/>
          </a:xfrm>
          <a:prstGeom prst="rect">
            <a:avLst/>
          </a:prstGeom>
          <a:ln>
            <a:solidFill>
              <a:schemeClr val="tx1"/>
            </a:solidFill>
          </a:ln>
        </p:spPr>
      </p:pic>
    </p:spTree>
    <p:extLst>
      <p:ext uri="{BB962C8B-B14F-4D97-AF65-F5344CB8AC3E}">
        <p14:creationId xmlns:p14="http://schemas.microsoft.com/office/powerpoint/2010/main" val="2161485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6BA3A0-5801-700C-F107-B84AADC5032B}"/>
              </a:ext>
            </a:extLst>
          </p:cNvPr>
          <p:cNvSpPr>
            <a:spLocks noGrp="1"/>
          </p:cNvSpPr>
          <p:nvPr>
            <p:ph type="body" sz="quarter" idx="10"/>
          </p:nvPr>
        </p:nvSpPr>
        <p:spPr/>
        <p:txBody>
          <a:bodyPr/>
          <a:lstStyle/>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827726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4CFC8C-351E-A1D6-C84B-8EF8A211AD28}"/>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586201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F2D724F3-C8E2-57C5-A040-054A2F67D48B}"/>
              </a:ext>
            </a:extLst>
          </p:cNvPr>
          <p:cNvSpPr>
            <a:spLocks noGrp="1"/>
          </p:cNvSpPr>
          <p:nvPr>
            <p:ph type="body" sz="quarter" idx="10"/>
          </p:nvPr>
        </p:nvSpPr>
        <p:spPr>
          <a:xfrm>
            <a:off x="842269" y="4523333"/>
            <a:ext cx="10507463" cy="1409813"/>
          </a:xfrm>
        </p:spPr>
        <p:txBody>
          <a:bodyPr/>
          <a:lstStyle/>
          <a:p>
            <a:endParaRPr lang="en-US"/>
          </a:p>
        </p:txBody>
      </p:sp>
    </p:spTree>
    <p:extLst>
      <p:ext uri="{BB962C8B-B14F-4D97-AF65-F5344CB8AC3E}">
        <p14:creationId xmlns:p14="http://schemas.microsoft.com/office/powerpoint/2010/main" val="140497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0EA5-D646-C23B-90D3-3DBD3343652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43274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2FFB488C-ED3A-025B-283D-696A85E557D0}"/>
              </a:ext>
            </a:extLst>
          </p:cNvPr>
          <p:cNvSpPr>
            <a:spLocks noGrp="1"/>
          </p:cNvSpPr>
          <p:nvPr>
            <p:ph type="body" sz="quarter" idx="10"/>
          </p:nvPr>
        </p:nvSpPr>
        <p:spPr>
          <a:xfrm>
            <a:off x="842269" y="4523333"/>
            <a:ext cx="10507463" cy="1409813"/>
          </a:xfrm>
        </p:spPr>
        <p:txBody>
          <a:bodyPr/>
          <a:lstStyle/>
          <a:p>
            <a:endParaRPr lang="en-US"/>
          </a:p>
        </p:txBody>
      </p:sp>
    </p:spTree>
    <p:extLst>
      <p:ext uri="{BB962C8B-B14F-4D97-AF65-F5344CB8AC3E}">
        <p14:creationId xmlns:p14="http://schemas.microsoft.com/office/powerpoint/2010/main" val="1196311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029494-3F5A-A591-6221-4125AAB8A0E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8462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184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6A7D11A-620E-7B10-D56E-EE290BF12DCB}"/>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922635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6B8969-6D9E-0AF3-D83E-09CB6EE7D39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62488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01EF8D-8C44-71D8-C17C-CD039178977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79612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998970-F8AB-EC78-F8D0-654FD5E07FB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04036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7C7C32-8E94-FF76-DC87-9AC1E49AF15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34150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E23CB3-29E6-7AD3-B98D-10FE140B6BE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52745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355D29-DE9A-A7A5-8B13-2E548B7EB5E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58782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7D0DCF70-308C-DD5A-1ABA-1A68C290FADE}"/>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1497599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207F2C-1166-08C0-6FAE-9C9C245664B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41253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5DC4774E-5FC8-A2C3-5914-C669C6F97540}"/>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322750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228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FE412C-E50C-F78C-752F-C9E9091FC2D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84967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7EBE2883-726D-BF6F-CE5C-20A37142339D}"/>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1771153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8B02DF-BEEF-1F5B-9D30-F9679F64387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45160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F315C61F-FD29-C4EE-3C8D-FEE355D9B135}"/>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3477100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793D54-7AE8-56E9-F1F7-A2F27A7B4E1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66617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566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860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64F73-CA5A-FB8F-A684-BD206A3261A2}"/>
              </a:ext>
            </a:extLst>
          </p:cNvPr>
          <p:cNvPicPr>
            <a:picLocks noChangeAspect="1"/>
          </p:cNvPicPr>
          <p:nvPr/>
        </p:nvPicPr>
        <p:blipFill>
          <a:blip r:embed="rId3"/>
          <a:stretch>
            <a:fillRect/>
          </a:stretch>
        </p:blipFill>
        <p:spPr>
          <a:xfrm>
            <a:off x="3251200" y="2114550"/>
            <a:ext cx="5689600" cy="3200400"/>
          </a:xfrm>
          <a:prstGeom prst="rect">
            <a:avLst/>
          </a:prstGeom>
          <a:ln>
            <a:solidFill>
              <a:schemeClr val="tx1"/>
            </a:solidFill>
          </a:ln>
        </p:spPr>
      </p:pic>
    </p:spTree>
    <p:extLst>
      <p:ext uri="{BB962C8B-B14F-4D97-AF65-F5344CB8AC3E}">
        <p14:creationId xmlns:p14="http://schemas.microsoft.com/office/powerpoint/2010/main" val="2876205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24CA7BDB-D4C5-9C7E-1FE8-80BF1EF3947A}"/>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1804480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BBCD9-E2B9-932E-A8C0-8F956E57347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74143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687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C75FC264-2361-A38B-34C1-2396A9BED34E}"/>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40318837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A97B8AFE-6107-577D-373B-E5C6A19210F5}"/>
              </a:ext>
            </a:extLst>
          </p:cNvPr>
          <p:cNvSpPr>
            <a:spLocks noGrp="1"/>
          </p:cNvSpPr>
          <p:nvPr>
            <p:ph type="body" sz="quarter" idx="10"/>
          </p:nvPr>
        </p:nvSpPr>
        <p:spPr>
          <a:xfrm>
            <a:off x="8537943" y="1488304"/>
            <a:ext cx="2811789" cy="4444184"/>
          </a:xfrm>
        </p:spPr>
        <p:txBody>
          <a:bodyPr/>
          <a:lstStyle/>
          <a:p>
            <a:endParaRPr lang="en-US"/>
          </a:p>
        </p:txBody>
      </p:sp>
    </p:spTree>
    <p:extLst>
      <p:ext uri="{BB962C8B-B14F-4D97-AF65-F5344CB8AC3E}">
        <p14:creationId xmlns:p14="http://schemas.microsoft.com/office/powerpoint/2010/main" val="4111636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C01A07E2-AD54-8098-A2FA-5F6BA61225CA}"/>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909145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B3066-23E7-F7A9-0691-886D60CC69C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874798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723850CB-D1E5-6003-1203-A6A9CD827882}"/>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40180839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E6D4B7-5347-581C-7EA4-D8F7D58E528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59034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2078A50E-3123-56C5-4056-C4BEAB20BE31}"/>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32804293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D3AA69-FDE3-AC95-65CB-22690C61441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846861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F697AC27-8D08-EA08-C368-364B31354AB5}"/>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37769759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B4B3E0-3116-F2E0-FC3D-4C48484B2DB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951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025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06BEAC58-684C-06CD-43C9-F72C35D98E80}"/>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36765586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E24161-16CC-294B-D21B-D30059B3005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849071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B18A6B6-BDEC-F3AD-6B8D-82C2FDBEBC86}"/>
              </a:ext>
            </a:extLst>
          </p:cNvPr>
          <p:cNvSpPr>
            <a:spLocks noGrp="1"/>
          </p:cNvSpPr>
          <p:nvPr>
            <p:ph type="body" sz="quarter" idx="10"/>
          </p:nvPr>
        </p:nvSpPr>
        <p:spPr>
          <a:xfrm>
            <a:off x="842269" y="4523333"/>
            <a:ext cx="10507463" cy="1409813"/>
          </a:xfrm>
        </p:spPr>
        <p:txBody>
          <a:bodyPr/>
          <a:lstStyle/>
          <a:p>
            <a:pPr>
              <a:lnSpc>
                <a:spcPct val="100000"/>
              </a:lnSpc>
              <a:spcBef>
                <a:spcPts val="400"/>
              </a:spcBef>
            </a:pPr>
            <a:endParaRPr lang="en-US"/>
          </a:p>
        </p:txBody>
      </p:sp>
    </p:spTree>
    <p:extLst>
      <p:ext uri="{BB962C8B-B14F-4D97-AF65-F5344CB8AC3E}">
        <p14:creationId xmlns:p14="http://schemas.microsoft.com/office/powerpoint/2010/main" val="1491892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C3A745-61F8-FA73-7D1B-C3964E27AF7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615153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B03859-5742-1A1D-6F25-A3990A54FC6F}"/>
              </a:ext>
            </a:extLst>
          </p:cNvPr>
          <p:cNvSpPr>
            <a:spLocks noGrp="1"/>
          </p:cNvSpPr>
          <p:nvPr>
            <p:ph type="body" sz="quarter" idx="10"/>
          </p:nvPr>
        </p:nvSpPr>
        <p:spPr>
          <a:xfrm>
            <a:off x="842269" y="4523333"/>
            <a:ext cx="10507463" cy="1409813"/>
          </a:xfrm>
        </p:spPr>
        <p:txBody>
          <a:bodyPr/>
          <a:lstStyle/>
          <a:p>
            <a:endParaRPr lang="en-US"/>
          </a:p>
        </p:txBody>
      </p:sp>
    </p:spTree>
    <p:extLst>
      <p:ext uri="{BB962C8B-B14F-4D97-AF65-F5344CB8AC3E}">
        <p14:creationId xmlns:p14="http://schemas.microsoft.com/office/powerpoint/2010/main" val="639519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00D35D-94E2-10D4-CF10-39CDACE28A4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78482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C01955-1CF6-93E7-D5DD-9592CEE3D85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411234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AE0A702-103E-89E3-F64D-E2494A96AFE4}"/>
              </a:ext>
            </a:extLst>
          </p:cNvPr>
          <p:cNvSpPr>
            <a:spLocks noGrp="1"/>
          </p:cNvSpPr>
          <p:nvPr>
            <p:ph type="body" sz="quarter" idx="10"/>
          </p:nvPr>
        </p:nvSpPr>
        <p:spPr>
          <a:xfrm>
            <a:off x="842269" y="4523333"/>
            <a:ext cx="10507463" cy="1409813"/>
          </a:xfrm>
        </p:spPr>
        <p:txBody>
          <a:bodyPr/>
          <a:lstStyle/>
          <a:p>
            <a:endParaRPr lang="en-US"/>
          </a:p>
        </p:txBody>
      </p:sp>
    </p:spTree>
    <p:extLst>
      <p:ext uri="{BB962C8B-B14F-4D97-AF65-F5344CB8AC3E}">
        <p14:creationId xmlns:p14="http://schemas.microsoft.com/office/powerpoint/2010/main" val="27438796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011AD-D128-4CB9-6934-77243C4ED34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133259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F7111-6F17-47F8-8643-B6C2E6A6040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3281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620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3CF75A-EE1A-0AFA-BDC6-E8784C8D04E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96630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4343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6CEB6152-8F73-C35B-1387-CABD139F65A0}"/>
              </a:ext>
            </a:extLst>
          </p:cNvPr>
          <p:cNvSpPr>
            <a:spLocks noGrp="1"/>
          </p:cNvSpPr>
          <p:nvPr>
            <p:ph type="body" sz="quarter" idx="10"/>
          </p:nvPr>
        </p:nvSpPr>
        <p:spPr/>
        <p:txBody>
          <a:bodyPr lIns="91440" tIns="45720" rIns="91440" bIns="45720" anchor="ctr"/>
          <a:lstStyle/>
          <a:p>
            <a:endParaRPr lang="en-US"/>
          </a:p>
        </p:txBody>
      </p:sp>
      <p:sp>
        <p:nvSpPr>
          <p:cNvPr id="26" name="Text Placeholder 25">
            <a:extLst>
              <a:ext uri="{FF2B5EF4-FFF2-40B4-BE49-F238E27FC236}">
                <a16:creationId xmlns:a16="http://schemas.microsoft.com/office/drawing/2014/main" id="{AF50C5FA-AF28-44EA-79B6-E8B4EA54BF1C}"/>
              </a:ext>
            </a:extLst>
          </p:cNvPr>
          <p:cNvSpPr>
            <a:spLocks noGrp="1"/>
          </p:cNvSpPr>
          <p:nvPr>
            <p:ph type="body" sz="quarter" idx="17"/>
          </p:nvPr>
        </p:nvSpPr>
        <p:spPr/>
        <p:txBody>
          <a:bodyPr/>
          <a:lstStyle/>
          <a:p>
            <a:endParaRPr lang="en-US"/>
          </a:p>
        </p:txBody>
      </p:sp>
      <p:sp>
        <p:nvSpPr>
          <p:cNvPr id="27" name="Text Placeholder 26">
            <a:extLst>
              <a:ext uri="{FF2B5EF4-FFF2-40B4-BE49-F238E27FC236}">
                <a16:creationId xmlns:a16="http://schemas.microsoft.com/office/drawing/2014/main" id="{C2F0FA19-4B4D-3B23-2F9E-0619CB88C2DE}"/>
              </a:ext>
            </a:extLst>
          </p:cNvPr>
          <p:cNvSpPr>
            <a:spLocks noGrp="1"/>
          </p:cNvSpPr>
          <p:nvPr>
            <p:ph type="body" sz="quarter" idx="18"/>
          </p:nvPr>
        </p:nvSpPr>
        <p:spPr/>
        <p:txBody>
          <a:bodyPr/>
          <a:lstStyle/>
          <a:p>
            <a:endParaRPr lang="en-US"/>
          </a:p>
        </p:txBody>
      </p:sp>
      <p:sp>
        <p:nvSpPr>
          <p:cNvPr id="28" name="Text Placeholder 27">
            <a:extLst>
              <a:ext uri="{FF2B5EF4-FFF2-40B4-BE49-F238E27FC236}">
                <a16:creationId xmlns:a16="http://schemas.microsoft.com/office/drawing/2014/main" id="{DEB48DA6-0E60-0E13-3EC9-969D1CC6F744}"/>
              </a:ext>
            </a:extLst>
          </p:cNvPr>
          <p:cNvSpPr>
            <a:spLocks noGrp="1"/>
          </p:cNvSpPr>
          <p:nvPr>
            <p:ph type="body" sz="quarter" idx="19"/>
          </p:nvPr>
        </p:nvSpPr>
        <p:spPr/>
        <p:txBody>
          <a:bodyPr/>
          <a:lstStyle/>
          <a:p>
            <a:endParaRPr lang="en-US"/>
          </a:p>
        </p:txBody>
      </p:sp>
      <p:sp>
        <p:nvSpPr>
          <p:cNvPr id="29" name="Text Placeholder 28">
            <a:extLst>
              <a:ext uri="{FF2B5EF4-FFF2-40B4-BE49-F238E27FC236}">
                <a16:creationId xmlns:a16="http://schemas.microsoft.com/office/drawing/2014/main" id="{813777A0-2EDE-70A3-C162-7FBC6F6CBD09}"/>
              </a:ext>
            </a:extLst>
          </p:cNvPr>
          <p:cNvSpPr>
            <a:spLocks noGrp="1"/>
          </p:cNvSpPr>
          <p:nvPr>
            <p:ph type="body" sz="quarter" idx="20"/>
          </p:nvPr>
        </p:nvSpPr>
        <p:spPr/>
        <p:txBody>
          <a:bodyPr/>
          <a:lstStyle/>
          <a:p>
            <a:endParaRPr lang="en-US"/>
          </a:p>
        </p:txBody>
      </p:sp>
      <p:sp>
        <p:nvSpPr>
          <p:cNvPr id="30" name="Text Placeholder 29">
            <a:extLst>
              <a:ext uri="{FF2B5EF4-FFF2-40B4-BE49-F238E27FC236}">
                <a16:creationId xmlns:a16="http://schemas.microsoft.com/office/drawing/2014/main" id="{B71E7202-08BE-F83A-C359-9CD8647E82AA}"/>
              </a:ext>
            </a:extLst>
          </p:cNvPr>
          <p:cNvSpPr>
            <a:spLocks noGrp="1"/>
          </p:cNvSpPr>
          <p:nvPr>
            <p:ph type="body" sz="quarter" idx="21"/>
          </p:nvPr>
        </p:nvSpPr>
        <p:spPr/>
        <p:txBody>
          <a:bodyPr/>
          <a:lstStyle/>
          <a:p>
            <a:endParaRPr lang="en-US"/>
          </a:p>
        </p:txBody>
      </p:sp>
      <p:sp>
        <p:nvSpPr>
          <p:cNvPr id="31" name="Text Placeholder 30">
            <a:extLst>
              <a:ext uri="{FF2B5EF4-FFF2-40B4-BE49-F238E27FC236}">
                <a16:creationId xmlns:a16="http://schemas.microsoft.com/office/drawing/2014/main" id="{984F3756-41DC-F63D-8897-40CE6230D989}"/>
              </a:ext>
            </a:extLst>
          </p:cNvPr>
          <p:cNvSpPr>
            <a:spLocks noGrp="1"/>
          </p:cNvSpPr>
          <p:nvPr>
            <p:ph type="body" sz="quarter" idx="22"/>
          </p:nvPr>
        </p:nvSpPr>
        <p:spPr/>
        <p:txBody>
          <a:bodyPr lIns="91440" tIns="45720" rIns="91440" bIns="45720" anchor="ctr"/>
          <a:lstStyle/>
          <a:p>
            <a:endParaRPr lang="en-US"/>
          </a:p>
        </p:txBody>
      </p:sp>
      <p:sp>
        <p:nvSpPr>
          <p:cNvPr id="32" name="Text Placeholder 31">
            <a:extLst>
              <a:ext uri="{FF2B5EF4-FFF2-40B4-BE49-F238E27FC236}">
                <a16:creationId xmlns:a16="http://schemas.microsoft.com/office/drawing/2014/main" id="{B34864FB-C9FD-3B88-A77F-2C904C0D84E4}"/>
              </a:ext>
            </a:extLst>
          </p:cNvPr>
          <p:cNvSpPr>
            <a:spLocks noGrp="1"/>
          </p:cNvSpPr>
          <p:nvPr>
            <p:ph type="body" sz="quarter" idx="23"/>
          </p:nvPr>
        </p:nvSpPr>
        <p:spPr/>
        <p:txBody>
          <a:bodyPr/>
          <a:lstStyle/>
          <a:p>
            <a:endParaRPr lang="en-US"/>
          </a:p>
        </p:txBody>
      </p:sp>
      <p:sp>
        <p:nvSpPr>
          <p:cNvPr id="33" name="Text Placeholder 32">
            <a:extLst>
              <a:ext uri="{FF2B5EF4-FFF2-40B4-BE49-F238E27FC236}">
                <a16:creationId xmlns:a16="http://schemas.microsoft.com/office/drawing/2014/main" id="{157C4865-F9DF-EEF7-3CE2-0DA27B3D1C0C}"/>
              </a:ext>
            </a:extLst>
          </p:cNvPr>
          <p:cNvSpPr>
            <a:spLocks noGrp="1"/>
          </p:cNvSpPr>
          <p:nvPr>
            <p:ph type="body" sz="quarter" idx="24"/>
          </p:nvPr>
        </p:nvSpPr>
        <p:spPr/>
        <p:txBody>
          <a:bodyPr/>
          <a:lstStyle/>
          <a:p>
            <a:endParaRPr lang="en-US"/>
          </a:p>
        </p:txBody>
      </p:sp>
      <p:sp>
        <p:nvSpPr>
          <p:cNvPr id="34" name="Text Placeholder 33">
            <a:extLst>
              <a:ext uri="{FF2B5EF4-FFF2-40B4-BE49-F238E27FC236}">
                <a16:creationId xmlns:a16="http://schemas.microsoft.com/office/drawing/2014/main" id="{2B101F22-F603-9F71-91F8-57BA940E20F6}"/>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30333653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8844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BE50004A-9626-AFC4-4836-EA5774C184F0}"/>
              </a:ext>
            </a:extLst>
          </p:cNvPr>
          <p:cNvSpPr>
            <a:spLocks noGrp="1"/>
          </p:cNvSpPr>
          <p:nvPr>
            <p:ph type="body" sz="quarter" idx="10"/>
          </p:nvPr>
        </p:nvSpPr>
        <p:spPr>
          <a:xfrm>
            <a:off x="8016996" y="1488304"/>
            <a:ext cx="3332736" cy="4444184"/>
          </a:xfrm>
        </p:spPr>
        <p:txBody>
          <a:bodyPr/>
          <a:lstStyle/>
          <a:p>
            <a:endParaRPr lang="en-US" dirty="0"/>
          </a:p>
        </p:txBody>
      </p:sp>
    </p:spTree>
    <p:extLst>
      <p:ext uri="{BB962C8B-B14F-4D97-AF65-F5344CB8AC3E}">
        <p14:creationId xmlns:p14="http://schemas.microsoft.com/office/powerpoint/2010/main" val="36087859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291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C08165-C4A1-6D1B-C24B-630F938BEA0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300254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6372DC-8B12-A575-ED60-024B1DCA4CEC}"/>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081367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24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89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11468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PA DOD Palette">
      <a:dk1>
        <a:srgbClr val="000000"/>
      </a:dk1>
      <a:lt1>
        <a:srgbClr val="FFFFFF"/>
      </a:lt1>
      <a:dk2>
        <a:srgbClr val="323332"/>
      </a:dk2>
      <a:lt2>
        <a:srgbClr val="E7E6E6"/>
      </a:lt2>
      <a:accent1>
        <a:srgbClr val="D2252D"/>
      </a:accent1>
      <a:accent2>
        <a:srgbClr val="0B2554"/>
      </a:accent2>
      <a:accent3>
        <a:srgbClr val="315586"/>
      </a:accent3>
      <a:accent4>
        <a:srgbClr val="718EB4"/>
      </a:accent4>
      <a:accent5>
        <a:srgbClr val="ADBFD3"/>
      </a:accent5>
      <a:accent6>
        <a:srgbClr val="D5D9DE"/>
      </a:accent6>
      <a:hlink>
        <a:srgbClr val="44546A"/>
      </a:hlink>
      <a:folHlink>
        <a:srgbClr val="357A9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ndtime xmlns="1e0fcd8c-2d3b-40e1-9231-d51350a657ea" xsi:nil="true"/>
    <lcf76f155ced4ddcb4097134ff3c332f xmlns="1e0fcd8c-2d3b-40e1-9231-d51350a657e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D40A0FBA05DF4AA45D6821F7FED846" ma:contentTypeVersion="18" ma:contentTypeDescription="Create a new document." ma:contentTypeScope="" ma:versionID="cbac814cb6dd65cfdf07892aa07d4c7e">
  <xsd:schema xmlns:xsd="http://www.w3.org/2001/XMLSchema" xmlns:xs="http://www.w3.org/2001/XMLSchema" xmlns:p="http://schemas.microsoft.com/office/2006/metadata/properties" xmlns:ns2="1e0fcd8c-2d3b-40e1-9231-d51350a657ea" xmlns:ns3="738875a2-f62c-46a4-ad92-9b4d2d2c00fc" targetNamespace="http://schemas.microsoft.com/office/2006/metadata/properties" ma:root="true" ma:fieldsID="2f67985481a272b83f21818af65af97c" ns2:_="" ns3:_="">
    <xsd:import namespace="1e0fcd8c-2d3b-40e1-9231-d51350a657ea"/>
    <xsd:import namespace="738875a2-f62c-46a4-ad92-9b4d2d2c00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Dateandtime" minOccurs="0"/>
                <xsd:element ref="ns2:MediaServiceObjectDetectorVersions" minOccurs="0"/>
                <xsd:element ref="ns2:MediaServiceSearchProperties"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fcd8c-2d3b-40e1-9231-d51350a657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Dateandtime" ma:index="19" nillable="true" ma:displayName="Date and time" ma:format="DateTime" ma:internalName="Dateandtime">
      <xsd:simpleType>
        <xsd:restriction base="dms:DateTim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7c8b2d4-3706-4054-9f74-f7045d69936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8875a2-f62c-46a4-ad92-9b4d2d2c0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5C3518-4EAE-4FD6-A942-B2CF22EC19BF}">
  <ds:schemaRefs>
    <ds:schemaRef ds:uri="http://schemas.openxmlformats.org/package/2006/metadata/core-properties"/>
    <ds:schemaRef ds:uri="http://purl.org/dc/elements/1.1/"/>
    <ds:schemaRef ds:uri="http://purl.org/dc/terms/"/>
    <ds:schemaRef ds:uri="http://schemas.microsoft.com/office/2006/metadata/properties"/>
    <ds:schemaRef ds:uri="http://schemas.microsoft.com/office/2006/documentManagement/types"/>
    <ds:schemaRef ds:uri="http://purl.org/dc/dcmitype/"/>
    <ds:schemaRef ds:uri="1e0fcd8c-2d3b-40e1-9231-d51350a657ea"/>
    <ds:schemaRef ds:uri="http://schemas.microsoft.com/office/infopath/2007/PartnerControls"/>
    <ds:schemaRef ds:uri="738875a2-f62c-46a4-ad92-9b4d2d2c00fc"/>
    <ds:schemaRef ds:uri="http://www.w3.org/XML/1998/namespace"/>
  </ds:schemaRefs>
</ds:datastoreItem>
</file>

<file path=customXml/itemProps2.xml><?xml version="1.0" encoding="utf-8"?>
<ds:datastoreItem xmlns:ds="http://schemas.openxmlformats.org/officeDocument/2006/customXml" ds:itemID="{1DC86E48-2864-49D8-90CD-8FD63D47B575}">
  <ds:schemaRefs>
    <ds:schemaRef ds:uri="http://schemas.microsoft.com/sharepoint/v3/contenttype/forms"/>
  </ds:schemaRefs>
</ds:datastoreItem>
</file>

<file path=customXml/itemProps3.xml><?xml version="1.0" encoding="utf-8"?>
<ds:datastoreItem xmlns:ds="http://schemas.openxmlformats.org/officeDocument/2006/customXml" ds:itemID="{E10E0F03-1606-45A8-A2CD-AC3A817220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0fcd8c-2d3b-40e1-9231-d51350a657ea"/>
    <ds:schemaRef ds:uri="738875a2-f62c-46a4-ad92-9b4d2d2c0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7fd0fa9-c058-426d-a828-4c1321b870a5}" enabled="0" method="" siteId="{a7fd0fa9-c058-426d-a828-4c1321b870a5}" removed="1"/>
</clbl:labelList>
</file>

<file path=docProps/app.xml><?xml version="1.0" encoding="utf-8"?>
<Properties xmlns="http://schemas.openxmlformats.org/officeDocument/2006/extended-properties" xmlns:vt="http://schemas.openxmlformats.org/officeDocument/2006/docPropsVTypes">
  <TotalTime>2403</TotalTime>
  <Words>7277</Words>
  <Application>Microsoft Office PowerPoint</Application>
  <PresentationFormat>Widescreen</PresentationFormat>
  <Paragraphs>604</Paragraphs>
  <Slides>78</Slides>
  <Notes>78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78</vt:i4>
      </vt:variant>
    </vt:vector>
  </HeadingPairs>
  <TitlesOfParts>
    <vt:vector size="86" baseType="lpstr">
      <vt:lpstr>Arial</vt:lpstr>
      <vt:lpstr>Arial,Sans-Serif</vt:lpstr>
      <vt:lpstr>Calibri</vt:lpstr>
      <vt:lpstr>Courier New</vt:lpstr>
      <vt:lpstr>Roboto</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Lyons</dc:creator>
  <cp:lastModifiedBy>Willie Cosner</cp:lastModifiedBy>
  <cp:revision>3</cp:revision>
  <dcterms:created xsi:type="dcterms:W3CDTF">2022-03-31T13:42:48Z</dcterms:created>
  <dcterms:modified xsi:type="dcterms:W3CDTF">2025-07-22T18:29:51Z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0x010100AFD40A0FBA05DF4AA45D6821F7FED846</vt:lpwstr>
  </property>
  <property fmtid="{D5CDD505-2E9C-101B-9397-08002B2CF9AE}" pid="3" name="MediaServiceImageTags">
    <vt:lpwstr/>
  </property>
</Properties>
</file>