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8" r:id="rId4"/>
    <p:sldMasterId id="2147483648" r:id="rId5"/>
  </p:sldMasterIdLst>
  <p:notesMasterIdLst>
    <p:notesMasterId r:id="rId37"/>
  </p:notesMasterIdLst>
  <p:handoutMasterIdLst>
    <p:handoutMasterId r:id="rId38"/>
  </p:handoutMasterIdLst>
  <p:sldIdLst>
    <p:sldId id="688" r:id="rId6"/>
    <p:sldId id="469" r:id="rId7"/>
    <p:sldId id="718" r:id="rId8"/>
    <p:sldId id="720" r:id="rId9"/>
    <p:sldId id="722" r:id="rId10"/>
    <p:sldId id="726" r:id="rId11"/>
    <p:sldId id="728" r:id="rId12"/>
    <p:sldId id="731" r:id="rId13"/>
    <p:sldId id="687" r:id="rId14"/>
    <p:sldId id="734" r:id="rId15"/>
    <p:sldId id="692" r:id="rId16"/>
    <p:sldId id="737" r:id="rId17"/>
    <p:sldId id="713" r:id="rId18"/>
    <p:sldId id="732" r:id="rId19"/>
    <p:sldId id="697" r:id="rId20"/>
    <p:sldId id="698" r:id="rId21"/>
    <p:sldId id="696" r:id="rId22"/>
    <p:sldId id="738" r:id="rId23"/>
    <p:sldId id="712" r:id="rId24"/>
    <p:sldId id="702" r:id="rId25"/>
    <p:sldId id="714" r:id="rId26"/>
    <p:sldId id="733" r:id="rId27"/>
    <p:sldId id="681" r:id="rId28"/>
    <p:sldId id="701" r:id="rId29"/>
    <p:sldId id="682" r:id="rId30"/>
    <p:sldId id="709" r:id="rId31"/>
    <p:sldId id="739" r:id="rId32"/>
    <p:sldId id="711" r:id="rId33"/>
    <p:sldId id="715" r:id="rId34"/>
    <p:sldId id="677" r:id="rId35"/>
    <p:sldId id="68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493C44B-F730-4F41-BF41-975DF01BDE41}">
          <p14:sldIdLst>
            <p14:sldId id="688"/>
            <p14:sldId id="469"/>
            <p14:sldId id="718"/>
            <p14:sldId id="720"/>
            <p14:sldId id="722"/>
            <p14:sldId id="726"/>
            <p14:sldId id="728"/>
            <p14:sldId id="731"/>
            <p14:sldId id="687"/>
            <p14:sldId id="734"/>
            <p14:sldId id="692"/>
            <p14:sldId id="737"/>
            <p14:sldId id="713"/>
            <p14:sldId id="732"/>
            <p14:sldId id="697"/>
            <p14:sldId id="698"/>
            <p14:sldId id="696"/>
            <p14:sldId id="738"/>
            <p14:sldId id="712"/>
            <p14:sldId id="702"/>
            <p14:sldId id="714"/>
            <p14:sldId id="733"/>
            <p14:sldId id="681"/>
            <p14:sldId id="701"/>
            <p14:sldId id="682"/>
            <p14:sldId id="709"/>
            <p14:sldId id="739"/>
            <p14:sldId id="711"/>
            <p14:sldId id="715"/>
            <p14:sldId id="677"/>
            <p14:sldId id="68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28490B-10F0-5012-493F-8C91520C92B1}" name="Dwayne Beebefranqui" initials="DB" userId="S::DBeebefranqui@forsmarshgroup.com::8b4bb9e3-6f19-4e8e-a6e3-63b839d6f58b" providerId="AD"/>
  <p188:author id="{9CE3744F-1C02-8E88-6FB6-5B6ED088E6CE}" name="Willie Cosner" initials="WC" userId="S::WCosner@forsmarsh.com::c59f3a56-3a41-49cc-b29e-c712a57bfcec" providerId="AD"/>
  <p188:author id="{A2488B7B-2AF4-206F-2E63-B63A0EAF8D48}" name="Guidance" initials="DB" userId="Guidance" providerId="None"/>
  <p188:author id="{F44F0DA6-D881-F8C4-7520-5C26E04C412C}" name="Willie Cosner" initials="WC" userId="Willie Cosner" providerId="None"/>
  <p188:author id="{1F6C6AB6-4F97-148C-DCA3-86D650CE7963}" name="Shawn Lyons" initials="SL" userId="S::slyons@forsmarshgroup.com::d5dc606a-857b-4570-a6db-e38332182297" providerId="AD"/>
  <p188:author id="{AADCC8C7-F819-EA40-3F8F-E2A5796701D4}" name="Anna Sheveland" initials="AS" userId="S::asheveland@forsmarshgroup.com::1a15c0c2-8b57-4d56-ac64-2be4d747f2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Dwayne D. Beebe" initials="DB" lastIdx="7" clrIdx="6">
    <p:extLst>
      <p:ext uri="{19B8F6BF-5375-455C-9EA6-DF929625EA0E}">
        <p15:presenceInfo xmlns:p15="http://schemas.microsoft.com/office/powerpoint/2012/main" userId="Dwayne D. Beebe" providerId="None"/>
      </p:ext>
    </p:extLst>
  </p:cmAuthor>
  <p:cmAuthor id="1" name="Moore, Abigail E CIV DMDC" initials="MAECD" lastIdx="104" clrIdx="0">
    <p:extLst>
      <p:ext uri="{19B8F6BF-5375-455C-9EA6-DF929625EA0E}">
        <p15:presenceInfo xmlns:p15="http://schemas.microsoft.com/office/powerpoint/2012/main" userId="S-1-5-21-790525478-492894223-839522115-133380" providerId="AD"/>
      </p:ext>
    </p:extLst>
  </p:cmAuthor>
  <p:cmAuthor id="2" name="Lawhead, Austin R CIV OPA" initials="LARCO" lastIdx="24" clrIdx="1">
    <p:extLst>
      <p:ext uri="{19B8F6BF-5375-455C-9EA6-DF929625EA0E}">
        <p15:presenceInfo xmlns:p15="http://schemas.microsoft.com/office/powerpoint/2012/main" userId="S-1-5-21-790525478-492894223-839522115-143859" providerId="AD"/>
      </p:ext>
    </p:extLst>
  </p:cmAuthor>
  <p:cmAuthor id="3" name="Anna Sheveland" initials="AS" lastIdx="20" clrIdx="2">
    <p:extLst>
      <p:ext uri="{19B8F6BF-5375-455C-9EA6-DF929625EA0E}">
        <p15:presenceInfo xmlns:p15="http://schemas.microsoft.com/office/powerpoint/2012/main" userId="S::asheveland@forsmarshgroup.com::1a15c0c2-8b57-4d56-ac64-2be4d747f264" providerId="AD"/>
      </p:ext>
    </p:extLst>
  </p:cmAuthor>
  <p:cmAuthor id="4" name="Dwayne Beebefranqui" initials="DB" lastIdx="69" clrIdx="3">
    <p:extLst>
      <p:ext uri="{19B8F6BF-5375-455C-9EA6-DF929625EA0E}">
        <p15:presenceInfo xmlns:p15="http://schemas.microsoft.com/office/powerpoint/2012/main" userId="S::DBeebefranqui@forsmarshgroup.com::8b4bb9e3-6f19-4e8e-a6e3-63b839d6f58b" providerId="AD"/>
      </p:ext>
    </p:extLst>
  </p:cmAuthor>
  <p:cmAuthor id="5" name="Willie Cosner" initials="WC" lastIdx="5" clrIdx="4">
    <p:extLst>
      <p:ext uri="{19B8F6BF-5375-455C-9EA6-DF929625EA0E}">
        <p15:presenceInfo xmlns:p15="http://schemas.microsoft.com/office/powerpoint/2012/main" userId="S::WCosner@forsmarshgroup.com::c59f3a56-3a41-49cc-b29e-c712a57bfcec" providerId="AD"/>
      </p:ext>
    </p:extLst>
  </p:cmAuthor>
  <p:cmAuthor id="6" name="Williams, Kristin H CIV DMDC" initials="WKHCD" lastIdx="2" clrIdx="5">
    <p:extLst>
      <p:ext uri="{19B8F6BF-5375-455C-9EA6-DF929625EA0E}">
        <p15:presenceInfo xmlns:p15="http://schemas.microsoft.com/office/powerpoint/2012/main" userId="S-1-5-21-790525478-492894223-839522115-32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FFFFFF"/>
    <a:srgbClr val="D6001C"/>
    <a:srgbClr val="58595B"/>
    <a:srgbClr val="D20000"/>
    <a:srgbClr val="EBEFF5"/>
    <a:srgbClr val="AEBFD4"/>
    <a:srgbClr val="002855"/>
    <a:srgbClr val="355E93"/>
    <a:srgbClr val="0001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96449" autoAdjust="0"/>
  </p:normalViewPr>
  <p:slideViewPr>
    <p:cSldViewPr snapToGrid="0">
      <p:cViewPr varScale="1">
        <p:scale>
          <a:sx n="129" d="100"/>
          <a:sy n="129" d="100"/>
        </p:scale>
        <p:origin x="162" y="2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e Cosner" userId="c59f3a56-3a41-49cc-b29e-c712a57bfcec" providerId="ADAL" clId="{0859DAE6-4219-4646-8564-A0C06004ED73}"/>
    <pc:docChg chg="custSel modSld">
      <pc:chgData name="Willie Cosner" userId="c59f3a56-3a41-49cc-b29e-c712a57bfcec" providerId="ADAL" clId="{0859DAE6-4219-4646-8564-A0C06004ED73}" dt="2026-08-17T13:51:28.523" v="13" actId="1035"/>
      <pc:docMkLst>
        <pc:docMk/>
      </pc:docMkLst>
      <pc:sldChg chg="modSp mod">
        <pc:chgData name="Willie Cosner" userId="c59f3a56-3a41-49cc-b29e-c712a57bfcec" providerId="ADAL" clId="{0859DAE6-4219-4646-8564-A0C06004ED73}" dt="2026-08-17T13:46:05.186" v="0" actId="20577"/>
        <pc:sldMkLst>
          <pc:docMk/>
          <pc:sldMk cId="692356484" sldId="692"/>
        </pc:sldMkLst>
        <pc:spChg chg="mod">
          <ac:chgData name="Willie Cosner" userId="c59f3a56-3a41-49cc-b29e-c712a57bfcec" providerId="ADAL" clId="{0859DAE6-4219-4646-8564-A0C06004ED73}" dt="2026-08-17T13:46:05.186" v="0" actId="20577"/>
          <ac:spMkLst>
            <pc:docMk/>
            <pc:sldMk cId="692356484" sldId="692"/>
            <ac:spMk id="4" creationId="{E5C8F621-8215-024F-3F7E-D1B578905DA7}"/>
          </ac:spMkLst>
        </pc:spChg>
      </pc:sldChg>
      <pc:sldChg chg="addSp delSp modSp mod">
        <pc:chgData name="Willie Cosner" userId="c59f3a56-3a41-49cc-b29e-c712a57bfcec" providerId="ADAL" clId="{0859DAE6-4219-4646-8564-A0C06004ED73}" dt="2026-08-17T13:51:28.523" v="13" actId="1035"/>
        <pc:sldMkLst>
          <pc:docMk/>
          <pc:sldMk cId="401500844" sldId="732"/>
        </pc:sldMkLst>
        <pc:picChg chg="del">
          <ac:chgData name="Willie Cosner" userId="c59f3a56-3a41-49cc-b29e-c712a57bfcec" providerId="ADAL" clId="{0859DAE6-4219-4646-8564-A0C06004ED73}" dt="2026-08-17T13:50:15.162" v="1" actId="478"/>
          <ac:picMkLst>
            <pc:docMk/>
            <pc:sldMk cId="401500844" sldId="732"/>
            <ac:picMk id="3" creationId="{179E4835-B911-E8BA-BEA7-F7975C2B4C77}"/>
          </ac:picMkLst>
        </pc:picChg>
        <pc:picChg chg="add mod">
          <ac:chgData name="Willie Cosner" userId="c59f3a56-3a41-49cc-b29e-c712a57bfcec" providerId="ADAL" clId="{0859DAE6-4219-4646-8564-A0C06004ED73}" dt="2026-08-17T13:51:28.523" v="13" actId="1035"/>
          <ac:picMkLst>
            <pc:docMk/>
            <pc:sldMk cId="401500844" sldId="732"/>
            <ac:picMk id="4" creationId="{40631725-90FA-B6C7-4649-20F85059CDB5}"/>
          </ac:picMkLst>
        </pc:picChg>
      </pc:sldChg>
      <pc:sldChg chg="addSp delSp modSp mod">
        <pc:chgData name="Willie Cosner" userId="c59f3a56-3a41-49cc-b29e-c712a57bfcec" providerId="ADAL" clId="{0859DAE6-4219-4646-8564-A0C06004ED73}" dt="2026-08-17T13:51:13.352" v="11" actId="1076"/>
        <pc:sldMkLst>
          <pc:docMk/>
          <pc:sldMk cId="1047915849" sldId="733"/>
        </pc:sldMkLst>
        <pc:picChg chg="add mod">
          <ac:chgData name="Willie Cosner" userId="c59f3a56-3a41-49cc-b29e-c712a57bfcec" providerId="ADAL" clId="{0859DAE6-4219-4646-8564-A0C06004ED73}" dt="2026-08-17T13:51:13.352" v="11" actId="1076"/>
          <ac:picMkLst>
            <pc:docMk/>
            <pc:sldMk cId="1047915849" sldId="733"/>
            <ac:picMk id="3" creationId="{FD193244-11D6-6D64-9D52-947D78A0AEC9}"/>
          </ac:picMkLst>
        </pc:picChg>
        <pc:picChg chg="del">
          <ac:chgData name="Willie Cosner" userId="c59f3a56-3a41-49cc-b29e-c712a57bfcec" providerId="ADAL" clId="{0859DAE6-4219-4646-8564-A0C06004ED73}" dt="2026-08-17T13:51:01.091" v="7" actId="478"/>
          <ac:picMkLst>
            <pc:docMk/>
            <pc:sldMk cId="1047915849" sldId="733"/>
            <ac:picMk id="5" creationId="{0E1E3E4F-66A3-9876-CEFB-B5E301C68DC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868403-1D92-1AE0-F0B0-22CCF3E366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AC3C6B-F03B-3F3D-459F-53A5DC77CB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FBD5AC-91E1-46D3-B20D-D0D8F4C90478}" type="datetimeFigureOut">
              <a:rPr lang="en-US" smtClean="0"/>
              <a:t>8/17/2026</a:t>
            </a:fld>
            <a:endParaRPr lang="en-US"/>
          </a:p>
        </p:txBody>
      </p:sp>
      <p:sp>
        <p:nvSpPr>
          <p:cNvPr id="4" name="Footer Placeholder 3">
            <a:extLst>
              <a:ext uri="{FF2B5EF4-FFF2-40B4-BE49-F238E27FC236}">
                <a16:creationId xmlns:a16="http://schemas.microsoft.com/office/drawing/2014/main" id="{FA7060B3-C1B0-77E0-74BD-0FC323B800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43E69D1-46E5-E00D-1B2A-49703109F8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6F8057-2158-46CB-9F9F-248B9F442461}" type="slidenum">
              <a:rPr lang="en-US" smtClean="0"/>
              <a:t>‹#›</a:t>
            </a:fld>
            <a:endParaRPr lang="en-US"/>
          </a:p>
        </p:txBody>
      </p:sp>
    </p:spTree>
    <p:extLst>
      <p:ext uri="{BB962C8B-B14F-4D97-AF65-F5344CB8AC3E}">
        <p14:creationId xmlns:p14="http://schemas.microsoft.com/office/powerpoint/2010/main" val="3904094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736D3-58D7-4145-A032-C478211526FF}"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80711-4F71-4355-A5E2-361F946D3F72}" type="slidenum">
              <a:rPr lang="en-US" smtClean="0"/>
              <a:t>‹#›</a:t>
            </a:fld>
            <a:endParaRPr lang="en-US"/>
          </a:p>
        </p:txBody>
      </p:sp>
    </p:spTree>
    <p:extLst>
      <p:ext uri="{BB962C8B-B14F-4D97-AF65-F5344CB8AC3E}">
        <p14:creationId xmlns:p14="http://schemas.microsoft.com/office/powerpoint/2010/main" val="269001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cs typeface="Arial"/>
              </a:rPr>
              <a:t>DEOCS First Look Commander/Leader Template</a:t>
            </a:r>
            <a:endParaRPr lang="en-US" b="0" dirty="0">
              <a:latin typeface="Arial"/>
              <a:cs typeface="Arial"/>
            </a:endParaRPr>
          </a:p>
          <a:p>
            <a:pPr marL="171450" indent="-171450">
              <a:buFont typeface="Arial" panose="020B0604020202020204" pitchFamily="34" charset="0"/>
              <a:buChar char="•"/>
            </a:pPr>
            <a:r>
              <a:rPr lang="en-US" b="0" i="0" dirty="0">
                <a:solidFill>
                  <a:srgbClr val="000000"/>
                </a:solidFill>
                <a:effectLst/>
                <a:latin typeface="Arial"/>
                <a:ea typeface="Roboto"/>
                <a:cs typeface="Arial"/>
              </a:rPr>
              <a:t>Slides 1-8 are tutorial slides only. This slide should be deleted from the deck prior to delivering/distributing this brief.</a:t>
            </a:r>
          </a:p>
          <a:p>
            <a:pPr marL="171450" indent="-171450">
              <a:buFont typeface="Arial" panose="020B0604020202020204" pitchFamily="34" charset="0"/>
              <a:buChar char="•"/>
            </a:pPr>
            <a:r>
              <a:rPr lang="en-US" b="0" i="0" u="sng" dirty="0">
                <a:solidFill>
                  <a:srgbClr val="000000"/>
                </a:solidFill>
                <a:effectLst/>
                <a:latin typeface="Arial"/>
                <a:ea typeface="Roboto"/>
                <a:cs typeface="Arial"/>
              </a:rPr>
              <a:t>There is </a:t>
            </a:r>
            <a:r>
              <a:rPr lang="en-US" b="1" i="0" u="sng" dirty="0">
                <a:solidFill>
                  <a:srgbClr val="000000"/>
                </a:solidFill>
                <a:effectLst/>
                <a:latin typeface="Arial"/>
                <a:ea typeface="Roboto"/>
                <a:cs typeface="Arial"/>
              </a:rPr>
              <a:t>no DoW/Service policy or requirement </a:t>
            </a:r>
            <a:r>
              <a:rPr lang="en-US" b="0" i="0" u="sng" dirty="0">
                <a:solidFill>
                  <a:srgbClr val="000000"/>
                </a:solidFill>
                <a:effectLst/>
                <a:latin typeface="Arial"/>
                <a:ea typeface="Roboto"/>
                <a:cs typeface="Arial"/>
              </a:rPr>
              <a:t>for conducting a DEOCS first look presentation</a:t>
            </a:r>
            <a:r>
              <a:rPr lang="en-US" b="0" i="0" dirty="0">
                <a:solidFill>
                  <a:srgbClr val="000000"/>
                </a:solidFill>
                <a:effectLst/>
                <a:latin typeface="Arial"/>
                <a:ea typeface="Roboto"/>
                <a:cs typeface="Arial"/>
              </a:rPr>
              <a:t>. Conducting this </a:t>
            </a:r>
            <a:r>
              <a:rPr lang="en-US" b="1" i="0" u="sng" dirty="0">
                <a:solidFill>
                  <a:srgbClr val="000000"/>
                </a:solidFill>
                <a:effectLst/>
                <a:latin typeface="Arial"/>
                <a:ea typeface="Roboto"/>
                <a:cs typeface="Arial"/>
              </a:rPr>
              <a:t>optional</a:t>
            </a:r>
            <a:r>
              <a:rPr lang="en-US" b="0" i="0" dirty="0">
                <a:solidFill>
                  <a:srgbClr val="000000"/>
                </a:solidFill>
                <a:effectLst/>
                <a:latin typeface="Arial"/>
                <a:ea typeface="Roboto"/>
                <a:cs typeface="Arial"/>
              </a:rPr>
              <a:t> brief within 72 hours is a suggested best practice to ensure timeliness of the DEOCS/CCA process.</a:t>
            </a:r>
            <a:r>
              <a:rPr lang="en-US" dirty="0">
                <a:solidFill>
                  <a:srgbClr val="000000"/>
                </a:solidFill>
                <a:latin typeface="Arial"/>
                <a:ea typeface="Roboto"/>
                <a:cs typeface="Arial"/>
              </a:rPr>
              <a:t> </a:t>
            </a:r>
            <a:endParaRPr lang="en-US" b="0" i="0" dirty="0">
              <a:solidFill>
                <a:srgbClr val="000000"/>
              </a:solidFill>
              <a:effectLst/>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a:t>
            </a:fld>
            <a:endParaRPr lang="en-US"/>
          </a:p>
        </p:txBody>
      </p:sp>
    </p:spTree>
    <p:extLst>
      <p:ext uri="{BB962C8B-B14F-4D97-AF65-F5344CB8AC3E}">
        <p14:creationId xmlns:p14="http://schemas.microsoft.com/office/powerpoint/2010/main" val="1294979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Provide an overview of each step of the process.</a:t>
            </a:r>
          </a:p>
          <a:p>
            <a:pPr marL="171450" lvl="0" indent="-1714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dirty="0">
                <a:latin typeface="Arial" panose="020B0604020202020204" pitchFamily="34" charset="0"/>
                <a:cs typeface="Arial" panose="020B0604020202020204" pitchFamily="34" charset="0"/>
              </a:rPr>
              <a:t>Consideration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This process incorporates the recently published DoDI 6400.11 guidelines.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Refer to DoD Instruction 6400.11 DoD Integrated Primary Prevention Policy for Prevention Workforce and Leaders and/or Service-specific guidance.</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10</a:t>
            </a:fld>
            <a:endParaRPr lang="en-US"/>
          </a:p>
        </p:txBody>
      </p:sp>
    </p:spTree>
    <p:extLst>
      <p:ext uri="{BB962C8B-B14F-4D97-AF65-F5344CB8AC3E}">
        <p14:creationId xmlns:p14="http://schemas.microsoft.com/office/powerpoint/2010/main" val="4208934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Discuss noteworthy results.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Discuss previous DEOCS response rates.</a:t>
            </a:r>
          </a:p>
          <a:p>
            <a:pPr marL="0" indent="0">
              <a:buFont typeface="Arial" panose="020B0604020202020204" pitchFamily="34" charset="0"/>
              <a:buNone/>
            </a:pPr>
            <a:endParaRPr lang="en-US"/>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11</a:t>
            </a:fld>
            <a:endParaRPr lang="en-US"/>
          </a:p>
        </p:txBody>
      </p:sp>
    </p:spTree>
    <p:extLst>
      <p:ext uri="{BB962C8B-B14F-4D97-AF65-F5344CB8AC3E}">
        <p14:creationId xmlns:p14="http://schemas.microsoft.com/office/powerpoint/2010/main" val="3047843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Based on members’ self-reported responses to the DEOCS demographic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Demographic results are only reported if there are five or more responses for each sub-section of a given demographic category. </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12</a:t>
            </a:fld>
            <a:endParaRPr lang="en-US"/>
          </a:p>
        </p:txBody>
      </p:sp>
    </p:spTree>
    <p:extLst>
      <p:ext uri="{BB962C8B-B14F-4D97-AF65-F5344CB8AC3E}">
        <p14:creationId xmlns:p14="http://schemas.microsoft.com/office/powerpoint/2010/main" val="181590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Highlight the factors with the highest favorable ratings when compared to DoW and Service-level averages and factors that have alerts.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13</a:t>
            </a:fld>
            <a:endParaRPr lang="en-US"/>
          </a:p>
        </p:txBody>
      </p:sp>
    </p:spTree>
    <p:extLst>
      <p:ext uri="{BB962C8B-B14F-4D97-AF65-F5344CB8AC3E}">
        <p14:creationId xmlns:p14="http://schemas.microsoft.com/office/powerpoint/2010/main" val="288364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a:t>
            </a:r>
            <a:r>
              <a:rPr lang="en-US" b="0" u="none" dirty="0">
                <a:latin typeface="Arial"/>
                <a:cs typeface="Arial"/>
              </a:rPr>
              <a:t>Delete slide if trend data is not available.</a:t>
            </a:r>
            <a:r>
              <a:rPr lang="en-US" u="none" dirty="0"/>
              <a:t>**</a:t>
            </a:r>
          </a:p>
          <a:p>
            <a:endParaRPr lang="en-US"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*Trends over time are available for any units/organizations that have completed more than one DEOCS in the past. All that is required for trends to be presented is the same UIC/RUC/PAS/OPFAC code and that the survey is administered under the same Service component as the previous survey(s).*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latin typeface="Arial" panose="020B0604020202020204" pitchFamily="34" charset="0"/>
              <a:cs typeface="Arial" panose="020B0604020202020204" pitchFamily="34" charset="0"/>
            </a:endParaRPr>
          </a:p>
          <a:p>
            <a:r>
              <a:rPr lang="en-US" b="1" u="sng" dirty="0">
                <a:latin typeface="Arial"/>
                <a:cs typeface="Arial"/>
              </a:rPr>
              <a:t>Suggested Discussion Points</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a:cs typeface="Arial"/>
              </a:rPr>
              <a:t>Identify any noteworthy trends.</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14</a:t>
            </a:fld>
            <a:endParaRPr lang="en-US"/>
          </a:p>
        </p:txBody>
      </p:sp>
    </p:spTree>
    <p:extLst>
      <p:ext uri="{BB962C8B-B14F-4D97-AF65-F5344CB8AC3E}">
        <p14:creationId xmlns:p14="http://schemas.microsoft.com/office/powerpoint/2010/main" val="2678184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15</a:t>
            </a:fld>
            <a:endParaRPr lang="en-US"/>
          </a:p>
        </p:txBody>
      </p:sp>
    </p:spTree>
    <p:extLst>
      <p:ext uri="{BB962C8B-B14F-4D97-AF65-F5344CB8AC3E}">
        <p14:creationId xmlns:p14="http://schemas.microsoft.com/office/powerpoint/2010/main" val="1354726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16</a:t>
            </a:fld>
            <a:endParaRPr lang="en-US"/>
          </a:p>
        </p:txBody>
      </p:sp>
    </p:spTree>
    <p:extLst>
      <p:ext uri="{BB962C8B-B14F-4D97-AF65-F5344CB8AC3E}">
        <p14:creationId xmlns:p14="http://schemas.microsoft.com/office/powerpoint/2010/main" val="2976073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17</a:t>
            </a:fld>
            <a:endParaRPr lang="en-US"/>
          </a:p>
        </p:txBody>
      </p:sp>
    </p:spTree>
    <p:extLst>
      <p:ext uri="{BB962C8B-B14F-4D97-AF65-F5344CB8AC3E}">
        <p14:creationId xmlns:p14="http://schemas.microsoft.com/office/powerpoint/2010/main" val="3717633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18</a:t>
            </a:fld>
            <a:endParaRPr lang="en-US"/>
          </a:p>
        </p:txBody>
      </p:sp>
    </p:spTree>
    <p:extLst>
      <p:ext uri="{BB962C8B-B14F-4D97-AF65-F5344CB8AC3E}">
        <p14:creationId xmlns:p14="http://schemas.microsoft.com/office/powerpoint/2010/main" val="2710582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19</a:t>
            </a:fld>
            <a:endParaRPr lang="en-US"/>
          </a:p>
        </p:txBody>
      </p:sp>
    </p:spTree>
    <p:extLst>
      <p:ext uri="{BB962C8B-B14F-4D97-AF65-F5344CB8AC3E}">
        <p14:creationId xmlns:p14="http://schemas.microsoft.com/office/powerpoint/2010/main" val="205898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a:cs typeface="Arial"/>
              </a:rPr>
              <a:t>Slides 1-8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None/>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a:t>
            </a:fld>
            <a:endParaRPr lang="en-US"/>
          </a:p>
        </p:txBody>
      </p:sp>
    </p:spTree>
    <p:extLst>
      <p:ext uri="{BB962C8B-B14F-4D97-AF65-F5344CB8AC3E}">
        <p14:creationId xmlns:p14="http://schemas.microsoft.com/office/powerpoint/2010/main" val="2438762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20</a:t>
            </a:fld>
            <a:endParaRPr lang="en-US"/>
          </a:p>
        </p:txBody>
      </p:sp>
    </p:spTree>
    <p:extLst>
      <p:ext uri="{BB962C8B-B14F-4D97-AF65-F5344CB8AC3E}">
        <p14:creationId xmlns:p14="http://schemas.microsoft.com/office/powerpoint/2010/main" val="676837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Highlight the factors with the lowest unfavorable ratings when compared to DoW and Service-level averages and factors that have alerts.</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21</a:t>
            </a:fld>
            <a:endParaRPr lang="en-US"/>
          </a:p>
        </p:txBody>
      </p:sp>
    </p:spTree>
    <p:extLst>
      <p:ext uri="{BB962C8B-B14F-4D97-AF65-F5344CB8AC3E}">
        <p14:creationId xmlns:p14="http://schemas.microsoft.com/office/powerpoint/2010/main" val="2836850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a:t>**</a:t>
            </a:r>
            <a:r>
              <a:rPr lang="en-US" b="0" u="none">
                <a:latin typeface="Arial"/>
                <a:cs typeface="Arial"/>
              </a:rPr>
              <a:t>Delete slide if trend data is not available.</a:t>
            </a:r>
            <a:r>
              <a:rPr lang="en-US" u="none"/>
              <a:t>**</a:t>
            </a:r>
          </a:p>
          <a:p>
            <a:endParaRPr lang="en-US" u="none"/>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a:latin typeface="Arial" panose="020B0604020202020204" pitchFamily="34" charset="0"/>
                <a:cs typeface="Arial" panose="020B0604020202020204" pitchFamily="34" charset="0"/>
              </a:rPr>
              <a:t>*Trends over time are available for any units/organizations that have completed more than one DEOCS in the past. All that is required for trends to be presented is the same UIC/RUC/PAS/OPFAC code and that the survey is administered under the same Service component as the previous survey(s).*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a:latin typeface="Arial" panose="020B0604020202020204" pitchFamily="34" charset="0"/>
              <a:cs typeface="Arial" panose="020B0604020202020204" pitchFamily="34" charset="0"/>
            </a:endParaRPr>
          </a:p>
          <a:p>
            <a:r>
              <a:rPr lang="en-US" b="1" u="sng">
                <a:latin typeface="Arial"/>
                <a:cs typeface="Arial"/>
              </a:rPr>
              <a:t>Suggested Discussion Points</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a:cs typeface="Arial"/>
              </a:rPr>
              <a:t>Identify any noteworthy trends.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22</a:t>
            </a:fld>
            <a:endParaRPr lang="en-US"/>
          </a:p>
        </p:txBody>
      </p:sp>
    </p:spTree>
    <p:extLst>
      <p:ext uri="{BB962C8B-B14F-4D97-AF65-F5344CB8AC3E}">
        <p14:creationId xmlns:p14="http://schemas.microsoft.com/office/powerpoint/2010/main" val="2462223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Unfavorable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23</a:t>
            </a:fld>
            <a:endParaRPr lang="en-US"/>
          </a:p>
        </p:txBody>
      </p:sp>
    </p:spTree>
    <p:extLst>
      <p:ext uri="{BB962C8B-B14F-4D97-AF65-F5344CB8AC3E}">
        <p14:creationId xmlns:p14="http://schemas.microsoft.com/office/powerpoint/2010/main" val="1184816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Unfavorable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24</a:t>
            </a:fld>
            <a:endParaRPr lang="en-US"/>
          </a:p>
        </p:txBody>
      </p:sp>
    </p:spTree>
    <p:extLst>
      <p:ext uri="{BB962C8B-B14F-4D97-AF65-F5344CB8AC3E}">
        <p14:creationId xmlns:p14="http://schemas.microsoft.com/office/powerpoint/2010/main" val="1792359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Unfavorable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25</a:t>
            </a:fld>
            <a:endParaRPr lang="en-US"/>
          </a:p>
        </p:txBody>
      </p:sp>
    </p:spTree>
    <p:extLst>
      <p:ext uri="{BB962C8B-B14F-4D97-AF65-F5344CB8AC3E}">
        <p14:creationId xmlns:p14="http://schemas.microsoft.com/office/powerpoint/2010/main" val="2922272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Unfavorable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26</a:t>
            </a:fld>
            <a:endParaRPr lang="en-US"/>
          </a:p>
        </p:txBody>
      </p:sp>
    </p:spTree>
    <p:extLst>
      <p:ext uri="{BB962C8B-B14F-4D97-AF65-F5344CB8AC3E}">
        <p14:creationId xmlns:p14="http://schemas.microsoft.com/office/powerpoint/2010/main" val="3492532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historically an area of strength or area of challenge?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Is this one of the best or worst performing factors in this year’s DEOCS? (reference Unfavorable Ratings chart and DoW/Service-level comparisons)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Need to collect more data for this factor?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ea typeface="Calibri"/>
                <a:cs typeface="Arial" panose="020B0604020202020204" pitchFamily="34" charset="0"/>
              </a:rPr>
              <a:t>Area of focus for the command?</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27</a:t>
            </a:fld>
            <a:endParaRPr lang="en-US"/>
          </a:p>
        </p:txBody>
      </p:sp>
    </p:spTree>
    <p:extLst>
      <p:ext uri="{BB962C8B-B14F-4D97-AF65-F5344CB8AC3E}">
        <p14:creationId xmlns:p14="http://schemas.microsoft.com/office/powerpoint/2010/main" val="21024940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Custom Closed-Ended Questions Results:</a:t>
            </a:r>
            <a:endParaRPr lang="en-US" b="0">
              <a:latin typeface="Arial" panose="020B0604020202020204" pitchFamily="34" charset="0"/>
              <a:cs typeface="Arial" panose="020B0604020202020204" pitchFamily="34" charset="0"/>
            </a:endParaRPr>
          </a:p>
          <a:p>
            <a:pPr marL="171450" indent="-171450">
              <a:buFont typeface="Arial,Sans-Serif"/>
              <a:buChar char="•"/>
            </a:pPr>
            <a:r>
              <a:rPr lang="en-US">
                <a:latin typeface="Arial" panose="020B0604020202020204" pitchFamily="34" charset="0"/>
                <a:ea typeface="Calibri"/>
                <a:cs typeface="Arial" panose="020B0604020202020204" pitchFamily="34" charset="0"/>
              </a:rPr>
              <a:t>Discuss noteworthy results. </a:t>
            </a:r>
            <a:endParaRPr lang="en-US">
              <a:latin typeface="Arial" panose="020B0604020202020204" pitchFamily="34" charset="0"/>
              <a:cs typeface="Arial" panose="020B0604020202020204" pitchFamily="34" charset="0"/>
            </a:endParaRPr>
          </a:p>
          <a:p>
            <a:pPr marL="171450" indent="-171450">
              <a:buFont typeface="Arial,Sans-Serif"/>
              <a:buChar char="•"/>
            </a:pPr>
            <a:r>
              <a:rPr lang="en-US">
                <a:latin typeface="Arial" panose="020B0604020202020204" pitchFamily="34" charset="0"/>
                <a:cs typeface="Arial" panose="020B0604020202020204" pitchFamily="34" charset="0"/>
              </a:rPr>
              <a:t>If same/similar questions were chosen on previous surveys, discuss changes or trends.</a:t>
            </a:r>
            <a:endParaRPr lang="en-US">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28</a:t>
            </a:fld>
            <a:endParaRPr lang="en-US"/>
          </a:p>
        </p:txBody>
      </p:sp>
    </p:spTree>
    <p:extLst>
      <p:ext uri="{BB962C8B-B14F-4D97-AF65-F5344CB8AC3E}">
        <p14:creationId xmlns:p14="http://schemas.microsoft.com/office/powerpoint/2010/main" val="1481308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US" u="none"/>
              <a:t>**</a:t>
            </a:r>
            <a:r>
              <a:rPr lang="en-US" b="0" u="none">
                <a:latin typeface="Arial"/>
                <a:cs typeface="Arial"/>
              </a:rPr>
              <a:t>Delete slide if Service-specific data is not available.</a:t>
            </a:r>
            <a:r>
              <a:rPr lang="en-US" u="none"/>
              <a:t>**</a:t>
            </a:r>
            <a:endParaRPr lang="en-US" u="sng">
              <a:ea typeface="Calibri"/>
              <a:cs typeface="Calibri"/>
            </a:endParaRPr>
          </a:p>
          <a:p>
            <a:endParaRPr lang="en-US" b="1" u="sng">
              <a:latin typeface="Arial" panose="020B0604020202020204" pitchFamily="34" charset="0"/>
              <a:cs typeface="Arial" panose="020B0604020202020204" pitchFamily="34" charset="0"/>
            </a:endParaRPr>
          </a:p>
          <a:p>
            <a:r>
              <a:rPr lang="en-US" b="1" u="sng">
                <a:latin typeface="Arial"/>
                <a:cs typeface="Arial"/>
              </a:rPr>
              <a:t>Service-Specific Question Results</a:t>
            </a:r>
            <a:endParaRPr lang="en-US" b="0">
              <a:latin typeface="Arial"/>
              <a:cs typeface="Arial"/>
            </a:endParaRPr>
          </a:p>
          <a:p>
            <a:pPr marL="171450" indent="-171450">
              <a:buFont typeface="Arial,Sans-Serif"/>
              <a:buChar char="•"/>
            </a:pPr>
            <a:r>
              <a:rPr lang="en-US" b="0">
                <a:latin typeface="Arial"/>
                <a:cs typeface="Arial"/>
              </a:rPr>
              <a:t>Discuss </a:t>
            </a:r>
            <a:r>
              <a:rPr lang="en-US">
                <a:latin typeface="Arial"/>
                <a:cs typeface="Arial"/>
              </a:rPr>
              <a:t>noteworthy results.</a:t>
            </a:r>
            <a:endParaRPr lang="en-US">
              <a:latin typeface="Arial"/>
              <a:ea typeface="Calibri"/>
              <a:cs typeface="Arial"/>
            </a:endParaRPr>
          </a:p>
          <a:p>
            <a:pPr marL="171450" indent="-171450">
              <a:buFont typeface="Arial,Sans-Serif"/>
              <a:buChar char="•"/>
            </a:pPr>
            <a:r>
              <a:rPr lang="en-US">
                <a:latin typeface="Arial"/>
                <a:cs typeface="Arial"/>
              </a:rPr>
              <a:t>Discuss changes or</a:t>
            </a:r>
            <a:r>
              <a:rPr lang="en-US" b="0">
                <a:latin typeface="Arial"/>
                <a:cs typeface="Arial"/>
              </a:rPr>
              <a:t> </a:t>
            </a:r>
            <a:r>
              <a:rPr lang="en-US">
                <a:latin typeface="Arial"/>
                <a:cs typeface="Arial"/>
              </a:rPr>
              <a:t>trends</a:t>
            </a:r>
            <a:r>
              <a:rPr lang="en-US" b="0">
                <a:latin typeface="Arial"/>
                <a:cs typeface="Arial"/>
              </a:rPr>
              <a:t> compared to the results of the previous Service-specific questions.</a:t>
            </a:r>
            <a:endParaRPr lang="en-US">
              <a:latin typeface="Arial"/>
              <a:ea typeface="Calibri"/>
              <a:cs typeface="Arial"/>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29</a:t>
            </a:fld>
            <a:endParaRPr lang="en-US"/>
          </a:p>
        </p:txBody>
      </p:sp>
    </p:spTree>
    <p:extLst>
      <p:ext uri="{BB962C8B-B14F-4D97-AF65-F5344CB8AC3E}">
        <p14:creationId xmlns:p14="http://schemas.microsoft.com/office/powerpoint/2010/main" val="1730026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ea typeface="Roboto"/>
                <a:cs typeface="Arial"/>
              </a:rPr>
              <a:t>Slides </a:t>
            </a:r>
            <a:r>
              <a:rPr lang="en-US" dirty="0">
                <a:solidFill>
                  <a:srgbClr val="000000"/>
                </a:solidFill>
                <a:latin typeface="Arial"/>
                <a:ea typeface="Roboto"/>
                <a:cs typeface="Arial"/>
              </a:rPr>
              <a:t>1-8</a:t>
            </a:r>
            <a:r>
              <a:rPr lang="en-US" b="0" i="0" dirty="0">
                <a:solidFill>
                  <a:srgbClr val="000000"/>
                </a:solidFill>
                <a:effectLst/>
                <a:latin typeface="Arial"/>
                <a:ea typeface="Roboto"/>
                <a:cs typeface="Arial"/>
              </a:rPr>
              <a:t>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b="0" i="0" dirty="0">
              <a:solidFill>
                <a:srgbClr val="000000"/>
              </a:solidFill>
              <a:effectLst/>
              <a:ea typeface="Calibri"/>
              <a:cs typeface="Calibri"/>
            </a:endParaRPr>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3</a:t>
            </a:fld>
            <a:endParaRPr lang="en-US"/>
          </a:p>
        </p:txBody>
      </p:sp>
    </p:spTree>
    <p:extLst>
      <p:ext uri="{BB962C8B-B14F-4D97-AF65-F5344CB8AC3E}">
        <p14:creationId xmlns:p14="http://schemas.microsoft.com/office/powerpoint/2010/main" val="1440086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a:cs typeface="Arial"/>
              </a:rPr>
              <a:t>Written Comments </a:t>
            </a:r>
            <a:r>
              <a:rPr lang="en-US" sz="1200" b="1" spc="-10" baseline="0">
                <a:solidFill>
                  <a:schemeClr val="bg1"/>
                </a:solidFill>
                <a:latin typeface="Arial"/>
                <a:cs typeface="Arial"/>
              </a:rPr>
              <a:t>|</a:t>
            </a:r>
            <a:r>
              <a:rPr lang="en-US" b="1" u="sng">
                <a:latin typeface="Arial"/>
                <a:cs typeface="Arial"/>
              </a:rPr>
              <a:t> First Glance</a:t>
            </a:r>
          </a:p>
          <a:p>
            <a:r>
              <a:rPr lang="en-US">
                <a:solidFill>
                  <a:srgbClr val="000000"/>
                </a:solidFill>
                <a:latin typeface="Arial"/>
                <a:cs typeface="Arial"/>
              </a:rPr>
              <a:t>Due to the timing of this brief, a thorough analysis of the written comments will likely not be possible. However, this is an opportunity to flag comments considered to be particularly noteworthy. </a:t>
            </a:r>
            <a:endParaRPr lang="en-US" b="1" u="sng">
              <a:solidFill>
                <a:srgbClr val="000000"/>
              </a:solidFill>
              <a:latin typeface="Arial"/>
              <a:cs typeface="Arial"/>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30</a:t>
            </a:fld>
            <a:endParaRPr lang="en-US"/>
          </a:p>
        </p:txBody>
      </p:sp>
    </p:spTree>
    <p:extLst>
      <p:ext uri="{BB962C8B-B14F-4D97-AF65-F5344CB8AC3E}">
        <p14:creationId xmlns:p14="http://schemas.microsoft.com/office/powerpoint/2010/main" val="3754967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latin typeface="Arial" panose="020B0604020202020204" pitchFamily="34" charset="0"/>
                <a:cs typeface="Arial" panose="020B0604020202020204" pitchFamily="34" charset="0"/>
              </a:rPr>
              <a:t>Suggested Discussion Points </a:t>
            </a:r>
            <a:endParaRPr lang="en-US" b="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Factor Rating Alert Summary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Findings to further evaluate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latin typeface="Arial" panose="020B0604020202020204" pitchFamily="34" charset="0"/>
                <a:cs typeface="Arial" panose="020B0604020202020204" pitchFamily="34" charset="0"/>
              </a:rPr>
              <a:t>Next steps in the CCA process</a:t>
            </a: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31</a:t>
            </a:fld>
            <a:endParaRPr lang="en-US"/>
          </a:p>
        </p:txBody>
      </p:sp>
    </p:spTree>
    <p:extLst>
      <p:ext uri="{BB962C8B-B14F-4D97-AF65-F5344CB8AC3E}">
        <p14:creationId xmlns:p14="http://schemas.microsoft.com/office/powerpoint/2010/main" val="2825489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cs typeface="Arial"/>
              </a:rPr>
              <a:t>Slides 1-8 </a:t>
            </a:r>
            <a:r>
              <a:rPr lang="en-US" b="0" i="0" dirty="0">
                <a:solidFill>
                  <a:srgbClr val="000000"/>
                </a:solidFill>
                <a:effectLst/>
                <a:latin typeface="Arial"/>
                <a:ea typeface="Roboto"/>
                <a:cs typeface="Arial"/>
              </a:rPr>
              <a:t>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4</a:t>
            </a:fld>
            <a:endParaRPr lang="en-US"/>
          </a:p>
        </p:txBody>
      </p:sp>
    </p:spTree>
    <p:extLst>
      <p:ext uri="{BB962C8B-B14F-4D97-AF65-F5344CB8AC3E}">
        <p14:creationId xmlns:p14="http://schemas.microsoft.com/office/powerpoint/2010/main" val="364692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cs typeface="Arial"/>
              </a:rPr>
              <a:t>Slides 1-8 </a:t>
            </a:r>
            <a:r>
              <a:rPr lang="en-US" b="0" i="0" dirty="0">
                <a:solidFill>
                  <a:srgbClr val="000000"/>
                </a:solidFill>
                <a:effectLst/>
                <a:latin typeface="Arial"/>
                <a:ea typeface="Roboto"/>
                <a:cs typeface="Arial"/>
              </a:rPr>
              <a:t>are tutorial slides only. This slide should be deleted from the deck prior to delivering/distributing this brief.</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5</a:t>
            </a:fld>
            <a:endParaRPr lang="en-US"/>
          </a:p>
        </p:txBody>
      </p:sp>
    </p:spTree>
    <p:extLst>
      <p:ext uri="{BB962C8B-B14F-4D97-AF65-F5344CB8AC3E}">
        <p14:creationId xmlns:p14="http://schemas.microsoft.com/office/powerpoint/2010/main" val="2083396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cs typeface="Arial"/>
              </a:rPr>
              <a:t>Slides 1-8 </a:t>
            </a:r>
            <a:r>
              <a:rPr lang="en-US" b="0" i="0" dirty="0">
                <a:solidFill>
                  <a:srgbClr val="000000"/>
                </a:solidFill>
                <a:effectLst/>
                <a:latin typeface="Arial"/>
                <a:ea typeface="Roboto"/>
                <a:cs typeface="Arial"/>
              </a:rPr>
              <a:t>are tutorial slides only. This slide should be deleted from the deck prior to delivering/distributing this brief.</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6</a:t>
            </a:fld>
            <a:endParaRPr lang="en-US"/>
          </a:p>
        </p:txBody>
      </p:sp>
    </p:spTree>
    <p:extLst>
      <p:ext uri="{BB962C8B-B14F-4D97-AF65-F5344CB8AC3E}">
        <p14:creationId xmlns:p14="http://schemas.microsoft.com/office/powerpoint/2010/main" val="3972293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cs typeface="Arial"/>
              </a:rPr>
              <a:t>Slides 1-8 </a:t>
            </a:r>
            <a:r>
              <a:rPr lang="en-US" b="0" i="0" dirty="0">
                <a:solidFill>
                  <a:srgbClr val="000000"/>
                </a:solidFill>
                <a:effectLst/>
                <a:latin typeface="Arial"/>
                <a:ea typeface="Roboto"/>
                <a:cs typeface="Arial"/>
              </a:rPr>
              <a:t>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7</a:t>
            </a:fld>
            <a:endParaRPr lang="en-US"/>
          </a:p>
        </p:txBody>
      </p:sp>
    </p:spTree>
    <p:extLst>
      <p:ext uri="{BB962C8B-B14F-4D97-AF65-F5344CB8AC3E}">
        <p14:creationId xmlns:p14="http://schemas.microsoft.com/office/powerpoint/2010/main" val="2145147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a:cs typeface="Arial"/>
              </a:rPr>
              <a:t>Slides 1-8 </a:t>
            </a:r>
            <a:r>
              <a:rPr lang="en-US" b="0" i="0" dirty="0">
                <a:solidFill>
                  <a:srgbClr val="000000"/>
                </a:solidFill>
                <a:effectLst/>
                <a:latin typeface="Arial"/>
                <a:ea typeface="Roboto"/>
                <a:cs typeface="Arial"/>
              </a:rPr>
              <a:t>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a:cs typeface="Arial"/>
              </a:rPr>
              <a:t>If you have questions, feedback, or need assistance with this resource, please e-mail the OPA Defense Command Climate Portal User Support Team at DODHRA.OPA-CCA-Support@mail.mil.</a:t>
            </a:r>
          </a:p>
          <a:p>
            <a:r>
              <a:rPr lang="en-US" dirty="0">
                <a:solidFill>
                  <a:srgbClr val="000000"/>
                </a:solidFill>
                <a:latin typeface="Arial"/>
                <a:cs typeface="Arial"/>
              </a:rPr>
              <a:t> </a:t>
            </a: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None/>
              <a:tabLst/>
              <a:defRPr/>
            </a:pPr>
            <a:r>
              <a:rPr lang="en-US" b="0" i="0" dirty="0">
                <a:solidFill>
                  <a:srgbClr val="000000"/>
                </a:solidFill>
                <a:effectLst/>
              </a:rPr>
              <a:t>**</a:t>
            </a:r>
            <a:r>
              <a:rPr lang="en-US" b="0" i="0" dirty="0">
                <a:solidFill>
                  <a:srgbClr val="000000"/>
                </a:solidFill>
                <a:effectLst/>
                <a:latin typeface="Arial"/>
                <a:cs typeface="Arial"/>
              </a:rPr>
              <a:t>For additional DEOCS support material, p</a:t>
            </a:r>
            <a:r>
              <a:rPr lang="en-US" dirty="0">
                <a:latin typeface="Arial"/>
                <a:cs typeface="Arial"/>
              </a:rPr>
              <a:t>lease visit the Defense Command Climate Portal Survey Resource Center </a:t>
            </a:r>
            <a:r>
              <a:rPr lang="en-US" b="0" i="0" dirty="0">
                <a:solidFill>
                  <a:srgbClr val="000000"/>
                </a:solidFill>
                <a:effectLst/>
                <a:latin typeface="Arial"/>
                <a:cs typeface="Arial"/>
              </a:rPr>
              <a:t>at </a:t>
            </a:r>
            <a:r>
              <a:rPr kumimoji="0" lang="en-US" sz="1200" b="0" i="0" u="none" strike="noStrike" kern="1200" cap="none" spc="0" normalizeH="0" baseline="0" noProof="0" dirty="0">
                <a:ln>
                  <a:noFill/>
                </a:ln>
                <a:solidFill>
                  <a:srgbClr val="000000"/>
                </a:solidFill>
                <a:effectLst/>
                <a:uLnTx/>
                <a:uFillTx/>
                <a:latin typeface="Arial"/>
                <a:cs typeface="Arial"/>
                <a:hlinkClick r:id="rId3"/>
              </a:rPr>
              <a:t>https://www.prevention.mil/Climate-Portal/Defense-Climate-Portal-Survey-Resource-Center/</a:t>
            </a:r>
            <a:r>
              <a:rPr lang="en-US" b="0" i="0" dirty="0">
                <a:solidFill>
                  <a:srgbClr val="000000"/>
                </a:solidFill>
                <a:effectLst/>
              </a:rPr>
              <a:t>**</a:t>
            </a:r>
            <a:endParaRPr lang="en-US" b="0" i="0" dirty="0">
              <a:solidFill>
                <a:srgbClr val="000000"/>
              </a:solidFill>
              <a:effectLst/>
              <a:ea typeface="Calibri"/>
              <a:cs typeface="Calibri"/>
            </a:endParaRP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8</a:t>
            </a:fld>
            <a:endParaRPr lang="en-US"/>
          </a:p>
        </p:txBody>
      </p:sp>
    </p:spTree>
    <p:extLst>
      <p:ext uri="{BB962C8B-B14F-4D97-AF65-F5344CB8AC3E}">
        <p14:creationId xmlns:p14="http://schemas.microsoft.com/office/powerpoint/2010/main" val="2843225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9</a:t>
            </a:fld>
            <a:endParaRPr lang="en-US"/>
          </a:p>
        </p:txBody>
      </p:sp>
    </p:spTree>
    <p:extLst>
      <p:ext uri="{BB962C8B-B14F-4D97-AF65-F5344CB8AC3E}">
        <p14:creationId xmlns:p14="http://schemas.microsoft.com/office/powerpoint/2010/main" val="313477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mailto:DODHRA.OPA-CCA-Support@mail.mil" TargetMode="External"/><Relationship Id="rId2" Type="http://schemas.openxmlformats.org/officeDocument/2006/relationships/hyperlink" Target="https://www.prevention.mil/Climate-Portal/Defense-Climate-Portal-Survey-Resource-Center/" TargetMode="External"/><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1_Section Slide Dark Blue">
    <p:bg>
      <p:bgPr>
        <a:solidFill>
          <a:srgbClr val="FFFFFF"/>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087D27-6D75-5BE4-BD03-1B686024A491}"/>
              </a:ext>
            </a:extLst>
          </p:cNvPr>
          <p:cNvSpPr/>
          <p:nvPr userDrawn="1"/>
        </p:nvSpPr>
        <p:spPr>
          <a:xfrm>
            <a:off x="955964" y="2733278"/>
            <a:ext cx="10058400" cy="69273"/>
          </a:xfrm>
          <a:prstGeom prst="rect">
            <a:avLst/>
          </a:prstGeom>
          <a:gradFill flip="none" rotWithShape="1">
            <a:gsLst>
              <a:gs pos="97297">
                <a:srgbClr val="333333"/>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5">
            <a:extLst>
              <a:ext uri="{FF2B5EF4-FFF2-40B4-BE49-F238E27FC236}">
                <a16:creationId xmlns:a16="http://schemas.microsoft.com/office/drawing/2014/main" id="{CCF33902-13A6-EA06-F2C2-CB1527B0B116}"/>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30" name="TextBox 29">
            <a:extLst>
              <a:ext uri="{FF2B5EF4-FFF2-40B4-BE49-F238E27FC236}">
                <a16:creationId xmlns:a16="http://schemas.microsoft.com/office/drawing/2014/main" id="{108797CE-D3FB-21C7-81A3-B832A24697B0}"/>
              </a:ext>
            </a:extLst>
          </p:cNvPr>
          <p:cNvSpPr txBox="1"/>
          <p:nvPr userDrawn="1"/>
        </p:nvSpPr>
        <p:spPr>
          <a:xfrm>
            <a:off x="876298" y="2120120"/>
            <a:ext cx="10172701" cy="646331"/>
          </a:xfrm>
          <a:prstGeom prst="rect">
            <a:avLst/>
          </a:prstGeom>
          <a:noFill/>
        </p:spPr>
        <p:txBody>
          <a:bodyPr wrap="square" rtlCol="0">
            <a:spAutoFit/>
          </a:bodyPr>
          <a:lstStyle/>
          <a:p>
            <a:pPr algn="l"/>
            <a:r>
              <a:rPr lang="en-US" sz="3600" b="1" dirty="0">
                <a:solidFill>
                  <a:srgbClr val="333333"/>
                </a:solidFill>
              </a:rPr>
              <a:t>DEOCS First Look Template |</a:t>
            </a:r>
            <a:endParaRPr lang="en-US" sz="3600" b="0" dirty="0">
              <a:solidFill>
                <a:srgbClr val="333333"/>
              </a:solidFill>
            </a:endParaRPr>
          </a:p>
        </p:txBody>
      </p:sp>
      <p:sp>
        <p:nvSpPr>
          <p:cNvPr id="35" name="TextBox 34">
            <a:extLst>
              <a:ext uri="{FF2B5EF4-FFF2-40B4-BE49-F238E27FC236}">
                <a16:creationId xmlns:a16="http://schemas.microsoft.com/office/drawing/2014/main" id="{6F437D0F-82EC-34D4-E196-F558772F03AB}"/>
              </a:ext>
            </a:extLst>
          </p:cNvPr>
          <p:cNvSpPr txBox="1"/>
          <p:nvPr userDrawn="1"/>
        </p:nvSpPr>
        <p:spPr>
          <a:xfrm>
            <a:off x="876299" y="3011917"/>
            <a:ext cx="1131570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rgbClr val="333333"/>
                </a:solidFill>
              </a:rPr>
              <a:t>Provided as a resource to assist with briefing commanders/leaders on their DEOCS results.</a:t>
            </a:r>
            <a:r>
              <a:rPr lang="en-US" sz="2400" b="0" i="0" kern="1200" dirty="0">
                <a:solidFill>
                  <a:srgbClr val="333333"/>
                </a:solidFill>
                <a:latin typeface="+mn-lt"/>
                <a:ea typeface="+mn-ea"/>
                <a:cs typeface="+mn-cs"/>
              </a:rPr>
              <a:t> It is recommended that results are presented to commanders and leaders within </a:t>
            </a:r>
            <a:r>
              <a:rPr lang="en-US" sz="2400" b="0" i="0" u="sng" kern="1200" dirty="0">
                <a:solidFill>
                  <a:srgbClr val="D6001C"/>
                </a:solidFill>
                <a:latin typeface="+mn-lt"/>
                <a:ea typeface="+mn-ea"/>
                <a:cs typeface="+mn-cs"/>
              </a:rPr>
              <a:t>72 hours upon receipt of DEOCS results</a:t>
            </a:r>
            <a:r>
              <a:rPr lang="en-US" sz="2400" b="0" i="0" kern="1200" dirty="0">
                <a:solidFill>
                  <a:srgbClr val="D6001C"/>
                </a:solidFill>
                <a:latin typeface="+mn-lt"/>
                <a:ea typeface="+mn-ea"/>
                <a:cs typeface="+mn-cs"/>
              </a:rPr>
              <a:t>.</a:t>
            </a:r>
          </a:p>
          <a:p>
            <a:endParaRPr lang="en-US" sz="2400" b="0" i="0" dirty="0">
              <a:solidFill>
                <a:srgbClr val="FFFFFF"/>
              </a:solidFill>
            </a:endParaRPr>
          </a:p>
        </p:txBody>
      </p:sp>
      <p:sp>
        <p:nvSpPr>
          <p:cNvPr id="17" name="TextBox 16">
            <a:extLst>
              <a:ext uri="{FF2B5EF4-FFF2-40B4-BE49-F238E27FC236}">
                <a16:creationId xmlns:a16="http://schemas.microsoft.com/office/drawing/2014/main" id="{628820C3-AA0A-449D-AAA7-1955D579D671}"/>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latin typeface="Calibri" panose="020F0502020204030204" pitchFamily="34" charset="0"/>
                <a:cs typeface="Calibri" panose="020F0502020204030204" pitchFamily="34" charset="0"/>
              </a:rPr>
              <a:t>Tutorial Slide</a:t>
            </a:r>
          </a:p>
          <a:p>
            <a:pPr algn="ctr"/>
            <a:r>
              <a:rPr lang="en-US" b="0">
                <a:solidFill>
                  <a:srgbClr val="FFFF00"/>
                </a:solidFill>
                <a:latin typeface="Calibri" panose="020F0502020204030204" pitchFamily="34" charset="0"/>
                <a:cs typeface="Calibri" panose="020F0502020204030204" pitchFamily="34" charset="0"/>
              </a:rPr>
              <a:t>Delete prior to presenting/distributing.</a:t>
            </a:r>
            <a:endParaRPr lang="en-US" b="1">
              <a:solidFill>
                <a:srgbClr val="FFFF00"/>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E3D5DCC-553A-6B76-28F8-562F7E405CA9}"/>
              </a:ext>
            </a:extLst>
          </p:cNvPr>
          <p:cNvSpPr txBox="1"/>
          <p:nvPr userDrawn="1"/>
        </p:nvSpPr>
        <p:spPr>
          <a:xfrm>
            <a:off x="5018700" y="6611779"/>
            <a:ext cx="2153807" cy="246221"/>
          </a:xfrm>
          <a:prstGeom prst="rect">
            <a:avLst/>
          </a:prstGeom>
          <a:noFill/>
        </p:spPr>
        <p:txBody>
          <a:bodyPr wrap="square" rtlCol="0">
            <a:spAutoFit/>
          </a:bodyPr>
          <a:lstStyle/>
          <a:p>
            <a:pPr algn="ctr"/>
            <a:r>
              <a:rPr lang="en-US" sz="1000" b="0" i="0" dirty="0">
                <a:solidFill>
                  <a:srgbClr val="333333"/>
                </a:solidFill>
              </a:rPr>
              <a:t>Revised: 12 August 2026</a:t>
            </a:r>
            <a:endParaRPr lang="en-US" sz="1000" b="1" i="0" dirty="0">
              <a:solidFill>
                <a:srgbClr val="333333"/>
              </a:solidFill>
            </a:endParaRPr>
          </a:p>
        </p:txBody>
      </p:sp>
      <p:sp>
        <p:nvSpPr>
          <p:cNvPr id="2" name="TextBox 1">
            <a:extLst>
              <a:ext uri="{FF2B5EF4-FFF2-40B4-BE49-F238E27FC236}">
                <a16:creationId xmlns:a16="http://schemas.microsoft.com/office/drawing/2014/main" id="{79E30062-AFEB-3A43-BA46-ABECF2C63DED}"/>
              </a:ext>
            </a:extLst>
          </p:cNvPr>
          <p:cNvSpPr txBox="1"/>
          <p:nvPr userDrawn="1"/>
        </p:nvSpPr>
        <p:spPr>
          <a:xfrm>
            <a:off x="7354529" y="2183139"/>
            <a:ext cx="4626188" cy="584775"/>
          </a:xfrm>
          <a:prstGeom prst="rect">
            <a:avLst/>
          </a:prstGeom>
          <a:noFill/>
        </p:spPr>
        <p:txBody>
          <a:bodyPr wrap="square">
            <a:spAutoFit/>
          </a:bodyPr>
          <a:lstStyle/>
          <a:p>
            <a:r>
              <a:rPr lang="en-US" sz="3200" b="0" dirty="0">
                <a:solidFill>
                  <a:srgbClr val="333333"/>
                </a:solidFill>
              </a:rPr>
              <a:t>Commander/Leader</a:t>
            </a:r>
            <a:endParaRPr lang="en-US" sz="3200" dirty="0">
              <a:solidFill>
                <a:srgbClr val="333333"/>
              </a:solidFill>
            </a:endParaRPr>
          </a:p>
        </p:txBody>
      </p:sp>
      <p:pic>
        <p:nvPicPr>
          <p:cNvPr id="6" name="Picture 5">
            <a:extLst>
              <a:ext uri="{FF2B5EF4-FFF2-40B4-BE49-F238E27FC236}">
                <a16:creationId xmlns:a16="http://schemas.microsoft.com/office/drawing/2014/main" id="{E51D9969-652B-25A0-9BE0-6A066A968555}"/>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4819454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4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Service-Specific Questions</a:t>
            </a:r>
          </a:p>
        </p:txBody>
      </p:sp>
      <p:sp>
        <p:nvSpPr>
          <p:cNvPr id="20" name="TextBox 19">
            <a:extLst>
              <a:ext uri="{FF2B5EF4-FFF2-40B4-BE49-F238E27FC236}">
                <a16:creationId xmlns:a16="http://schemas.microsoft.com/office/drawing/2014/main" id="{686FFD5F-A003-E516-F077-2ED23382E8CF}"/>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3" name="TextBox 22">
            <a:extLst>
              <a:ext uri="{FF2B5EF4-FFF2-40B4-BE49-F238E27FC236}">
                <a16:creationId xmlns:a16="http://schemas.microsoft.com/office/drawing/2014/main" id="{D2DF3E8B-F7D9-D61E-FC65-13F2D6194F2D}"/>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2" name="TextBox 31">
            <a:extLst>
              <a:ext uri="{FF2B5EF4-FFF2-40B4-BE49-F238E27FC236}">
                <a16:creationId xmlns:a16="http://schemas.microsoft.com/office/drawing/2014/main" id="{28DA8269-0244-7931-A827-E5E1FF36BA93}"/>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p:txBody>
      </p:sp>
      <p:sp>
        <p:nvSpPr>
          <p:cNvPr id="34" name="Arrow: Right 33">
            <a:extLst>
              <a:ext uri="{FF2B5EF4-FFF2-40B4-BE49-F238E27FC236}">
                <a16:creationId xmlns:a16="http://schemas.microsoft.com/office/drawing/2014/main" id="{BDBAD175-67EA-E8E2-E0A8-7747E639A18D}"/>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C8CEA65-D09A-2ACB-46B3-E3B6052BD5C5}"/>
              </a:ext>
            </a:extLst>
          </p:cNvPr>
          <p:cNvPicPr>
            <a:picLocks noChangeAspect="1"/>
          </p:cNvPicPr>
          <p:nvPr userDrawn="1"/>
        </p:nvPicPr>
        <p:blipFill>
          <a:blip r:embed="rId2"/>
          <a:stretch>
            <a:fillRect/>
          </a:stretch>
        </p:blipFill>
        <p:spPr>
          <a:xfrm>
            <a:off x="603705" y="2364872"/>
            <a:ext cx="4876800" cy="2743200"/>
          </a:xfrm>
          <a:prstGeom prst="rect">
            <a:avLst/>
          </a:prstGeom>
          <a:ln>
            <a:solidFill>
              <a:srgbClr val="333333"/>
            </a:solidFill>
          </a:ln>
        </p:spPr>
      </p:pic>
      <p:pic>
        <p:nvPicPr>
          <p:cNvPr id="7" name="Picture 6">
            <a:extLst>
              <a:ext uri="{FF2B5EF4-FFF2-40B4-BE49-F238E27FC236}">
                <a16:creationId xmlns:a16="http://schemas.microsoft.com/office/drawing/2014/main" id="{56F774DA-BA73-E590-06F5-5395167106E7}"/>
              </a:ext>
            </a:extLst>
          </p:cNvPr>
          <p:cNvPicPr>
            <a:picLocks noChangeAspect="1"/>
          </p:cNvPicPr>
          <p:nvPr userDrawn="1"/>
        </p:nvPicPr>
        <p:blipFill>
          <a:blip r:embed="rId2"/>
          <a:stretch>
            <a:fillRect/>
          </a:stretch>
        </p:blipFill>
        <p:spPr>
          <a:xfrm>
            <a:off x="6746422" y="2364872"/>
            <a:ext cx="4876800" cy="2743200"/>
          </a:xfrm>
          <a:prstGeom prst="rect">
            <a:avLst/>
          </a:prstGeom>
          <a:ln>
            <a:solidFill>
              <a:srgbClr val="333333"/>
            </a:solidFill>
          </a:ln>
        </p:spPr>
      </p:pic>
      <p:sp>
        <p:nvSpPr>
          <p:cNvPr id="9" name="Rectangle 8">
            <a:extLst>
              <a:ext uri="{FF2B5EF4-FFF2-40B4-BE49-F238E27FC236}">
                <a16:creationId xmlns:a16="http://schemas.microsoft.com/office/drawing/2014/main" id="{B2D3AA18-5E4A-342D-50B6-98AEFF03775C}"/>
              </a:ext>
            </a:extLst>
          </p:cNvPr>
          <p:cNvSpPr/>
          <p:nvPr userDrawn="1"/>
        </p:nvSpPr>
        <p:spPr>
          <a:xfrm>
            <a:off x="9941472" y="2817330"/>
            <a:ext cx="1634542" cy="19921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Picture 12">
            <a:extLst>
              <a:ext uri="{FF2B5EF4-FFF2-40B4-BE49-F238E27FC236}">
                <a16:creationId xmlns:a16="http://schemas.microsoft.com/office/drawing/2014/main" id="{561B2DFF-3A7E-C8ED-6049-31F5F5867099}"/>
              </a:ext>
            </a:extLst>
          </p:cNvPr>
          <p:cNvPicPr>
            <a:picLocks noChangeAspect="1"/>
          </p:cNvPicPr>
          <p:nvPr userDrawn="1"/>
        </p:nvPicPr>
        <p:blipFill>
          <a:blip r:embed="rId3"/>
          <a:stretch>
            <a:fillRect/>
          </a:stretch>
        </p:blipFill>
        <p:spPr>
          <a:xfrm>
            <a:off x="7265141" y="2802090"/>
            <a:ext cx="3740456" cy="2006645"/>
          </a:xfrm>
          <a:prstGeom prst="rect">
            <a:avLst/>
          </a:prstGeom>
        </p:spPr>
      </p:pic>
    </p:spTree>
    <p:extLst>
      <p:ext uri="{BB962C8B-B14F-4D97-AF65-F5344CB8AC3E}">
        <p14:creationId xmlns:p14="http://schemas.microsoft.com/office/powerpoint/2010/main" val="1411837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1_Content, Two Column w/ Icons_op2">
    <p:bg>
      <p:bgPr>
        <a:solidFill>
          <a:srgbClr val="FFFFFF"/>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E03494-21D2-45C1-9A61-5A4C8196CABF}"/>
              </a:ext>
            </a:extLst>
          </p:cNvPr>
          <p:cNvPicPr>
            <a:picLocks noChangeAspect="1"/>
          </p:cNvPicPr>
          <p:nvPr userDrawn="1"/>
        </p:nvPicPr>
        <p:blipFill>
          <a:blip r:embed="rId2"/>
          <a:stretch>
            <a:fillRect/>
          </a:stretch>
        </p:blipFill>
        <p:spPr>
          <a:xfrm>
            <a:off x="6746582" y="2361822"/>
            <a:ext cx="4879173"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1445429"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Written Comments | First Glance</a:t>
            </a:r>
          </a:p>
        </p:txBody>
      </p:sp>
      <p:sp>
        <p:nvSpPr>
          <p:cNvPr id="37" name="TextBox 36">
            <a:extLst>
              <a:ext uri="{FF2B5EF4-FFF2-40B4-BE49-F238E27FC236}">
                <a16:creationId xmlns:a16="http://schemas.microsoft.com/office/drawing/2014/main" id="{721E8F4F-640C-E67D-A87C-8C4CEFF32D92}"/>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8" name="TextBox 37">
            <a:extLst>
              <a:ext uri="{FF2B5EF4-FFF2-40B4-BE49-F238E27FC236}">
                <a16:creationId xmlns:a16="http://schemas.microsoft.com/office/drawing/2014/main" id="{6C22933A-EB48-8C59-46F6-0A59A7FA1832}"/>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40" name="TextBox 39">
            <a:extLst>
              <a:ext uri="{FF2B5EF4-FFF2-40B4-BE49-F238E27FC236}">
                <a16:creationId xmlns:a16="http://schemas.microsoft.com/office/drawing/2014/main" id="{273E7D65-8283-DFD3-D842-1F23D943AA0D}"/>
              </a:ext>
            </a:extLst>
          </p:cNvPr>
          <p:cNvSpPr txBox="1"/>
          <p:nvPr userDrawn="1"/>
        </p:nvSpPr>
        <p:spPr>
          <a:xfrm>
            <a:off x="748490" y="5203148"/>
            <a:ext cx="11208248" cy="338554"/>
          </a:xfrm>
          <a:prstGeom prst="rect">
            <a:avLst/>
          </a:prstGeom>
          <a:noFill/>
          <a:ln>
            <a:noFill/>
          </a:ln>
        </p:spPr>
        <p:txBody>
          <a:bodyPr wrap="square" rtlCol="0">
            <a:spAutoFit/>
          </a:bodyPr>
          <a:lstStyle/>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exemplary quotes from initial review of the Comments Report.</a:t>
            </a:r>
          </a:p>
        </p:txBody>
      </p:sp>
      <p:sp>
        <p:nvSpPr>
          <p:cNvPr id="41" name="Arrow: Right 40">
            <a:extLst>
              <a:ext uri="{FF2B5EF4-FFF2-40B4-BE49-F238E27FC236}">
                <a16:creationId xmlns:a16="http://schemas.microsoft.com/office/drawing/2014/main" id="{DD947321-F82A-C8BF-7CF3-A86E87A303C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5EC7D1D-AB20-D89B-5A32-F8AA74EFB066}"/>
              </a:ext>
            </a:extLst>
          </p:cNvPr>
          <p:cNvPicPr>
            <a:picLocks noChangeAspect="1"/>
          </p:cNvPicPr>
          <p:nvPr userDrawn="1"/>
        </p:nvPicPr>
        <p:blipFill>
          <a:blip r:embed="rId3"/>
          <a:stretch>
            <a:fillRect/>
          </a:stretch>
        </p:blipFill>
        <p:spPr>
          <a:xfrm>
            <a:off x="11162111" y="4929504"/>
            <a:ext cx="94315" cy="69863"/>
          </a:xfrm>
          <a:prstGeom prst="rect">
            <a:avLst/>
          </a:prstGeom>
        </p:spPr>
      </p:pic>
      <p:pic>
        <p:nvPicPr>
          <p:cNvPr id="5" name="Picture 4">
            <a:extLst>
              <a:ext uri="{FF2B5EF4-FFF2-40B4-BE49-F238E27FC236}">
                <a16:creationId xmlns:a16="http://schemas.microsoft.com/office/drawing/2014/main" id="{6071B44F-943A-2E77-F795-7CBB7964F0E6}"/>
              </a:ext>
            </a:extLst>
          </p:cNvPr>
          <p:cNvPicPr>
            <a:picLocks noChangeAspect="1"/>
          </p:cNvPicPr>
          <p:nvPr userDrawn="1"/>
        </p:nvPicPr>
        <p:blipFill>
          <a:blip r:embed="rId4"/>
          <a:srcRect l="1422" t="18834" r="3052" b="12880"/>
          <a:stretch>
            <a:fillRect/>
          </a:stretch>
        </p:blipFill>
        <p:spPr>
          <a:xfrm>
            <a:off x="6837599" y="2898286"/>
            <a:ext cx="4658710" cy="1873238"/>
          </a:xfrm>
          <a:prstGeom prst="rect">
            <a:avLst/>
          </a:prstGeom>
          <a:ln>
            <a:noFill/>
          </a:ln>
        </p:spPr>
      </p:pic>
      <p:pic>
        <p:nvPicPr>
          <p:cNvPr id="8" name="Picture 7">
            <a:extLst>
              <a:ext uri="{FF2B5EF4-FFF2-40B4-BE49-F238E27FC236}">
                <a16:creationId xmlns:a16="http://schemas.microsoft.com/office/drawing/2014/main" id="{D6FEBCC8-DC89-7758-753D-8CD196950D65}"/>
              </a:ext>
            </a:extLst>
          </p:cNvPr>
          <p:cNvPicPr>
            <a:picLocks noChangeAspect="1"/>
          </p:cNvPicPr>
          <p:nvPr userDrawn="1"/>
        </p:nvPicPr>
        <p:blipFill>
          <a:blip r:embed="rId2"/>
          <a:stretch>
            <a:fillRect/>
          </a:stretch>
        </p:blipFill>
        <p:spPr>
          <a:xfrm>
            <a:off x="601172" y="2361822"/>
            <a:ext cx="4879173" cy="2743200"/>
          </a:xfrm>
          <a:prstGeom prst="rect">
            <a:avLst/>
          </a:prstGeom>
          <a:ln>
            <a:solidFill>
              <a:schemeClr val="tx1"/>
            </a:solidFill>
          </a:ln>
        </p:spPr>
      </p:pic>
    </p:spTree>
    <p:extLst>
      <p:ext uri="{BB962C8B-B14F-4D97-AF65-F5344CB8AC3E}">
        <p14:creationId xmlns:p14="http://schemas.microsoft.com/office/powerpoint/2010/main" val="42215315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ontent, Two Column w/ Icons_op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55AE172-5EF2-BE0D-1309-DB9626D79722}"/>
              </a:ext>
            </a:extLst>
          </p:cNvPr>
          <p:cNvGrpSpPr/>
          <p:nvPr userDrawn="1"/>
        </p:nvGrpSpPr>
        <p:grpSpPr>
          <a:xfrm>
            <a:off x="842268" y="5787672"/>
            <a:ext cx="5203915" cy="351261"/>
            <a:chOff x="-139483" y="5989415"/>
            <a:chExt cx="5203915" cy="520263"/>
          </a:xfrm>
          <a:solidFill>
            <a:srgbClr val="D20000"/>
          </a:solidFill>
        </p:grpSpPr>
        <p:sp>
          <p:nvSpPr>
            <p:cNvPr id="7" name="Rectangle 1">
              <a:extLst>
                <a:ext uri="{FF2B5EF4-FFF2-40B4-BE49-F238E27FC236}">
                  <a16:creationId xmlns:a16="http://schemas.microsoft.com/office/drawing/2014/main" id="{EE50EF7A-31C0-207A-A1F8-8B04119AB960}"/>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8" name="Rectangle 2">
              <a:extLst>
                <a:ext uri="{FF2B5EF4-FFF2-40B4-BE49-F238E27FC236}">
                  <a16:creationId xmlns:a16="http://schemas.microsoft.com/office/drawing/2014/main" id="{422EFAC4-FB00-E558-2A03-03D49118F32A}"/>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sp>
        <p:nvSpPr>
          <p:cNvPr id="9" name="Text Placeholder 15">
            <a:extLst>
              <a:ext uri="{FF2B5EF4-FFF2-40B4-BE49-F238E27FC236}">
                <a16:creationId xmlns:a16="http://schemas.microsoft.com/office/drawing/2014/main" id="{A82FE828-0BCB-5E4D-7323-8F10839FE445}"/>
              </a:ext>
            </a:extLst>
          </p:cNvPr>
          <p:cNvSpPr>
            <a:spLocks noGrp="1"/>
          </p:cNvSpPr>
          <p:nvPr>
            <p:ph type="body" sz="quarter" idx="12" hasCustomPrompt="1"/>
          </p:nvPr>
        </p:nvSpPr>
        <p:spPr>
          <a:xfrm>
            <a:off x="2588207" y="5802950"/>
            <a:ext cx="2194560" cy="338328"/>
          </a:xfrm>
          <a:prstGeom prst="rect">
            <a:avLst/>
          </a:prstGeom>
        </p:spPr>
        <p:txBody>
          <a:bodyPr anchor="b" anchorCtr="0">
            <a:normAutofit/>
          </a:bodyPr>
          <a:lstStyle>
            <a:lvl1pPr marL="0" indent="0">
              <a:buFont typeface="Wingdings" panose="05000000000000000000" pitchFamily="2" charset="2"/>
              <a:buNone/>
              <a:defRPr sz="1600" b="0">
                <a:solidFill>
                  <a:schemeClr val="bg1"/>
                </a:solidFill>
              </a:defRPr>
            </a:lvl1pPr>
          </a:lstStyle>
          <a:p>
            <a:pPr lvl="0"/>
            <a:r>
              <a:rPr lang="en-US"/>
              <a:t>Click to enter dates.</a:t>
            </a:r>
          </a:p>
        </p:txBody>
      </p:sp>
      <p:sp>
        <p:nvSpPr>
          <p:cNvPr id="14" name="TextBox 13">
            <a:extLst>
              <a:ext uri="{FF2B5EF4-FFF2-40B4-BE49-F238E27FC236}">
                <a16:creationId xmlns:a16="http://schemas.microsoft.com/office/drawing/2014/main" id="{358AB3C8-A2F3-FDBC-E228-88FF264D568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Our DEOCS Participation</a:t>
            </a:r>
          </a:p>
        </p:txBody>
      </p:sp>
      <p:sp>
        <p:nvSpPr>
          <p:cNvPr id="11" name="TextBox 10">
            <a:extLst>
              <a:ext uri="{FF2B5EF4-FFF2-40B4-BE49-F238E27FC236}">
                <a16:creationId xmlns:a16="http://schemas.microsoft.com/office/drawing/2014/main" id="{DC644F27-E3EF-42EC-36F2-2FFD4D273116}"/>
              </a:ext>
            </a:extLst>
          </p:cNvPr>
          <p:cNvSpPr txBox="1"/>
          <p:nvPr userDrawn="1"/>
        </p:nvSpPr>
        <p:spPr>
          <a:xfrm>
            <a:off x="847247" y="5802950"/>
            <a:ext cx="1920240" cy="338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bg1"/>
                </a:solidFill>
                <a:latin typeface="Arial" panose="020B0604020202020204" pitchFamily="34" charset="0"/>
                <a:ea typeface="+mn-ea"/>
                <a:cs typeface="Arial" panose="020B0604020202020204" pitchFamily="34" charset="0"/>
              </a:rPr>
              <a:t>Survey start/end:</a:t>
            </a:r>
            <a:endParaRPr lang="en-US" sz="1600" b="1">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B6F658D-29EC-B63F-6CAD-E863BD3A9107}"/>
              </a:ext>
            </a:extLst>
          </p:cNvPr>
          <p:cNvSpPr txBox="1"/>
          <p:nvPr userDrawn="1"/>
        </p:nvSpPr>
        <p:spPr>
          <a:xfrm>
            <a:off x="2445190" y="2969764"/>
            <a:ext cx="730161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Response Rate chart and table from the DEOCS Survey Results PDF Report. </a:t>
            </a:r>
            <a:r>
              <a:rPr lang="en-US" sz="1800">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 Consider including historical rates if available.</a:t>
            </a:r>
          </a:p>
        </p:txBody>
      </p:sp>
    </p:spTree>
    <p:extLst>
      <p:ext uri="{BB962C8B-B14F-4D97-AF65-F5344CB8AC3E}">
        <p14:creationId xmlns:p14="http://schemas.microsoft.com/office/powerpoint/2010/main" val="1978589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ontent, Two Column w/ Icons_op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8AB3C8-A2F3-FDBC-E228-88FF264D568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DEOCS Participant Demographic Summary</a:t>
            </a:r>
          </a:p>
        </p:txBody>
      </p:sp>
      <p:sp>
        <p:nvSpPr>
          <p:cNvPr id="3" name="TextBox 2">
            <a:extLst>
              <a:ext uri="{FF2B5EF4-FFF2-40B4-BE49-F238E27FC236}">
                <a16:creationId xmlns:a16="http://schemas.microsoft.com/office/drawing/2014/main" id="{1B6F658D-29EC-B63F-6CAD-E863BD3A9107}"/>
              </a:ext>
            </a:extLst>
          </p:cNvPr>
          <p:cNvSpPr txBox="1"/>
          <p:nvPr userDrawn="1"/>
        </p:nvSpPr>
        <p:spPr>
          <a:xfrm>
            <a:off x="2445190" y="2969764"/>
            <a:ext cx="730161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Demographic Summary of Participants table from the DEOCS Survey Results PDF Report. </a:t>
            </a:r>
            <a:r>
              <a:rPr lang="en-US" sz="1800">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 Consider including historical rates if available.</a:t>
            </a:r>
          </a:p>
        </p:txBody>
      </p:sp>
    </p:spTree>
    <p:extLst>
      <p:ext uri="{BB962C8B-B14F-4D97-AF65-F5344CB8AC3E}">
        <p14:creationId xmlns:p14="http://schemas.microsoft.com/office/powerpoint/2010/main" val="3581581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ontent, Two Column w/ Icons_op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3A8A020-C24A-3191-A7C6-ADFC507134B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Readiness Enabling Factors  |  </a:t>
            </a:r>
            <a:r>
              <a:rPr lang="en-US" sz="2800" b="0" i="0" dirty="0">
                <a:solidFill>
                  <a:srgbClr val="333333"/>
                </a:solidFill>
                <a:latin typeface="Arial" panose="020B0604020202020204" pitchFamily="34" charset="0"/>
                <a:cs typeface="Arial" panose="020B0604020202020204" pitchFamily="34" charset="0"/>
              </a:rPr>
              <a:t>Favorable Ratings</a:t>
            </a:r>
          </a:p>
        </p:txBody>
      </p:sp>
      <p:sp>
        <p:nvSpPr>
          <p:cNvPr id="7" name="TextBox 6">
            <a:extLst>
              <a:ext uri="{FF2B5EF4-FFF2-40B4-BE49-F238E27FC236}">
                <a16:creationId xmlns:a16="http://schemas.microsoft.com/office/drawing/2014/main" id="{BAE53170-7E59-88F8-7312-B0E041B21C07}"/>
              </a:ext>
            </a:extLst>
          </p:cNvPr>
          <p:cNvSpPr txBox="1"/>
          <p:nvPr userDrawn="1"/>
        </p:nvSpPr>
        <p:spPr>
          <a:xfrm>
            <a:off x="0" y="1184466"/>
            <a:ext cx="12192000" cy="824841"/>
          </a:xfrm>
          <a:prstGeom prst="rect">
            <a:avLst/>
          </a:prstGeom>
          <a:solidFill>
            <a:schemeClr val="bg1"/>
          </a:solidFill>
          <a:ln w="38100">
            <a:solidFill>
              <a:schemeClr val="tx1">
                <a:lumMod val="50000"/>
                <a:lumOff val="50000"/>
              </a:schemeClr>
            </a:solidFill>
          </a:ln>
        </p:spPr>
        <p:txBody>
          <a:bodyPr wrap="square" lIns="182880" tIns="164592" rIns="182880" bIns="164592" rtlCol="0">
            <a:spAutoFit/>
          </a:bodyPr>
          <a:lstStyle/>
          <a:p>
            <a:pPr algn="l"/>
            <a:r>
              <a:rPr lang="en-US" sz="1600" b="0" i="0" u="none" strike="noStrike" baseline="0" dirty="0">
                <a:solidFill>
                  <a:schemeClr val="tx1"/>
                </a:solidFill>
                <a:latin typeface="Arial" panose="020B0604020202020204" pitchFamily="34" charset="0"/>
                <a:cs typeface="Arial" panose="020B0604020202020204" pitchFamily="34" charset="0"/>
              </a:rPr>
              <a:t>Readiness enabling factors are attitudes, beliefs, and behaviors associated with positive outcomes for organizations or units. Higher favorable ratings on readiness enabling factors are linked to a higher likelihood of positive outcomes.</a:t>
            </a:r>
            <a:endParaRPr lang="en-US" sz="1600" i="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5EB90E4-E497-E3A7-3887-B89FA0BD61B8}"/>
              </a:ext>
            </a:extLst>
          </p:cNvPr>
          <p:cNvSpPr txBox="1"/>
          <p:nvPr userDrawn="1"/>
        </p:nvSpPr>
        <p:spPr>
          <a:xfrm>
            <a:off x="1696130" y="3151619"/>
            <a:ext cx="5595024"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Enabling Factors – Favorable Factor Rating Comparison table from the DEOCS Survey Results PDF Report. You can hold the Windows + Shift + S keys to open the screenshot/snipping tool. Paste image over this text.</a:t>
            </a:r>
          </a:p>
        </p:txBody>
      </p:sp>
      <p:sp>
        <p:nvSpPr>
          <p:cNvPr id="12" name="Text Placeholder 9">
            <a:extLst>
              <a:ext uri="{FF2B5EF4-FFF2-40B4-BE49-F238E27FC236}">
                <a16:creationId xmlns:a16="http://schemas.microsoft.com/office/drawing/2014/main" id="{BD0E64CF-CE13-0896-523C-4DF9CA1F1CCA}"/>
              </a:ext>
            </a:extLst>
          </p:cNvPr>
          <p:cNvSpPr>
            <a:spLocks noGrp="1"/>
          </p:cNvSpPr>
          <p:nvPr>
            <p:ph type="body" sz="quarter" idx="17" hasCustomPrompt="1"/>
          </p:nvPr>
        </p:nvSpPr>
        <p:spPr>
          <a:xfrm>
            <a:off x="8986635" y="2950320"/>
            <a:ext cx="2666684" cy="2878365"/>
          </a:xfrm>
          <a:prstGeom prst="rect">
            <a:avLst/>
          </a:prstGeom>
          <a:ln w="25400">
            <a:solidFill>
              <a:schemeClr val="tx1">
                <a:lumMod val="50000"/>
                <a:lumOff val="50000"/>
              </a:schemeClr>
            </a:solidFill>
          </a:ln>
        </p:spPr>
        <p:txBody>
          <a:bodyPr wrap="square"/>
          <a:lstStyle>
            <a:lvl1pPr marL="285750" indent="-285750">
              <a:lnSpc>
                <a:spcPct val="100000"/>
              </a:lnSpc>
              <a:spcBef>
                <a:spcPts val="400"/>
              </a:spcBef>
              <a:buFont typeface="Arial" panose="020B0604020202020204" pitchFamily="34" charset="0"/>
              <a:buChar char="•"/>
              <a:defRPr lang="en-US" sz="1400" dirty="0">
                <a:solidFill>
                  <a:schemeClr val="tx1"/>
                </a:solidFill>
              </a:defRPr>
            </a:lvl1pPr>
            <a:lvl2pPr>
              <a:defRPr sz="1400"/>
            </a:lvl2pPr>
          </a:lstStyle>
          <a:p>
            <a:pPr marL="285750" marR="0" lvl="0" indent="-285750" algn="l" defTabSz="914400" rtl="0" eaLnBrk="1" fontAlgn="auto" latinLnBrk="0" hangingPunct="1">
              <a:lnSpc>
                <a:spcPct val="100000"/>
              </a:lnSpc>
              <a:spcBef>
                <a:spcPts val="400"/>
              </a:spcBef>
              <a:spcAft>
                <a:spcPts val="0"/>
              </a:spcAft>
              <a:buClr>
                <a:srgbClr val="0C2554"/>
              </a:buClr>
              <a:buSzTx/>
              <a:buFont typeface="Arial" panose="020B0604020202020204" pitchFamily="34" charset="0"/>
              <a:buChar char="•"/>
              <a:tabLst/>
              <a:defRPr/>
            </a:pPr>
            <a:r>
              <a:rPr lang="en-US"/>
              <a:t>List out all readiness enabling factors with rating alerts (or state “None”).</a:t>
            </a:r>
          </a:p>
          <a:p>
            <a:pPr marL="285750" marR="0" lvl="0" indent="-285750" algn="l" defTabSz="914400" rtl="0" eaLnBrk="1" fontAlgn="auto" latinLnBrk="0" hangingPunct="1">
              <a:lnSpc>
                <a:spcPct val="100000"/>
              </a:lnSpc>
              <a:spcBef>
                <a:spcPts val="400"/>
              </a:spcBef>
              <a:spcAft>
                <a:spcPts val="0"/>
              </a:spcAft>
              <a:buClr>
                <a:srgbClr val="0C2554"/>
              </a:buClr>
              <a:buSzTx/>
              <a:buFont typeface="Arial" panose="020B0604020202020204" pitchFamily="34" charset="0"/>
              <a:buChar char="•"/>
              <a:tabLst/>
              <a:defRPr/>
            </a:pPr>
            <a:endParaRPr lang="en-US"/>
          </a:p>
        </p:txBody>
      </p:sp>
      <p:sp>
        <p:nvSpPr>
          <p:cNvPr id="22" name="Rectangle 21">
            <a:extLst>
              <a:ext uri="{FF2B5EF4-FFF2-40B4-BE49-F238E27FC236}">
                <a16:creationId xmlns:a16="http://schemas.microsoft.com/office/drawing/2014/main" id="{2CF7E30E-8739-C508-0C2C-A45F7978DC84}"/>
              </a:ext>
            </a:extLst>
          </p:cNvPr>
          <p:cNvSpPr/>
          <p:nvPr userDrawn="1"/>
        </p:nvSpPr>
        <p:spPr>
          <a:xfrm>
            <a:off x="8987284" y="2260069"/>
            <a:ext cx="2666684" cy="685800"/>
          </a:xfrm>
          <a:prstGeom prst="rect">
            <a:avLst/>
          </a:prstGeom>
          <a:solidFill>
            <a:srgbClr val="333333"/>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Icon&#10;&#10;Description automatically generated">
            <a:extLst>
              <a:ext uri="{FF2B5EF4-FFF2-40B4-BE49-F238E27FC236}">
                <a16:creationId xmlns:a16="http://schemas.microsoft.com/office/drawing/2014/main" id="{D2CB0059-097D-E5D7-3F10-356735233A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74786" y="2429920"/>
            <a:ext cx="377200" cy="377200"/>
          </a:xfrm>
          <a:prstGeom prst="rect">
            <a:avLst/>
          </a:prstGeom>
          <a:noFill/>
          <a:ln>
            <a:noFill/>
          </a:ln>
        </p:spPr>
      </p:pic>
      <p:sp>
        <p:nvSpPr>
          <p:cNvPr id="24" name="TextBox 23">
            <a:extLst>
              <a:ext uri="{FF2B5EF4-FFF2-40B4-BE49-F238E27FC236}">
                <a16:creationId xmlns:a16="http://schemas.microsoft.com/office/drawing/2014/main" id="{5DDE86FB-C214-32E4-E595-8AD659431498}"/>
              </a:ext>
            </a:extLst>
          </p:cNvPr>
          <p:cNvSpPr txBox="1"/>
          <p:nvPr userDrawn="1"/>
        </p:nvSpPr>
        <p:spPr>
          <a:xfrm>
            <a:off x="8986635" y="2340861"/>
            <a:ext cx="2376751" cy="523220"/>
          </a:xfrm>
          <a:prstGeom prst="rect">
            <a:avLst/>
          </a:prstGeom>
          <a:noFill/>
        </p:spPr>
        <p:txBody>
          <a:bodyPr wrap="square" rtlCol="0">
            <a:spAutoFit/>
          </a:bodyPr>
          <a:lstStyle/>
          <a:p>
            <a:pPr algn="ctr"/>
            <a:r>
              <a:rPr lang="en-US" sz="1400" b="1" i="0" dirty="0">
                <a:solidFill>
                  <a:schemeClr val="bg1"/>
                </a:solidFill>
                <a:latin typeface="Arial" panose="020B0604020202020204" pitchFamily="34" charset="0"/>
                <a:cs typeface="Arial" panose="020B0604020202020204" pitchFamily="34" charset="0"/>
              </a:rPr>
              <a:t>Summary of </a:t>
            </a:r>
          </a:p>
          <a:p>
            <a:pPr algn="ctr"/>
            <a:r>
              <a:rPr lang="en-US" sz="1400" b="1" i="0" dirty="0">
                <a:solidFill>
                  <a:schemeClr val="bg1"/>
                </a:solidFill>
                <a:latin typeface="Arial" panose="020B0604020202020204" pitchFamily="34" charset="0"/>
                <a:cs typeface="Arial" panose="020B0604020202020204" pitchFamily="34" charset="0"/>
              </a:rPr>
              <a:t>Factor Alerts</a:t>
            </a:r>
          </a:p>
        </p:txBody>
      </p:sp>
    </p:spTree>
    <p:extLst>
      <p:ext uri="{BB962C8B-B14F-4D97-AF65-F5344CB8AC3E}">
        <p14:creationId xmlns:p14="http://schemas.microsoft.com/office/powerpoint/2010/main" val="471128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ontent, Two Column w/ Icons_op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3A8A020-C24A-3191-A7C6-ADFC507134B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Readiness Enabling Factors  |  </a:t>
            </a:r>
            <a:r>
              <a:rPr lang="en-US" sz="2800" b="0" i="0" dirty="0">
                <a:solidFill>
                  <a:srgbClr val="333333"/>
                </a:solidFill>
                <a:latin typeface="Arial" panose="020B0604020202020204" pitchFamily="34" charset="0"/>
                <a:cs typeface="Arial" panose="020B0604020202020204" pitchFamily="34" charset="0"/>
              </a:rPr>
              <a:t>Trends Over Time</a:t>
            </a:r>
          </a:p>
        </p:txBody>
      </p:sp>
      <p:sp>
        <p:nvSpPr>
          <p:cNvPr id="7" name="TextBox 6">
            <a:extLst>
              <a:ext uri="{FF2B5EF4-FFF2-40B4-BE49-F238E27FC236}">
                <a16:creationId xmlns:a16="http://schemas.microsoft.com/office/drawing/2014/main" id="{BAE53170-7E59-88F8-7312-B0E041B21C07}"/>
              </a:ext>
            </a:extLst>
          </p:cNvPr>
          <p:cNvSpPr txBox="1"/>
          <p:nvPr userDrawn="1"/>
        </p:nvSpPr>
        <p:spPr>
          <a:xfrm>
            <a:off x="0" y="1184466"/>
            <a:ext cx="12192000" cy="824841"/>
          </a:xfrm>
          <a:prstGeom prst="rect">
            <a:avLst/>
          </a:prstGeom>
          <a:solidFill>
            <a:schemeClr val="bg1"/>
          </a:solidFill>
          <a:ln w="38100">
            <a:solidFill>
              <a:schemeClr val="tx1">
                <a:lumMod val="50000"/>
                <a:lumOff val="50000"/>
              </a:schemeClr>
            </a:solidFill>
          </a:ln>
        </p:spPr>
        <p:txBody>
          <a:bodyPr wrap="square" lIns="182880" tIns="164592" rIns="182880" bIns="164592" rtlCol="0">
            <a:spAutoFit/>
          </a:bodyPr>
          <a:lstStyle/>
          <a:p>
            <a:pPr algn="l"/>
            <a:r>
              <a:rPr lang="en-US" sz="1600" b="0" i="0" u="none" strike="noStrike" baseline="0" dirty="0">
                <a:solidFill>
                  <a:schemeClr val="tx1"/>
                </a:solidFill>
                <a:latin typeface="Arial" panose="020B0604020202020204" pitchFamily="34" charset="0"/>
                <a:cs typeface="Arial" panose="020B0604020202020204" pitchFamily="34" charset="0"/>
              </a:rPr>
              <a:t>Readiness enabling factors are attitudes, beliefs, and behaviors associated with positive outcomes for organizations or units. Higher favorable ratings on readiness enabling factors are linked to a higher likelihood of positive outcomes.</a:t>
            </a:r>
            <a:endParaRPr lang="en-US" sz="1600" i="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5EB90E4-E497-E3A7-3887-B89FA0BD61B8}"/>
              </a:ext>
            </a:extLst>
          </p:cNvPr>
          <p:cNvSpPr txBox="1"/>
          <p:nvPr userDrawn="1"/>
        </p:nvSpPr>
        <p:spPr>
          <a:xfrm>
            <a:off x="3341388" y="3100205"/>
            <a:ext cx="550922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Trends Over Time for Readiness Enabling Factors – Favorable Ratings table from the </a:t>
            </a:r>
            <a:r>
              <a:rPr lang="en-US" sz="1800">
                <a:solidFill>
                  <a:schemeClr val="tx1">
                    <a:lumMod val="50000"/>
                    <a:lumOff val="50000"/>
                  </a:schemeClr>
                </a:solidFill>
                <a:latin typeface="Arial" panose="020B0604020202020204" pitchFamily="34" charset="0"/>
                <a:cs typeface="Arial" panose="020B0604020202020204" pitchFamily="34" charset="0"/>
              </a:rPr>
              <a:t>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Tree>
    <p:extLst>
      <p:ext uri="{BB962C8B-B14F-4D97-AF65-F5344CB8AC3E}">
        <p14:creationId xmlns:p14="http://schemas.microsoft.com/office/powerpoint/2010/main" val="1754977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ontent, Two Column w/ Icons_op2">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13067DA-3DBA-D0F5-5578-8CF7BC3E607A}"/>
              </a:ext>
            </a:extLst>
          </p:cNvPr>
          <p:cNvSpPr txBox="1"/>
          <p:nvPr userDrawn="1"/>
        </p:nvSpPr>
        <p:spPr>
          <a:xfrm>
            <a:off x="6094943" y="645115"/>
            <a:ext cx="6098940" cy="1292662"/>
          </a:xfrm>
          <a:prstGeom prst="rect">
            <a:avLst/>
          </a:prstGeom>
          <a:solidFill>
            <a:srgbClr val="FFFFFF"/>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dirty="0">
                <a:latin typeface="Arial" panose="020B0604020202020204" pitchFamily="34" charset="0"/>
                <a:cs typeface="Arial" panose="020B0604020202020204" pitchFamily="34" charset="0"/>
              </a:rPr>
              <a:t>Connectedness </a:t>
            </a:r>
            <a:r>
              <a:rPr lang="en-US" sz="1200" b="0" i="0" u="none" strike="noStrike" baseline="0" dirty="0">
                <a:latin typeface="Arial" panose="020B0604020202020204" pitchFamily="34" charset="0"/>
                <a:cs typeface="Arial" panose="020B0604020202020204" pitchFamily="34" charset="0"/>
              </a:rPr>
              <a:t>measures an individual’s closeness or belongingness to their unit or organization, and their satisfaction with their relationship to, and support from, others in that unit or organization. This also includes organizational identification which is the degree to which an individual views themselves as a member of the organization and to what extent they experience a sense of oneness with the organization’s values, brand, and methods.</a:t>
            </a:r>
          </a:p>
        </p:txBody>
      </p:sp>
      <p:sp>
        <p:nvSpPr>
          <p:cNvPr id="9" name="TextBox 8">
            <a:extLst>
              <a:ext uri="{FF2B5EF4-FFF2-40B4-BE49-F238E27FC236}">
                <a16:creationId xmlns:a16="http://schemas.microsoft.com/office/drawing/2014/main" id="{8DAD64FA-F667-8DF9-1C6E-39FBDEA1E411}"/>
              </a:ext>
            </a:extLst>
          </p:cNvPr>
          <p:cNvSpPr txBox="1"/>
          <p:nvPr userDrawn="1"/>
        </p:nvSpPr>
        <p:spPr>
          <a:xfrm>
            <a:off x="-9502" y="645115"/>
            <a:ext cx="6098940" cy="1292662"/>
          </a:xfrm>
          <a:prstGeom prst="rect">
            <a:avLst/>
          </a:prstGeom>
          <a:solidFill>
            <a:srgbClr val="FFFFFF"/>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Cohesion </a:t>
            </a:r>
            <a:r>
              <a:rPr lang="en-US" sz="1200" b="0" i="0" u="none" strike="noStrike" baseline="0">
                <a:latin typeface="Arial" panose="020B0604020202020204" pitchFamily="34" charset="0"/>
                <a:cs typeface="Arial" panose="020B0604020202020204" pitchFamily="34" charset="0"/>
              </a:rPr>
              <a:t>assesses whether individuals in a workplace care about each other, share the same mission and goals, and work together effectively.</a:t>
            </a:r>
          </a:p>
          <a:p>
            <a:pPr algn="l"/>
            <a:endParaRPr lang="en-US" sz="1200" b="0" i="0" u="none" strike="noStrike" baseline="0">
              <a:latin typeface="Arial" panose="020B0604020202020204" pitchFamily="34" charset="0"/>
              <a:cs typeface="Arial" panose="020B0604020202020204" pitchFamily="34" charset="0"/>
            </a:endParaRPr>
          </a:p>
          <a:p>
            <a:pPr algn="l"/>
            <a:endParaRPr lang="en-US" sz="1200" b="0" i="0" u="none" strike="noStrike" baseline="0">
              <a:latin typeface="Arial" panose="020B0604020202020204" pitchFamily="34" charset="0"/>
              <a:cs typeface="Arial" panose="020B0604020202020204" pitchFamily="34" charset="0"/>
            </a:endParaRPr>
          </a:p>
          <a:p>
            <a:pPr algn="l"/>
            <a:endParaRPr lang="en-US" sz="1200" b="0" i="0" u="none" strike="noStrike" baseline="0">
              <a:latin typeface="Arial" panose="020B0604020202020204" pitchFamily="34" charset="0"/>
              <a:cs typeface="Arial" panose="020B0604020202020204" pitchFamily="34" charset="0"/>
            </a:endParaRPr>
          </a:p>
          <a:p>
            <a:pPr algn="l"/>
            <a:endParaRPr lang="en-US" sz="1200">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5175D7EF-ACCA-7E51-D8F3-B3136920428D}"/>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3C9D30-B3C7-7E30-C77A-15B759AEBD24}"/>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9A0908B-A141-E07A-0CEB-625BEC4D0EB7}"/>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Cohesion</a:t>
            </a:r>
            <a:endParaRPr lang="en-US" sz="1200" b="1" dirty="0">
              <a:solidFill>
                <a:srgbClr val="333333"/>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33B7477-B322-47D0-1F78-BDEED12A2F96}"/>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Connectedness</a:t>
            </a:r>
          </a:p>
        </p:txBody>
      </p:sp>
      <p:cxnSp>
        <p:nvCxnSpPr>
          <p:cNvPr id="7" name="Straight Connector 6">
            <a:extLst>
              <a:ext uri="{FF2B5EF4-FFF2-40B4-BE49-F238E27FC236}">
                <a16:creationId xmlns:a16="http://schemas.microsoft.com/office/drawing/2014/main" id="{353FEDF4-083C-936F-0241-A65258876216}"/>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357AF45-EB5B-9E4B-61D3-5EB114C77229}"/>
              </a:ext>
            </a:extLst>
          </p:cNvPr>
          <p:cNvCxnSpPr>
            <a:cxnSpLocks/>
          </p:cNvCxnSpPr>
          <p:nvPr userDrawn="1"/>
        </p:nvCxnSpPr>
        <p:spPr>
          <a:xfrm flipV="1">
            <a:off x="6101962" y="0"/>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9460D98-1F9A-1A47-C106-2D6AA071308A}"/>
              </a:ext>
            </a:extLst>
          </p:cNvPr>
          <p:cNvSpPr txBox="1"/>
          <p:nvPr userDrawn="1"/>
        </p:nvSpPr>
        <p:spPr>
          <a:xfrm>
            <a:off x="1218859" y="241305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Cohesion chart and 2025 Favorable Rating Comparison table from the DEOCS Survey Results PDF report and paste here. You can hold the Windows + Shift + S keys to open the screenshot/snipping tool. Indicate presence of Factor Rating Alert      . </a:t>
            </a:r>
          </a:p>
        </p:txBody>
      </p:sp>
      <p:sp>
        <p:nvSpPr>
          <p:cNvPr id="3" name="TextBox 2">
            <a:extLst>
              <a:ext uri="{FF2B5EF4-FFF2-40B4-BE49-F238E27FC236}">
                <a16:creationId xmlns:a16="http://schemas.microsoft.com/office/drawing/2014/main" id="{F9D7A764-6991-7340-FAA6-C2FE4EB8118F}"/>
              </a:ext>
            </a:extLst>
          </p:cNvPr>
          <p:cNvSpPr txBox="1"/>
          <p:nvPr userDrawn="1"/>
        </p:nvSpPr>
        <p:spPr>
          <a:xfrm>
            <a:off x="1211168" y="4559748"/>
            <a:ext cx="3657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Cohesion by Demographic Category chart from the DEOCS Survey Results PDF Report and paste here. You can hold the Windows + Shift + S keys to open the screenshot/snipping tool. </a:t>
            </a:r>
          </a:p>
        </p:txBody>
      </p:sp>
      <p:sp>
        <p:nvSpPr>
          <p:cNvPr id="5" name="TextBox 4">
            <a:extLst>
              <a:ext uri="{FF2B5EF4-FFF2-40B4-BE49-F238E27FC236}">
                <a16:creationId xmlns:a16="http://schemas.microsoft.com/office/drawing/2014/main" id="{D631EF26-5E32-3F77-0156-2E008A828D5D}"/>
              </a:ext>
            </a:extLst>
          </p:cNvPr>
          <p:cNvSpPr txBox="1"/>
          <p:nvPr userDrawn="1"/>
        </p:nvSpPr>
        <p:spPr>
          <a:xfrm>
            <a:off x="7188685" y="4559749"/>
            <a:ext cx="378411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Connectedness by Demographic Category chart from the DEOCS Survey Results PDF Report and paste here. You can hold the Windows + Shift + S keys to open the screenshot/snipping tool. </a:t>
            </a:r>
          </a:p>
        </p:txBody>
      </p:sp>
      <p:pic>
        <p:nvPicPr>
          <p:cNvPr id="10" name="Picture 9" descr="Icon&#10;&#10;Description automatically generated">
            <a:extLst>
              <a:ext uri="{FF2B5EF4-FFF2-40B4-BE49-F238E27FC236}">
                <a16:creationId xmlns:a16="http://schemas.microsoft.com/office/drawing/2014/main" id="{33BD6B48-65A1-D355-8756-788D41B86B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73449" y="3345605"/>
            <a:ext cx="242886" cy="242886"/>
          </a:xfrm>
          <a:prstGeom prst="rect">
            <a:avLst/>
          </a:prstGeom>
          <a:noFill/>
          <a:ln>
            <a:noFill/>
          </a:ln>
        </p:spPr>
      </p:pic>
      <p:sp>
        <p:nvSpPr>
          <p:cNvPr id="15" name="TextBox 14">
            <a:extLst>
              <a:ext uri="{FF2B5EF4-FFF2-40B4-BE49-F238E27FC236}">
                <a16:creationId xmlns:a16="http://schemas.microsoft.com/office/drawing/2014/main" id="{F4140E5C-75C2-675D-880D-350F5EF21D9F}"/>
              </a:ext>
            </a:extLst>
          </p:cNvPr>
          <p:cNvSpPr txBox="1"/>
          <p:nvPr userDrawn="1"/>
        </p:nvSpPr>
        <p:spPr>
          <a:xfrm>
            <a:off x="7251941" y="2348967"/>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Connectedness chart and 2025 Favorable Rating Comparison table from the DEOCS Survey Results PDF report and paste here. You can hold the Windows + Shift + S keys to open the screenshot/snipping tool. Indicate presence of Factor Rating Alert      . </a:t>
            </a:r>
          </a:p>
        </p:txBody>
      </p:sp>
      <p:pic>
        <p:nvPicPr>
          <p:cNvPr id="17" name="Picture 16" descr="Icon&#10;&#10;Description automatically generated">
            <a:extLst>
              <a:ext uri="{FF2B5EF4-FFF2-40B4-BE49-F238E27FC236}">
                <a16:creationId xmlns:a16="http://schemas.microsoft.com/office/drawing/2014/main" id="{0E853F2C-42D7-BFD0-63F6-FD586A49EA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03378" y="3285798"/>
            <a:ext cx="242886" cy="242886"/>
          </a:xfrm>
          <a:prstGeom prst="rect">
            <a:avLst/>
          </a:prstGeom>
          <a:noFill/>
          <a:ln>
            <a:noFill/>
          </a:ln>
        </p:spPr>
      </p:pic>
    </p:spTree>
    <p:extLst>
      <p:ext uri="{BB962C8B-B14F-4D97-AF65-F5344CB8AC3E}">
        <p14:creationId xmlns:p14="http://schemas.microsoft.com/office/powerpoint/2010/main" val="12264585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5_Content, Two Column w/ Icons_op2">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3A20830-1A5A-67EA-655F-473E87311246}"/>
              </a:ext>
            </a:extLst>
          </p:cNvPr>
          <p:cNvSpPr txBox="1"/>
          <p:nvPr userDrawn="1"/>
        </p:nvSpPr>
        <p:spPr>
          <a:xfrm>
            <a:off x="7244630" y="196236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Fairness chart and 2025 Favorable Rating Comparison table from the DEOCS Survey Results PDF report and paste here. You can hold the Windows + Shift + S keys to open the screenshot/snipping tool. Indicate presence of Factor Rating Alert      . </a:t>
            </a:r>
          </a:p>
        </p:txBody>
      </p:sp>
      <p:sp>
        <p:nvSpPr>
          <p:cNvPr id="13" name="TextBox 12">
            <a:extLst>
              <a:ext uri="{FF2B5EF4-FFF2-40B4-BE49-F238E27FC236}">
                <a16:creationId xmlns:a16="http://schemas.microsoft.com/office/drawing/2014/main" id="{55EC91E2-2DCE-0268-88C3-6F26C3EDAD02}"/>
              </a:ext>
            </a:extLst>
          </p:cNvPr>
          <p:cNvSpPr txBox="1"/>
          <p:nvPr userDrawn="1"/>
        </p:nvSpPr>
        <p:spPr>
          <a:xfrm>
            <a:off x="1218859" y="196236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Engagement &amp; Commitment chart and 2025 Favorable Rating Comparison table from the DEOCS Survey Results PDF report and paste here. You can hold the Windows + Shift + S keys to open the screenshot/snipping tool. Indicate presence of Factor Rating Alert      . </a:t>
            </a:r>
          </a:p>
        </p:txBody>
      </p:sp>
      <p:cxnSp>
        <p:nvCxnSpPr>
          <p:cNvPr id="8" name="Straight Connector 7">
            <a:extLst>
              <a:ext uri="{FF2B5EF4-FFF2-40B4-BE49-F238E27FC236}">
                <a16:creationId xmlns:a16="http://schemas.microsoft.com/office/drawing/2014/main" id="{1EC1AE76-4727-3D50-6F78-45ADC1912E6E}"/>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C99F372-8CB1-6D84-3584-4AD02ECEF676}"/>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54E6FC1-5A34-B21E-AA7E-7DC49E3F9B9E}"/>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Engagement &amp; Commitment</a:t>
            </a:r>
            <a:endParaRPr lang="en-US" sz="1200" b="1" dirty="0">
              <a:solidFill>
                <a:srgbClr val="333333"/>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8382025-7FD5-FA2C-B8B2-0ABBB4AB6DB8}"/>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Fairness</a:t>
            </a:r>
          </a:p>
        </p:txBody>
      </p:sp>
      <p:sp>
        <p:nvSpPr>
          <p:cNvPr id="9" name="TextBox 8">
            <a:extLst>
              <a:ext uri="{FF2B5EF4-FFF2-40B4-BE49-F238E27FC236}">
                <a16:creationId xmlns:a16="http://schemas.microsoft.com/office/drawing/2014/main" id="{C7D8800C-4598-5A2A-8F7C-DAFA51A7909A}"/>
              </a:ext>
            </a:extLst>
          </p:cNvPr>
          <p:cNvSpPr txBox="1"/>
          <p:nvPr userDrawn="1"/>
        </p:nvSpPr>
        <p:spPr>
          <a:xfrm>
            <a:off x="7244630" y="4494754"/>
            <a:ext cx="3657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Fairness by Demographic Category chart from the DEOCS Survey Results PDF Report and paste here. You can hold the Windows + Shift + S keys to open the screenshot/snipping tool. </a:t>
            </a:r>
          </a:p>
        </p:txBody>
      </p:sp>
      <p:sp>
        <p:nvSpPr>
          <p:cNvPr id="21" name="TextBox 20">
            <a:extLst>
              <a:ext uri="{FF2B5EF4-FFF2-40B4-BE49-F238E27FC236}">
                <a16:creationId xmlns:a16="http://schemas.microsoft.com/office/drawing/2014/main" id="{F1421F0F-95E7-1DE9-9532-AFF6DCE33114}"/>
              </a:ext>
            </a:extLst>
          </p:cNvPr>
          <p:cNvSpPr txBox="1"/>
          <p:nvPr userDrawn="1"/>
        </p:nvSpPr>
        <p:spPr>
          <a:xfrm>
            <a:off x="1218859" y="4402422"/>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Engagement &amp; Commitment by Demographic Category chart from the DEOCS Survey Results PDF Report and paste here. You can hold the Windows + Shift + S keys to open the screenshot/snipping tool. </a:t>
            </a:r>
          </a:p>
        </p:txBody>
      </p:sp>
      <p:pic>
        <p:nvPicPr>
          <p:cNvPr id="44" name="Picture 43" descr="Icon&#10;&#10;Description automatically generated">
            <a:extLst>
              <a:ext uri="{FF2B5EF4-FFF2-40B4-BE49-F238E27FC236}">
                <a16:creationId xmlns:a16="http://schemas.microsoft.com/office/drawing/2014/main" id="{B7E4CDF9-406C-E41D-D490-4402DD1FA6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94600" y="2891120"/>
            <a:ext cx="242886" cy="242886"/>
          </a:xfrm>
          <a:prstGeom prst="rect">
            <a:avLst/>
          </a:prstGeom>
          <a:noFill/>
          <a:ln>
            <a:noFill/>
          </a:ln>
        </p:spPr>
      </p:pic>
      <p:sp>
        <p:nvSpPr>
          <p:cNvPr id="2" name="TextBox 1">
            <a:extLst>
              <a:ext uri="{FF2B5EF4-FFF2-40B4-BE49-F238E27FC236}">
                <a16:creationId xmlns:a16="http://schemas.microsoft.com/office/drawing/2014/main" id="{A386E422-4EE4-70DA-E236-4922A77CEEE6}"/>
              </a:ext>
            </a:extLst>
          </p:cNvPr>
          <p:cNvSpPr txBox="1"/>
          <p:nvPr userDrawn="1"/>
        </p:nvSpPr>
        <p:spPr>
          <a:xfrm>
            <a:off x="6092378" y="637228"/>
            <a:ext cx="6098940" cy="73866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r>
              <a:rPr lang="en-US" sz="1200" b="0" i="1" u="none" strike="noStrike" baseline="0" dirty="0">
                <a:latin typeface="Arial" panose="020B0604020202020204" pitchFamily="34" charset="0"/>
                <a:cs typeface="Arial" panose="020B0604020202020204" pitchFamily="34" charset="0"/>
              </a:rPr>
              <a:t>Fairness </a:t>
            </a:r>
            <a:r>
              <a:rPr lang="en-US" sz="1200" b="0" i="0" u="none" strike="noStrike" baseline="0" dirty="0">
                <a:latin typeface="Arial" panose="020B0604020202020204" pitchFamily="34" charset="0"/>
                <a:cs typeface="Arial" panose="020B0604020202020204" pitchFamily="34" charset="0"/>
              </a:rPr>
              <a:t>is the perception that formal and informal organizational policies, practices, and procedures regarding information sharing, job opportunities, and promotions are based on merit.</a:t>
            </a:r>
          </a:p>
        </p:txBody>
      </p:sp>
      <p:sp>
        <p:nvSpPr>
          <p:cNvPr id="3" name="TextBox 2">
            <a:extLst>
              <a:ext uri="{FF2B5EF4-FFF2-40B4-BE49-F238E27FC236}">
                <a16:creationId xmlns:a16="http://schemas.microsoft.com/office/drawing/2014/main" id="{A776B7A9-0610-2099-E2DD-697E2B7C4E09}"/>
              </a:ext>
            </a:extLst>
          </p:cNvPr>
          <p:cNvSpPr txBox="1"/>
          <p:nvPr userDrawn="1"/>
        </p:nvSpPr>
        <p:spPr>
          <a:xfrm>
            <a:off x="-9502" y="637164"/>
            <a:ext cx="6098940" cy="73866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Engagement &amp; Commitment </a:t>
            </a:r>
            <a:r>
              <a:rPr lang="en-US" sz="1200" b="0" i="0" u="none" strike="noStrike" baseline="0">
                <a:latin typeface="Arial" panose="020B0604020202020204" pitchFamily="34" charset="0"/>
                <a:cs typeface="Arial" panose="020B0604020202020204" pitchFamily="34" charset="0"/>
              </a:rPr>
              <a:t>measures the extent to which one finds their work fulfilling and is committed to their job and organization. Engaged and committed individuals demonstrate enthusiasm for, and dedication to, the work that they do.</a:t>
            </a:r>
            <a:endParaRPr lang="en-US" sz="180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75755093-101D-37C7-9B92-1121F7D3EB6B}"/>
              </a:ext>
            </a:extLst>
          </p:cNvPr>
          <p:cNvCxnSpPr>
            <a:cxnSpLocks/>
          </p:cNvCxnSpPr>
          <p:nvPr userDrawn="1"/>
        </p:nvCxnSpPr>
        <p:spPr>
          <a:xfrm flipV="1">
            <a:off x="6097253"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FC94A0-FACE-C730-C620-19DCE894CE4D}"/>
              </a:ext>
            </a:extLst>
          </p:cNvPr>
          <p:cNvCxnSpPr>
            <a:cxnSpLocks/>
          </p:cNvCxnSpPr>
          <p:nvPr userDrawn="1"/>
        </p:nvCxnSpPr>
        <p:spPr>
          <a:xfrm flipV="1">
            <a:off x="6102010" y="-2980"/>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pic>
        <p:nvPicPr>
          <p:cNvPr id="17" name="Picture 16" descr="Icon&#10;&#10;Description automatically generated">
            <a:extLst>
              <a:ext uri="{FF2B5EF4-FFF2-40B4-BE49-F238E27FC236}">
                <a16:creationId xmlns:a16="http://schemas.microsoft.com/office/drawing/2014/main" id="{5CC7CC4F-3050-843F-3798-125ECA880D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63096" y="2891120"/>
            <a:ext cx="242886" cy="242886"/>
          </a:xfrm>
          <a:prstGeom prst="rect">
            <a:avLst/>
          </a:prstGeom>
          <a:noFill/>
          <a:ln>
            <a:noFill/>
          </a:ln>
        </p:spPr>
      </p:pic>
    </p:spTree>
    <p:extLst>
      <p:ext uri="{BB962C8B-B14F-4D97-AF65-F5344CB8AC3E}">
        <p14:creationId xmlns:p14="http://schemas.microsoft.com/office/powerpoint/2010/main" val="3249790006"/>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Content, Two Column w/ Icons_op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614C34-E5E1-C058-1689-6EFF33084DBA}"/>
              </a:ext>
            </a:extLst>
          </p:cNvPr>
          <p:cNvSpPr txBox="1"/>
          <p:nvPr userDrawn="1"/>
        </p:nvSpPr>
        <p:spPr>
          <a:xfrm>
            <a:off x="1207250" y="221798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Morale chart and 2025 Favorable Rating Comparison table from the DEOCS Survey Results PDF report and paste here. You can hold the Windows + Shift + S keys to open the screenshot/snipping tool. Indicate presence of Factor Rating Alert      . </a:t>
            </a:r>
          </a:p>
        </p:txBody>
      </p:sp>
      <p:cxnSp>
        <p:nvCxnSpPr>
          <p:cNvPr id="10" name="Straight Connector 9">
            <a:extLst>
              <a:ext uri="{FF2B5EF4-FFF2-40B4-BE49-F238E27FC236}">
                <a16:creationId xmlns:a16="http://schemas.microsoft.com/office/drawing/2014/main" id="{BDFCADBC-A104-3EE6-7CCD-97AC28BA884D}"/>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41FAC2D-CAC2-D6D9-E9F4-F905C7E1B279}"/>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99F915A-0292-58CA-7B46-D717C5E1AC4E}"/>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Morale</a:t>
            </a:r>
            <a:endParaRPr lang="en-US" sz="1200" b="1" dirty="0">
              <a:solidFill>
                <a:srgbClr val="333333"/>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91D138A-EB9C-AAED-4052-A1D1917670D4}"/>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Perceived Readiness</a:t>
            </a:r>
            <a:endParaRPr lang="en-US" sz="1200" b="1" dirty="0">
              <a:solidFill>
                <a:srgbClr val="333333"/>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B7E23C01-7614-18FA-9E1E-C45404927C70}"/>
              </a:ext>
            </a:extLst>
          </p:cNvPr>
          <p:cNvSpPr txBox="1"/>
          <p:nvPr userDrawn="1"/>
        </p:nvSpPr>
        <p:spPr>
          <a:xfrm>
            <a:off x="1207250" y="4553614"/>
            <a:ext cx="3657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Morale by Demographic Category chart from the DEOCS Survey Results PDF Report and paste here. You can hold the Windows + Shift + S keys to open the screenshot/snipping tool. </a:t>
            </a:r>
          </a:p>
        </p:txBody>
      </p:sp>
      <p:cxnSp>
        <p:nvCxnSpPr>
          <p:cNvPr id="42" name="Straight Connector 41">
            <a:extLst>
              <a:ext uri="{FF2B5EF4-FFF2-40B4-BE49-F238E27FC236}">
                <a16:creationId xmlns:a16="http://schemas.microsoft.com/office/drawing/2014/main" id="{5C604814-E4AD-71AB-03A2-C4291561A643}"/>
              </a:ext>
            </a:extLst>
          </p:cNvPr>
          <p:cNvCxnSpPr>
            <a:cxnSpLocks/>
          </p:cNvCxnSpPr>
          <p:nvPr userDrawn="1"/>
        </p:nvCxnSpPr>
        <p:spPr>
          <a:xfrm>
            <a:off x="0" y="1573673"/>
            <a:ext cx="12207370" cy="0"/>
          </a:xfrm>
          <a:prstGeom prst="line">
            <a:avLst/>
          </a:prstGeom>
        </p:spPr>
        <p:style>
          <a:lnRef idx="1">
            <a:schemeClr val="accent1"/>
          </a:lnRef>
          <a:fillRef idx="0">
            <a:schemeClr val="accent1"/>
          </a:fillRef>
          <a:effectRef idx="0">
            <a:schemeClr val="accent1"/>
          </a:effectRef>
          <a:fontRef idx="minor">
            <a:schemeClr val="tx1"/>
          </a:fontRef>
        </p:style>
      </p:cxnSp>
      <p:pic>
        <p:nvPicPr>
          <p:cNvPr id="50" name="Picture 49" descr="Icon&#10;&#10;Description automatically generated">
            <a:extLst>
              <a:ext uri="{FF2B5EF4-FFF2-40B4-BE49-F238E27FC236}">
                <a16:creationId xmlns:a16="http://schemas.microsoft.com/office/drawing/2014/main" id="{1D023127-B773-0E09-A721-686CE21E1B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41142" y="3159411"/>
            <a:ext cx="242886" cy="242886"/>
          </a:xfrm>
          <a:prstGeom prst="rect">
            <a:avLst/>
          </a:prstGeom>
          <a:noFill/>
          <a:ln>
            <a:noFill/>
          </a:ln>
        </p:spPr>
      </p:pic>
      <p:pic>
        <p:nvPicPr>
          <p:cNvPr id="54" name="Picture 53" descr="Icon&#10;&#10;Description automatically generated">
            <a:extLst>
              <a:ext uri="{FF2B5EF4-FFF2-40B4-BE49-F238E27FC236}">
                <a16:creationId xmlns:a16="http://schemas.microsoft.com/office/drawing/2014/main" id="{C9B582EE-A458-4760-602C-1BE720E59B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43556" y="3159411"/>
            <a:ext cx="242886" cy="242886"/>
          </a:xfrm>
          <a:prstGeom prst="rect">
            <a:avLst/>
          </a:prstGeom>
          <a:noFill/>
          <a:ln>
            <a:noFill/>
          </a:ln>
        </p:spPr>
      </p:pic>
      <p:sp>
        <p:nvSpPr>
          <p:cNvPr id="3" name="TextBox 2">
            <a:extLst>
              <a:ext uri="{FF2B5EF4-FFF2-40B4-BE49-F238E27FC236}">
                <a16:creationId xmlns:a16="http://schemas.microsoft.com/office/drawing/2014/main" id="{2232C937-B782-64EE-8636-F40D39A9C738}"/>
              </a:ext>
            </a:extLst>
          </p:cNvPr>
          <p:cNvSpPr txBox="1"/>
          <p:nvPr userDrawn="1"/>
        </p:nvSpPr>
        <p:spPr>
          <a:xfrm>
            <a:off x="6092378" y="643015"/>
            <a:ext cx="6098940" cy="923330"/>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dirty="0">
                <a:latin typeface="Arial" panose="020B0604020202020204" pitchFamily="34" charset="0"/>
                <a:cs typeface="Arial" panose="020B0604020202020204" pitchFamily="34" charset="0"/>
              </a:rPr>
              <a:t>Perceived Readiness </a:t>
            </a:r>
            <a:r>
              <a:rPr lang="en-US" sz="1200" b="0" i="0" u="none" strike="noStrike" baseline="0" dirty="0">
                <a:latin typeface="Arial" panose="020B0604020202020204" pitchFamily="34" charset="0"/>
                <a:cs typeface="Arial" panose="020B0604020202020204" pitchFamily="34" charset="0"/>
              </a:rPr>
              <a:t>measures unit members’ perceptions of both their own and their unit’s preparedness to perform wartime/organizational duties. Readiness perceptions are associated with objective metrics and are important for human capital preservation and enhanced readiness of the force.</a:t>
            </a:r>
          </a:p>
        </p:txBody>
      </p:sp>
      <p:sp>
        <p:nvSpPr>
          <p:cNvPr id="4" name="TextBox 3">
            <a:extLst>
              <a:ext uri="{FF2B5EF4-FFF2-40B4-BE49-F238E27FC236}">
                <a16:creationId xmlns:a16="http://schemas.microsoft.com/office/drawing/2014/main" id="{0F33619B-F2CF-5729-AA0A-034EC1A51380}"/>
              </a:ext>
            </a:extLst>
          </p:cNvPr>
          <p:cNvSpPr txBox="1"/>
          <p:nvPr userDrawn="1"/>
        </p:nvSpPr>
        <p:spPr>
          <a:xfrm>
            <a:off x="-9502" y="645115"/>
            <a:ext cx="6098940" cy="923330"/>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Morale </a:t>
            </a:r>
            <a:r>
              <a:rPr lang="en-US" sz="1200" b="0" i="0" u="none" strike="noStrike" baseline="0">
                <a:latin typeface="Arial" panose="020B0604020202020204" pitchFamily="34" charset="0"/>
                <a:cs typeface="Arial" panose="020B0604020202020204" pitchFamily="34" charset="0"/>
              </a:rPr>
              <a:t>is the confidence, enthusiasm, collective pride, and willingness to persist in the activities of the group. It is also an individual’s perception that members of their unit or organization are confident, enthusiastic, have collective pride, and are willing to persist in the activities of the unit or organization.</a:t>
            </a:r>
            <a:endParaRPr lang="en-US" sz="1200">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70CED5AA-5E31-B65B-27BF-D9BBA3CE5410}"/>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48849-34CA-C9F5-0A2F-2D00911190A0}"/>
              </a:ext>
            </a:extLst>
          </p:cNvPr>
          <p:cNvCxnSpPr>
            <a:cxnSpLocks/>
          </p:cNvCxnSpPr>
          <p:nvPr userDrawn="1"/>
        </p:nvCxnSpPr>
        <p:spPr>
          <a:xfrm flipV="1">
            <a:off x="6099312" y="2099"/>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BA1E5B6-189E-2920-5328-11B89A8DEAD4}"/>
              </a:ext>
            </a:extLst>
          </p:cNvPr>
          <p:cNvSpPr txBox="1"/>
          <p:nvPr userDrawn="1"/>
        </p:nvSpPr>
        <p:spPr>
          <a:xfrm>
            <a:off x="6891123" y="221815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Perceived Readiness chart and 2025 Favorable Rating Comparison table from the DEOCS Survey Results PDF report and paste here. You can hold the Windows + Shift + S keys to open the screenshot/snipping tool. Indicate presence of Factor Rating Alert      . </a:t>
            </a:r>
          </a:p>
        </p:txBody>
      </p:sp>
      <p:sp>
        <p:nvSpPr>
          <p:cNvPr id="6" name="TextBox 5">
            <a:extLst>
              <a:ext uri="{FF2B5EF4-FFF2-40B4-BE49-F238E27FC236}">
                <a16:creationId xmlns:a16="http://schemas.microsoft.com/office/drawing/2014/main" id="{1584F986-3932-6CA7-A8D3-C6AEBB168F64}"/>
              </a:ext>
            </a:extLst>
          </p:cNvPr>
          <p:cNvSpPr txBox="1"/>
          <p:nvPr userDrawn="1"/>
        </p:nvSpPr>
        <p:spPr>
          <a:xfrm>
            <a:off x="6907361" y="4461280"/>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Perceived Readiness by Demographic Category chart from the DEOCS Survey Results PDF Report and paste here. You can hold the Windows + Shift + S keys to open the screenshot/snipping tool. </a:t>
            </a:r>
          </a:p>
        </p:txBody>
      </p:sp>
    </p:spTree>
    <p:extLst>
      <p:ext uri="{BB962C8B-B14F-4D97-AF65-F5344CB8AC3E}">
        <p14:creationId xmlns:p14="http://schemas.microsoft.com/office/powerpoint/2010/main" val="625976843"/>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6_Content, Two Column w/ Icons_op2">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0421DD3B-2E6D-9766-8101-43854857AF61}"/>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C589318-D577-23A5-60FC-4E64FD0B975A}"/>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860CBA2-F664-9128-B1CE-C075F26A0FC2}"/>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Safe Storage for Lethal Means</a:t>
            </a:r>
            <a:endParaRPr lang="en-US" sz="1200" b="1" dirty="0">
              <a:solidFill>
                <a:srgbClr val="333333"/>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D9028FD-4ABF-4926-F09C-B812A5838C9B}"/>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Work-Life Balance</a:t>
            </a:r>
          </a:p>
        </p:txBody>
      </p:sp>
      <p:sp>
        <p:nvSpPr>
          <p:cNvPr id="6" name="TextBox 5">
            <a:extLst>
              <a:ext uri="{FF2B5EF4-FFF2-40B4-BE49-F238E27FC236}">
                <a16:creationId xmlns:a16="http://schemas.microsoft.com/office/drawing/2014/main" id="{6138D8E1-A8DC-E179-EE5C-207D8D9453D7}"/>
              </a:ext>
            </a:extLst>
          </p:cNvPr>
          <p:cNvSpPr txBox="1"/>
          <p:nvPr userDrawn="1"/>
        </p:nvSpPr>
        <p:spPr>
          <a:xfrm>
            <a:off x="1202902" y="1993061"/>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Safe Storage for Lethal Means chart and 2025 Favorable Rating Comparison table from the DEOCS Survey Results PDF report and paste here. You can hold the Windows + Shift + S keys to open the screenshot/snipping tool. Indicate presence of Factor Rating Alert      . </a:t>
            </a:r>
          </a:p>
        </p:txBody>
      </p:sp>
      <p:sp>
        <p:nvSpPr>
          <p:cNvPr id="7" name="TextBox 6">
            <a:extLst>
              <a:ext uri="{FF2B5EF4-FFF2-40B4-BE49-F238E27FC236}">
                <a16:creationId xmlns:a16="http://schemas.microsoft.com/office/drawing/2014/main" id="{19D4C854-EA62-A457-B8F0-FE55E2A6C9A5}"/>
              </a:ext>
            </a:extLst>
          </p:cNvPr>
          <p:cNvSpPr txBox="1"/>
          <p:nvPr userDrawn="1"/>
        </p:nvSpPr>
        <p:spPr>
          <a:xfrm>
            <a:off x="7304889" y="4409690"/>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Work-Life Balance by Demographic Category chart from the DEOCS Survey Results PDF Report and paste here. You can hold the Windows + Shift + S keys to open the screenshot/snipping tool. </a:t>
            </a:r>
          </a:p>
        </p:txBody>
      </p:sp>
      <p:cxnSp>
        <p:nvCxnSpPr>
          <p:cNvPr id="17" name="Straight Connector 16">
            <a:extLst>
              <a:ext uri="{FF2B5EF4-FFF2-40B4-BE49-F238E27FC236}">
                <a16:creationId xmlns:a16="http://schemas.microsoft.com/office/drawing/2014/main" id="{1C93F802-B3D2-9E80-B6CF-E820231A5571}"/>
              </a:ext>
            </a:extLst>
          </p:cNvPr>
          <p:cNvCxnSpPr/>
          <p:nvPr userDrawn="1"/>
        </p:nvCxnSpPr>
        <p:spPr>
          <a:xfrm>
            <a:off x="6096000" y="1368684"/>
            <a:ext cx="6095318"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46DD0DF-B661-B3E5-A0BF-1E3057011B1B}"/>
              </a:ext>
            </a:extLst>
          </p:cNvPr>
          <p:cNvSpPr txBox="1"/>
          <p:nvPr userDrawn="1"/>
        </p:nvSpPr>
        <p:spPr>
          <a:xfrm>
            <a:off x="7308725" y="1993060"/>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Work-Life Balance chart and 2025 Favorable Rating Comparison table from the DEOCS Survey Results PDF report and paste here. You can hold the Windows + Shift + S keys to open the screenshot/snipping tool. Indicate presence of Factor Rating Alert      . </a:t>
            </a:r>
          </a:p>
        </p:txBody>
      </p:sp>
      <p:sp>
        <p:nvSpPr>
          <p:cNvPr id="21" name="TextBox 20">
            <a:extLst>
              <a:ext uri="{FF2B5EF4-FFF2-40B4-BE49-F238E27FC236}">
                <a16:creationId xmlns:a16="http://schemas.microsoft.com/office/drawing/2014/main" id="{12894F8B-F810-97A1-2F97-E3E682957827}"/>
              </a:ext>
            </a:extLst>
          </p:cNvPr>
          <p:cNvSpPr txBox="1"/>
          <p:nvPr userDrawn="1"/>
        </p:nvSpPr>
        <p:spPr>
          <a:xfrm>
            <a:off x="1234788" y="4344141"/>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Safe Storage for Lethal Means by Demographic Category chart from the DEOCS Survey Results PDF Report and paste here. You can hold the Windows + Shift + S keys to open the screenshot/snipping tool. </a:t>
            </a:r>
          </a:p>
        </p:txBody>
      </p:sp>
      <p:cxnSp>
        <p:nvCxnSpPr>
          <p:cNvPr id="22" name="Straight Connector 21">
            <a:extLst>
              <a:ext uri="{FF2B5EF4-FFF2-40B4-BE49-F238E27FC236}">
                <a16:creationId xmlns:a16="http://schemas.microsoft.com/office/drawing/2014/main" id="{BABF70AA-A0BD-C3C8-18E8-2E73551DE33B}"/>
              </a:ext>
            </a:extLst>
          </p:cNvPr>
          <p:cNvCxnSpPr/>
          <p:nvPr userDrawn="1"/>
        </p:nvCxnSpPr>
        <p:spPr>
          <a:xfrm>
            <a:off x="-13122" y="1368684"/>
            <a:ext cx="6095318" cy="0"/>
          </a:xfrm>
          <a:prstGeom prst="line">
            <a:avLst/>
          </a:prstGeom>
        </p:spPr>
        <p:style>
          <a:lnRef idx="1">
            <a:schemeClr val="accent1"/>
          </a:lnRef>
          <a:fillRef idx="0">
            <a:schemeClr val="accent1"/>
          </a:fillRef>
          <a:effectRef idx="0">
            <a:schemeClr val="accent1"/>
          </a:effectRef>
          <a:fontRef idx="minor">
            <a:schemeClr val="tx1"/>
          </a:fontRef>
        </p:style>
      </p:cxnSp>
      <p:pic>
        <p:nvPicPr>
          <p:cNvPr id="25" name="Picture 24" descr="Icon&#10;&#10;Description automatically generated">
            <a:extLst>
              <a:ext uri="{FF2B5EF4-FFF2-40B4-BE49-F238E27FC236}">
                <a16:creationId xmlns:a16="http://schemas.microsoft.com/office/drawing/2014/main" id="{35F552C4-6B70-0A47-FFF1-BFFB6E2BEB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54676" y="2917036"/>
            <a:ext cx="242886" cy="242886"/>
          </a:xfrm>
          <a:prstGeom prst="rect">
            <a:avLst/>
          </a:prstGeom>
          <a:noFill/>
          <a:ln>
            <a:noFill/>
          </a:ln>
        </p:spPr>
      </p:pic>
      <p:pic>
        <p:nvPicPr>
          <p:cNvPr id="29" name="Picture 28" descr="Icon&#10;&#10;Description automatically generated">
            <a:extLst>
              <a:ext uri="{FF2B5EF4-FFF2-40B4-BE49-F238E27FC236}">
                <a16:creationId xmlns:a16="http://schemas.microsoft.com/office/drawing/2014/main" id="{5467DE7C-2CFD-0DC6-BAA0-6209B88B49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042" y="2921643"/>
            <a:ext cx="242886" cy="242886"/>
          </a:xfrm>
          <a:prstGeom prst="rect">
            <a:avLst/>
          </a:prstGeom>
          <a:noFill/>
          <a:ln>
            <a:noFill/>
          </a:ln>
        </p:spPr>
      </p:pic>
      <p:sp>
        <p:nvSpPr>
          <p:cNvPr id="2" name="TextBox 1">
            <a:extLst>
              <a:ext uri="{FF2B5EF4-FFF2-40B4-BE49-F238E27FC236}">
                <a16:creationId xmlns:a16="http://schemas.microsoft.com/office/drawing/2014/main" id="{3FCF45E5-3CDB-AFC1-B7A9-1A3CD64113CB}"/>
              </a:ext>
            </a:extLst>
          </p:cNvPr>
          <p:cNvSpPr txBox="1"/>
          <p:nvPr userDrawn="1"/>
        </p:nvSpPr>
        <p:spPr>
          <a:xfrm>
            <a:off x="6092378" y="643015"/>
            <a:ext cx="6098940" cy="73866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Work-Life Balance </a:t>
            </a:r>
            <a:r>
              <a:rPr lang="en-US" sz="1200" b="0" i="0" u="none" strike="noStrike" baseline="0">
                <a:latin typeface="Arial" panose="020B0604020202020204" pitchFamily="34" charset="0"/>
                <a:cs typeface="Arial" panose="020B0604020202020204" pitchFamily="34" charset="0"/>
              </a:rPr>
              <a:t>measures one’s perception that the demands of their work and personal life are compatible.</a:t>
            </a:r>
            <a:endParaRPr lang="en-US" sz="1800" b="0" i="0" u="none" strike="noStrike" baseline="0">
              <a:latin typeface="Arial" panose="020B0604020202020204" pitchFamily="34" charset="0"/>
              <a:cs typeface="Arial" panose="020B0604020202020204" pitchFamily="34" charset="0"/>
            </a:endParaRPr>
          </a:p>
          <a:p>
            <a:pPr algn="l"/>
            <a:endParaRPr lang="en-US" sz="1200" b="0" i="0" u="none" strike="noStrike" baseline="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C47845D-0ED6-721B-6A03-2EFC17F8FD01}"/>
              </a:ext>
            </a:extLst>
          </p:cNvPr>
          <p:cNvSpPr txBox="1"/>
          <p:nvPr userDrawn="1"/>
        </p:nvSpPr>
        <p:spPr>
          <a:xfrm>
            <a:off x="-9502" y="645115"/>
            <a:ext cx="6098940" cy="73866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Safe Storage for Lethal Means </a:t>
            </a:r>
            <a:r>
              <a:rPr lang="en-US" sz="1200" b="0" i="0" u="none" strike="noStrike" baseline="0">
                <a:latin typeface="Arial" panose="020B0604020202020204" pitchFamily="34" charset="0"/>
                <a:cs typeface="Arial" panose="020B0604020202020204" pitchFamily="34" charset="0"/>
              </a:rPr>
              <a:t>measures whether one would keep a firearm safely stored (i.e., unloaded or in a secure storage container/device) if they had one in their living space. </a:t>
            </a:r>
          </a:p>
        </p:txBody>
      </p:sp>
      <p:cxnSp>
        <p:nvCxnSpPr>
          <p:cNvPr id="13" name="Straight Connector 12">
            <a:extLst>
              <a:ext uri="{FF2B5EF4-FFF2-40B4-BE49-F238E27FC236}">
                <a16:creationId xmlns:a16="http://schemas.microsoft.com/office/drawing/2014/main" id="{460CA9A6-0495-4465-6F23-B17397394292}"/>
              </a:ext>
            </a:extLst>
          </p:cNvPr>
          <p:cNvCxnSpPr>
            <a:cxnSpLocks/>
          </p:cNvCxnSpPr>
          <p:nvPr userDrawn="1"/>
        </p:nvCxnSpPr>
        <p:spPr>
          <a:xfrm flipV="1">
            <a:off x="6098638"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7593200-2863-917E-1AA4-5468592FBBBC}"/>
              </a:ext>
            </a:extLst>
          </p:cNvPr>
          <p:cNvCxnSpPr>
            <a:cxnSpLocks/>
          </p:cNvCxnSpPr>
          <p:nvPr userDrawn="1"/>
        </p:nvCxnSpPr>
        <p:spPr>
          <a:xfrm flipV="1">
            <a:off x="6099688" y="-1"/>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592914"/>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2_Section Slide Dark Blue">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087D27-6D75-5BE4-BD03-1B686024A491}"/>
              </a:ext>
            </a:extLst>
          </p:cNvPr>
          <p:cNvSpPr/>
          <p:nvPr userDrawn="1"/>
        </p:nvSpPr>
        <p:spPr>
          <a:xfrm>
            <a:off x="955964" y="2733278"/>
            <a:ext cx="8458200" cy="69273"/>
          </a:xfrm>
          <a:prstGeom prst="rect">
            <a:avLst/>
          </a:prstGeom>
          <a:gradFill flip="none" rotWithShape="1">
            <a:gsLst>
              <a:gs pos="97297">
                <a:srgbClr val="333333"/>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08797CE-D3FB-21C7-81A3-B832A24697B0}"/>
              </a:ext>
            </a:extLst>
          </p:cNvPr>
          <p:cNvSpPr txBox="1"/>
          <p:nvPr userDrawn="1"/>
        </p:nvSpPr>
        <p:spPr>
          <a:xfrm>
            <a:off x="876299" y="2210058"/>
            <a:ext cx="10172701" cy="523220"/>
          </a:xfrm>
          <a:prstGeom prst="rect">
            <a:avLst/>
          </a:prstGeom>
          <a:noFill/>
        </p:spPr>
        <p:txBody>
          <a:bodyPr wrap="square" rtlCol="0">
            <a:spAutoFit/>
          </a:bodyPr>
          <a:lstStyle/>
          <a:p>
            <a:pPr algn="l"/>
            <a:r>
              <a:rPr lang="en-US" sz="2800" b="1" dirty="0">
                <a:solidFill>
                  <a:srgbClr val="333333"/>
                </a:solidFill>
              </a:rPr>
              <a:t>DEOCS First Look Template – Commander/Leader</a:t>
            </a:r>
            <a:endParaRPr lang="en-US" sz="2800" b="0" dirty="0">
              <a:solidFill>
                <a:srgbClr val="333333"/>
              </a:solidFill>
            </a:endParaRPr>
          </a:p>
        </p:txBody>
      </p:sp>
      <p:sp>
        <p:nvSpPr>
          <p:cNvPr id="35" name="TextBox 34">
            <a:extLst>
              <a:ext uri="{FF2B5EF4-FFF2-40B4-BE49-F238E27FC236}">
                <a16:creationId xmlns:a16="http://schemas.microsoft.com/office/drawing/2014/main" id="{6F437D0F-82EC-34D4-E196-F558772F03AB}"/>
              </a:ext>
            </a:extLst>
          </p:cNvPr>
          <p:cNvSpPr txBox="1"/>
          <p:nvPr userDrawn="1"/>
        </p:nvSpPr>
        <p:spPr>
          <a:xfrm>
            <a:off x="876299" y="2924394"/>
            <a:ext cx="840105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333333"/>
                </a:solidFill>
              </a:rPr>
              <a:t>Provided as a resource to assist with briefing commanders/leaders on their DEOCS results.</a:t>
            </a:r>
            <a:r>
              <a:rPr lang="en-US" sz="1800" b="0" i="0" kern="1200" dirty="0">
                <a:solidFill>
                  <a:srgbClr val="333333"/>
                </a:solidFill>
                <a:latin typeface="+mn-lt"/>
                <a:ea typeface="+mn-ea"/>
                <a:cs typeface="+mn-cs"/>
              </a:rPr>
              <a:t> It is recommended that results are presented to commanders and leaders within </a:t>
            </a:r>
            <a:r>
              <a:rPr lang="en-US" sz="1800" b="0" i="0" u="sng" kern="1200" dirty="0">
                <a:solidFill>
                  <a:srgbClr val="D6001C"/>
                </a:solidFill>
                <a:latin typeface="+mn-lt"/>
                <a:ea typeface="+mn-ea"/>
                <a:cs typeface="+mn-cs"/>
              </a:rPr>
              <a:t>72 hours upon receipt of DEOCS results</a:t>
            </a:r>
            <a:r>
              <a:rPr lang="en-US" sz="1800" b="0" i="0" kern="1200" dirty="0">
                <a:solidFill>
                  <a:srgbClr val="D6001C"/>
                </a:solidFill>
                <a:latin typeface="+mn-lt"/>
                <a:ea typeface="+mn-ea"/>
                <a:cs typeface="+mn-cs"/>
              </a:rPr>
              <a:t>.</a:t>
            </a:r>
          </a:p>
          <a:p>
            <a:endParaRPr lang="en-US" sz="1800" b="0" i="0" dirty="0">
              <a:solidFill>
                <a:srgbClr val="FFFFFF"/>
              </a:solidFill>
            </a:endParaRPr>
          </a:p>
        </p:txBody>
      </p:sp>
      <p:pic>
        <p:nvPicPr>
          <p:cNvPr id="6" name="Picture 5">
            <a:extLst>
              <a:ext uri="{FF2B5EF4-FFF2-40B4-BE49-F238E27FC236}">
                <a16:creationId xmlns:a16="http://schemas.microsoft.com/office/drawing/2014/main" id="{3DF3EC42-3B7D-A9B9-6887-DA05D0FF4D49}"/>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2374584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Climate Assessment Results">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AFE0FE2-9011-02D3-CAE8-6E3FE44BA551}"/>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D64C565-7AB9-E483-23E9-C923A5DC194D}"/>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Work-Life Balance</a:t>
            </a:r>
          </a:p>
        </p:txBody>
      </p:sp>
      <p:sp>
        <p:nvSpPr>
          <p:cNvPr id="31" name="TextBox 30">
            <a:extLst>
              <a:ext uri="{FF2B5EF4-FFF2-40B4-BE49-F238E27FC236}">
                <a16:creationId xmlns:a16="http://schemas.microsoft.com/office/drawing/2014/main" id="{A2B917BA-5971-A969-999F-263D37939991}"/>
              </a:ext>
            </a:extLst>
          </p:cNvPr>
          <p:cNvSpPr txBox="1"/>
          <p:nvPr userDrawn="1"/>
        </p:nvSpPr>
        <p:spPr>
          <a:xfrm>
            <a:off x="-9502" y="645115"/>
            <a:ext cx="12201502" cy="369332"/>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Work-Life Balance </a:t>
            </a:r>
            <a:r>
              <a:rPr lang="en-US" sz="1200" b="0" i="0" u="none" strike="noStrike" baseline="0">
                <a:latin typeface="Arial" panose="020B0604020202020204" pitchFamily="34" charset="0"/>
                <a:cs typeface="Arial" panose="020B0604020202020204" pitchFamily="34" charset="0"/>
              </a:rPr>
              <a:t>measures one’s perception that the demands of their work and personal life are compatible.</a:t>
            </a:r>
            <a:endParaRPr lang="en-US" sz="1800" b="0" i="0" u="none" strike="noStrike" baseline="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007C63F4-1650-5CF7-3608-6EE7B58C73DD}"/>
              </a:ext>
            </a:extLst>
          </p:cNvPr>
          <p:cNvSpPr txBox="1"/>
          <p:nvPr userDrawn="1"/>
        </p:nvSpPr>
        <p:spPr>
          <a:xfrm>
            <a:off x="1208890" y="3074141"/>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Work-Life Balance chart and 2025 Favorable Rating Comparison table from the DEOCS Survey Results PDF report and paste here. You can hold the Windows + Shift + S keys to open the screenshot/snipping tool. Indicate presence of Factor Rating Alert      . </a:t>
            </a:r>
          </a:p>
        </p:txBody>
      </p:sp>
      <p:sp>
        <p:nvSpPr>
          <p:cNvPr id="34" name="TextBox 33">
            <a:extLst>
              <a:ext uri="{FF2B5EF4-FFF2-40B4-BE49-F238E27FC236}">
                <a16:creationId xmlns:a16="http://schemas.microsoft.com/office/drawing/2014/main" id="{C124DE84-53D4-346F-5D38-8FAAAC3BDE07}"/>
              </a:ext>
            </a:extLst>
          </p:cNvPr>
          <p:cNvSpPr txBox="1"/>
          <p:nvPr userDrawn="1"/>
        </p:nvSpPr>
        <p:spPr>
          <a:xfrm>
            <a:off x="7309641" y="3074141"/>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Work-Life Balance by Demographic Category chart from the DEOCS Survey Results PDF Report and paste here. You can hold the Windows + Shift + S keys to open the screenshot/snipping tool. </a:t>
            </a:r>
          </a:p>
        </p:txBody>
      </p:sp>
      <p:pic>
        <p:nvPicPr>
          <p:cNvPr id="59" name="Picture 58" descr="Icon&#10;&#10;Description automatically generated">
            <a:extLst>
              <a:ext uri="{FF2B5EF4-FFF2-40B4-BE49-F238E27FC236}">
                <a16:creationId xmlns:a16="http://schemas.microsoft.com/office/drawing/2014/main" id="{B65DD47C-A4D3-9548-4714-97C1AB6CE9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107" y="4003927"/>
            <a:ext cx="242886" cy="242886"/>
          </a:xfrm>
          <a:prstGeom prst="rect">
            <a:avLst/>
          </a:prstGeom>
          <a:noFill/>
          <a:ln>
            <a:noFill/>
          </a:ln>
        </p:spPr>
      </p:pic>
      <p:cxnSp>
        <p:nvCxnSpPr>
          <p:cNvPr id="2" name="Straight Connector 1">
            <a:extLst>
              <a:ext uri="{FF2B5EF4-FFF2-40B4-BE49-F238E27FC236}">
                <a16:creationId xmlns:a16="http://schemas.microsoft.com/office/drawing/2014/main" id="{BDA2C5E0-E4C9-7C1D-D4C3-977262D007D7}"/>
              </a:ext>
            </a:extLst>
          </p:cNvPr>
          <p:cNvCxnSpPr>
            <a:cxnSpLocks/>
            <a:endCxn id="31" idx="2"/>
          </p:cNvCxnSpPr>
          <p:nvPr userDrawn="1"/>
        </p:nvCxnSpPr>
        <p:spPr>
          <a:xfrm flipH="1" flipV="1">
            <a:off x="6091249" y="1014447"/>
            <a:ext cx="4751" cy="5221761"/>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5609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limate Assessment Result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91D6EDD-A186-C708-AF72-A4622162FC98}"/>
              </a:ext>
            </a:extLst>
          </p:cNvPr>
          <p:cNvCxnSpPr/>
          <p:nvPr userDrawn="1"/>
        </p:nvCxnSpPr>
        <p:spPr>
          <a:xfrm>
            <a:off x="286225" y="492822"/>
            <a:ext cx="7315200"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A20305C-6581-43C0-5601-9EBE6F25BDB3}"/>
              </a:ext>
            </a:extLst>
          </p:cNvPr>
          <p:cNvSpPr txBox="1"/>
          <p:nvPr userDrawn="1"/>
        </p:nvSpPr>
        <p:spPr>
          <a:xfrm>
            <a:off x="286220" y="86770"/>
            <a:ext cx="857910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Leadership Support – Ratings for All Immediate Supervisors</a:t>
            </a:r>
            <a:endParaRPr lang="en-US" sz="1200" b="1" dirty="0">
              <a:solidFill>
                <a:srgbClr val="333333"/>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723B5137-3343-F612-4982-5B141FA15EF4}"/>
              </a:ext>
            </a:extLst>
          </p:cNvPr>
          <p:cNvCxnSpPr>
            <a:cxnSpLocks/>
          </p:cNvCxnSpPr>
          <p:nvPr userDrawn="1"/>
        </p:nvCxnSpPr>
        <p:spPr>
          <a:xfrm>
            <a:off x="-9502" y="1006496"/>
            <a:ext cx="12200818"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CF835AB-7D80-2ED1-BBC8-D029886760B1}"/>
              </a:ext>
            </a:extLst>
          </p:cNvPr>
          <p:cNvSpPr txBox="1"/>
          <p:nvPr userDrawn="1"/>
        </p:nvSpPr>
        <p:spPr>
          <a:xfrm>
            <a:off x="7315541" y="2935830"/>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Leadership Support — Ratings by Rank/Paygrade of Immediate Supervisor chart from the DEOCS Survey Results PDF Report. You can hold the Windows + Shift + S keys to open the screenshot/snipping tool. Paste image over this text.</a:t>
            </a:r>
          </a:p>
        </p:txBody>
      </p:sp>
      <p:sp>
        <p:nvSpPr>
          <p:cNvPr id="17" name="TextBox 16">
            <a:extLst>
              <a:ext uri="{FF2B5EF4-FFF2-40B4-BE49-F238E27FC236}">
                <a16:creationId xmlns:a16="http://schemas.microsoft.com/office/drawing/2014/main" id="{9C7E4257-6ABB-C3E4-C2B3-381661D751F3}"/>
              </a:ext>
            </a:extLst>
          </p:cNvPr>
          <p:cNvSpPr txBox="1"/>
          <p:nvPr userDrawn="1"/>
        </p:nvSpPr>
        <p:spPr>
          <a:xfrm>
            <a:off x="1224186" y="4332341"/>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Leadership Support – Ratings for All Immediate Supervisors by Demographic Category chart from the DEOCS Survey Results PDF Report and paste here. You can hold the Windows + Shift + S keys to open the screenshot/snipping tool. </a:t>
            </a:r>
          </a:p>
        </p:txBody>
      </p:sp>
      <p:sp>
        <p:nvSpPr>
          <p:cNvPr id="9" name="TextBox 8">
            <a:extLst>
              <a:ext uri="{FF2B5EF4-FFF2-40B4-BE49-F238E27FC236}">
                <a16:creationId xmlns:a16="http://schemas.microsoft.com/office/drawing/2014/main" id="{3C390B71-C1C6-9627-4F5B-B80468AB66E0}"/>
              </a:ext>
            </a:extLst>
          </p:cNvPr>
          <p:cNvSpPr txBox="1"/>
          <p:nvPr userDrawn="1"/>
        </p:nvSpPr>
        <p:spPr>
          <a:xfrm>
            <a:off x="1224186" y="1681048"/>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Leadership Support – Ratings for All Immediate Supervisors chart and 2025 Favorable Rating Comparison table from the DEOCS Survey Results PDF report and paste here. You can hold the Windows + Shift + S keys to open the screenshot/snipping tool. Indicate presence of Factor Rating Alert      . </a:t>
            </a:r>
          </a:p>
        </p:txBody>
      </p:sp>
      <p:pic>
        <p:nvPicPr>
          <p:cNvPr id="31" name="Picture 30" descr="Icon&#10;&#10;Description automatically generated">
            <a:extLst>
              <a:ext uri="{FF2B5EF4-FFF2-40B4-BE49-F238E27FC236}">
                <a16:creationId xmlns:a16="http://schemas.microsoft.com/office/drawing/2014/main" id="{4F904A5F-FEA4-0BB9-9A0C-1468CA9188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74186" y="2801612"/>
            <a:ext cx="242886" cy="242886"/>
          </a:xfrm>
          <a:prstGeom prst="rect">
            <a:avLst/>
          </a:prstGeom>
          <a:noFill/>
          <a:ln>
            <a:noFill/>
          </a:ln>
        </p:spPr>
      </p:pic>
      <p:sp>
        <p:nvSpPr>
          <p:cNvPr id="4" name="TextBox 3">
            <a:extLst>
              <a:ext uri="{FF2B5EF4-FFF2-40B4-BE49-F238E27FC236}">
                <a16:creationId xmlns:a16="http://schemas.microsoft.com/office/drawing/2014/main" id="{3995B8C2-26F0-8D7B-B0A2-45B0B9941AA9}"/>
              </a:ext>
            </a:extLst>
          </p:cNvPr>
          <p:cNvSpPr txBox="1"/>
          <p:nvPr userDrawn="1"/>
        </p:nvSpPr>
        <p:spPr>
          <a:xfrm>
            <a:off x="-9502" y="637164"/>
            <a:ext cx="12201502" cy="369332"/>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Leadership Support </a:t>
            </a:r>
            <a:r>
              <a:rPr lang="en-US" sz="1200" b="0" i="0" u="none" strike="noStrike" baseline="0">
                <a:latin typeface="Arial" panose="020B0604020202020204" pitchFamily="34" charset="0"/>
                <a:cs typeface="Arial" panose="020B0604020202020204" pitchFamily="34" charset="0"/>
              </a:rPr>
              <a:t>is the perception that leaders build trust, encourage goal attainment and professional development, promote effective communication, and support teamwork.</a:t>
            </a:r>
            <a:endParaRPr lang="en-US" sz="1800" b="0">
              <a:latin typeface="Arial" panose="020B0604020202020204" pitchFamily="34" charset="0"/>
              <a:cs typeface="Arial" panose="020B0604020202020204" pitchFamily="34" charset="0"/>
            </a:endParaRPr>
          </a:p>
        </p:txBody>
      </p:sp>
      <p:cxnSp>
        <p:nvCxnSpPr>
          <p:cNvPr id="2" name="Straight Connector 1">
            <a:extLst>
              <a:ext uri="{FF2B5EF4-FFF2-40B4-BE49-F238E27FC236}">
                <a16:creationId xmlns:a16="http://schemas.microsoft.com/office/drawing/2014/main" id="{2F670F8C-3B57-6D4F-5837-86C10E976C46}"/>
              </a:ext>
            </a:extLst>
          </p:cNvPr>
          <p:cNvCxnSpPr>
            <a:cxnSpLocks/>
            <a:endCxn id="4" idx="2"/>
          </p:cNvCxnSpPr>
          <p:nvPr userDrawn="1"/>
        </p:nvCxnSpPr>
        <p:spPr>
          <a:xfrm flipH="1" flipV="1">
            <a:off x="6091249" y="1006496"/>
            <a:ext cx="4751" cy="5229712"/>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4730089"/>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1_Content, Two Column w/ Icons_op2">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B2071AF-A1CD-463E-D2F4-04F6C954AA9E}"/>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26ED1AC-96B1-24F1-48D8-A49FDB00DEA6}"/>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9E2D26E-56EC-22CE-A639-FFB719A88446}"/>
              </a:ext>
            </a:extLst>
          </p:cNvPr>
          <p:cNvSpPr txBox="1"/>
          <p:nvPr userDrawn="1"/>
        </p:nvSpPr>
        <p:spPr>
          <a:xfrm>
            <a:off x="286220" y="86770"/>
            <a:ext cx="58708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Transformational Leadership </a:t>
            </a:r>
            <a:r>
              <a:rPr lang="en-US" sz="2000" b="1" dirty="0">
                <a:solidFill>
                  <a:srgbClr val="333333"/>
                </a:solidFill>
                <a:latin typeface="Arial" panose="020B0604020202020204" pitchFamily="34" charset="0"/>
                <a:cs typeface="Arial" panose="020B0604020202020204" pitchFamily="34" charset="0"/>
              </a:rPr>
              <a:t>– </a:t>
            </a:r>
            <a:endParaRPr lang="en-US" sz="1200" b="1" spc="-10" baseline="0" dirty="0">
              <a:solidFill>
                <a:srgbClr val="333333"/>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8A3C389B-3C54-1EC0-0BF1-C85C5505DB05}"/>
              </a:ext>
            </a:extLst>
          </p:cNvPr>
          <p:cNvSpPr txBox="1"/>
          <p:nvPr userDrawn="1"/>
        </p:nvSpPr>
        <p:spPr>
          <a:xfrm>
            <a:off x="6304968" y="86770"/>
            <a:ext cx="58708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Transformational Leadership </a:t>
            </a:r>
            <a:r>
              <a:rPr lang="en-US" sz="2000" b="1" dirty="0">
                <a:solidFill>
                  <a:srgbClr val="333333"/>
                </a:solidFill>
                <a:latin typeface="Arial" panose="020B0604020202020204" pitchFamily="34" charset="0"/>
                <a:cs typeface="Arial" panose="020B0604020202020204" pitchFamily="34" charset="0"/>
              </a:rPr>
              <a:t>– </a:t>
            </a:r>
            <a:r>
              <a:rPr lang="en-US" sz="2000" b="1" spc="-10" baseline="0" dirty="0">
                <a:solidFill>
                  <a:srgbClr val="333333"/>
                </a:solidFill>
                <a:latin typeface="Arial" panose="020B0604020202020204" pitchFamily="34" charset="0"/>
                <a:cs typeface="Arial" panose="020B0604020202020204" pitchFamily="34" charset="0"/>
              </a:rPr>
              <a:t> </a:t>
            </a:r>
          </a:p>
        </p:txBody>
      </p:sp>
      <p:cxnSp>
        <p:nvCxnSpPr>
          <p:cNvPr id="16" name="Straight Connector 15">
            <a:extLst>
              <a:ext uri="{FF2B5EF4-FFF2-40B4-BE49-F238E27FC236}">
                <a16:creationId xmlns:a16="http://schemas.microsoft.com/office/drawing/2014/main" id="{FFFD097D-7E1E-8D6D-3AB3-2AC6D99EEDE3}"/>
              </a:ext>
            </a:extLst>
          </p:cNvPr>
          <p:cNvCxnSpPr>
            <a:cxnSpLocks/>
          </p:cNvCxnSpPr>
          <p:nvPr userDrawn="1"/>
        </p:nvCxnSpPr>
        <p:spPr>
          <a:xfrm flipV="1">
            <a:off x="6098634"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8E09D7F-F9E2-30F2-92D2-6F00B491384A}"/>
              </a:ext>
            </a:extLst>
          </p:cNvPr>
          <p:cNvCxnSpPr>
            <a:cxnSpLocks/>
          </p:cNvCxnSpPr>
          <p:nvPr userDrawn="1"/>
        </p:nvCxnSpPr>
        <p:spPr>
          <a:xfrm flipV="1">
            <a:off x="6098906" y="-2916"/>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BDFE520-211B-57FE-78BC-885353A47772}"/>
              </a:ext>
            </a:extLst>
          </p:cNvPr>
          <p:cNvSpPr txBox="1"/>
          <p:nvPr userDrawn="1"/>
        </p:nvSpPr>
        <p:spPr>
          <a:xfrm>
            <a:off x="-9503" y="637164"/>
            <a:ext cx="12201499" cy="73866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Transformational Leadership </a:t>
            </a:r>
            <a:r>
              <a:rPr lang="en-US" sz="1200" b="0" i="0" u="none" strike="noStrike" baseline="0">
                <a:latin typeface="Arial" panose="020B0604020202020204" pitchFamily="34" charset="0"/>
                <a:cs typeface="Arial" panose="020B0604020202020204" pitchFamily="34" charset="0"/>
              </a:rPr>
              <a:t>measures the perception that leaders encourage, inspire, and motivate others to meet new challenges and accomplish tasks beyond what they felt was possible. Characteristics of a transformational leader include idealized influence or charisma, inspirational motivation, intellectual stimulation, and individualized consideration.</a:t>
            </a:r>
            <a:endParaRPr lang="en-US" sz="18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D379D6-D803-2159-A9FE-3BB88C538C8D}"/>
              </a:ext>
            </a:extLst>
          </p:cNvPr>
          <p:cNvSpPr txBox="1"/>
          <p:nvPr userDrawn="1"/>
        </p:nvSpPr>
        <p:spPr>
          <a:xfrm>
            <a:off x="1232695" y="1885390"/>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Transformational Leadership – Ratings for Unit/Organization Leader chart and 2025 Favorable Rating Comparison table from the DEOCS Survey Results PDF report and paste here. You can hold the Windows + Shift + S keys to open the screenshot/snipping tool. Indicate presence of Factor Rating Alert      . </a:t>
            </a:r>
          </a:p>
        </p:txBody>
      </p:sp>
      <p:sp>
        <p:nvSpPr>
          <p:cNvPr id="9" name="TextBox 8">
            <a:extLst>
              <a:ext uri="{FF2B5EF4-FFF2-40B4-BE49-F238E27FC236}">
                <a16:creationId xmlns:a16="http://schemas.microsoft.com/office/drawing/2014/main" id="{F9D5175C-A853-A8A9-7356-EEDE66732043}"/>
              </a:ext>
            </a:extLst>
          </p:cNvPr>
          <p:cNvSpPr txBox="1"/>
          <p:nvPr userDrawn="1"/>
        </p:nvSpPr>
        <p:spPr>
          <a:xfrm>
            <a:off x="7304889" y="4351861"/>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Transformational Leadership – Ratings for Senior NCO/SEL by Demographic Category chart from the DEOCS Survey Results PDF Report and paste here. You can hold the Windows + Shift + S keys to open the screenshot/snipping tool. </a:t>
            </a:r>
          </a:p>
        </p:txBody>
      </p:sp>
      <p:sp>
        <p:nvSpPr>
          <p:cNvPr id="21" name="TextBox 20">
            <a:extLst>
              <a:ext uri="{FF2B5EF4-FFF2-40B4-BE49-F238E27FC236}">
                <a16:creationId xmlns:a16="http://schemas.microsoft.com/office/drawing/2014/main" id="{292AA2C1-AAFA-D829-5B64-90AD71E07130}"/>
              </a:ext>
            </a:extLst>
          </p:cNvPr>
          <p:cNvSpPr txBox="1"/>
          <p:nvPr userDrawn="1"/>
        </p:nvSpPr>
        <p:spPr>
          <a:xfrm>
            <a:off x="7301705" y="1885390"/>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Transformational Leadership – Ratings for Senior NCO/SEL chart and 2025 Favorable Rating Comparison table from the DEOCS Survey Results PDF report and paste here. You can hold the Windows + Shift + S keys to open the screenshot/snipping tool. Indicate presence of Factor Rating Alert      . </a:t>
            </a:r>
          </a:p>
        </p:txBody>
      </p:sp>
      <p:sp>
        <p:nvSpPr>
          <p:cNvPr id="22" name="TextBox 21">
            <a:extLst>
              <a:ext uri="{FF2B5EF4-FFF2-40B4-BE49-F238E27FC236}">
                <a16:creationId xmlns:a16="http://schemas.microsoft.com/office/drawing/2014/main" id="{321D08A7-27D0-8D6C-01F5-F75011946FE5}"/>
              </a:ext>
            </a:extLst>
          </p:cNvPr>
          <p:cNvSpPr txBox="1"/>
          <p:nvPr userDrawn="1"/>
        </p:nvSpPr>
        <p:spPr>
          <a:xfrm>
            <a:off x="1211528" y="4351861"/>
            <a:ext cx="36576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Transformational Leadership – Ratings for Unit/Organization Leader by Demographic Category chart from the DEOCS Survey Results PDF Report and paste here. You can hold the Windows + Shift + S keys to open the screenshot/snipping tool. </a:t>
            </a:r>
          </a:p>
        </p:txBody>
      </p:sp>
      <p:pic>
        <p:nvPicPr>
          <p:cNvPr id="28" name="Picture 27" descr="Icon&#10;&#10;Description automatically generated">
            <a:extLst>
              <a:ext uri="{FF2B5EF4-FFF2-40B4-BE49-F238E27FC236}">
                <a16:creationId xmlns:a16="http://schemas.microsoft.com/office/drawing/2014/main" id="{5D51F975-0462-122F-2FDB-E31235E47F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48888" y="2996661"/>
            <a:ext cx="242886" cy="242886"/>
          </a:xfrm>
          <a:prstGeom prst="rect">
            <a:avLst/>
          </a:prstGeom>
          <a:noFill/>
          <a:ln>
            <a:noFill/>
          </a:ln>
        </p:spPr>
      </p:pic>
      <p:pic>
        <p:nvPicPr>
          <p:cNvPr id="32" name="Picture 31" descr="Icon&#10;&#10;Description automatically generated">
            <a:extLst>
              <a:ext uri="{FF2B5EF4-FFF2-40B4-BE49-F238E27FC236}">
                <a16:creationId xmlns:a16="http://schemas.microsoft.com/office/drawing/2014/main" id="{9A72FAF7-82E9-2963-DB20-472DA4A320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81371" y="2996661"/>
            <a:ext cx="242886" cy="242886"/>
          </a:xfrm>
          <a:prstGeom prst="rect">
            <a:avLst/>
          </a:prstGeom>
          <a:noFill/>
          <a:ln>
            <a:noFill/>
          </a:ln>
        </p:spPr>
      </p:pic>
      <p:sp>
        <p:nvSpPr>
          <p:cNvPr id="20" name="TextBox 19">
            <a:extLst>
              <a:ext uri="{FF2B5EF4-FFF2-40B4-BE49-F238E27FC236}">
                <a16:creationId xmlns:a16="http://schemas.microsoft.com/office/drawing/2014/main" id="{E284D3C8-BD22-1C81-21BB-5E66C505950C}"/>
              </a:ext>
            </a:extLst>
          </p:cNvPr>
          <p:cNvSpPr txBox="1"/>
          <p:nvPr userDrawn="1"/>
        </p:nvSpPr>
        <p:spPr>
          <a:xfrm>
            <a:off x="4016330" y="-65486"/>
            <a:ext cx="2035155"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Unit/Org Leader</a:t>
            </a:r>
            <a:endParaRPr lang="en-US" dirty="0">
              <a:solidFill>
                <a:srgbClr val="333333"/>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D6BEB702-988B-FA2E-C006-B43CFF7B9824}"/>
              </a:ext>
            </a:extLst>
          </p:cNvPr>
          <p:cNvSpPr txBox="1"/>
          <p:nvPr userDrawn="1"/>
        </p:nvSpPr>
        <p:spPr>
          <a:xfrm>
            <a:off x="10040179" y="-65540"/>
            <a:ext cx="2035155"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Senior NCO/SEL</a:t>
            </a:r>
            <a:endParaRPr lang="en-US" dirty="0">
              <a:solidFill>
                <a:srgbClr val="3333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1780389"/>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ntent, Two Column w/ Icons_op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FEDD70-1086-14B2-9223-6C87BFEF3C20}"/>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52AABF-D613-D791-7FB2-C552F016D52A}"/>
              </a:ext>
            </a:extLst>
          </p:cNvPr>
          <p:cNvSpPr/>
          <p:nvPr userDrawn="1"/>
        </p:nvSpPr>
        <p:spPr>
          <a:xfrm>
            <a:off x="842269" y="924854"/>
            <a:ext cx="98298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7213E4E-FAA3-9C6E-EB54-98251E3A4CF3}"/>
              </a:ext>
            </a:extLst>
          </p:cNvPr>
          <p:cNvSpPr txBox="1"/>
          <p:nvPr userDrawn="1"/>
        </p:nvSpPr>
        <p:spPr>
          <a:xfrm>
            <a:off x="761199" y="311795"/>
            <a:ext cx="10414235"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Readiness Threatening Factors  |  </a:t>
            </a:r>
            <a:r>
              <a:rPr lang="en-US" sz="2800" b="0" i="0" dirty="0">
                <a:solidFill>
                  <a:srgbClr val="333333"/>
                </a:solidFill>
                <a:latin typeface="Arial" panose="020B0604020202020204" pitchFamily="34" charset="0"/>
                <a:cs typeface="Arial" panose="020B0604020202020204" pitchFamily="34" charset="0"/>
              </a:rPr>
              <a:t>Unfavorable Ratings</a:t>
            </a:r>
          </a:p>
        </p:txBody>
      </p:sp>
      <p:sp>
        <p:nvSpPr>
          <p:cNvPr id="11" name="TextBox 10">
            <a:extLst>
              <a:ext uri="{FF2B5EF4-FFF2-40B4-BE49-F238E27FC236}">
                <a16:creationId xmlns:a16="http://schemas.microsoft.com/office/drawing/2014/main" id="{4F67D3FE-B495-BE0C-D22F-AF679A66199D}"/>
              </a:ext>
            </a:extLst>
          </p:cNvPr>
          <p:cNvSpPr txBox="1"/>
          <p:nvPr userDrawn="1"/>
        </p:nvSpPr>
        <p:spPr>
          <a:xfrm>
            <a:off x="0" y="1184466"/>
            <a:ext cx="12192000" cy="824841"/>
          </a:xfrm>
          <a:prstGeom prst="rect">
            <a:avLst/>
          </a:prstGeom>
          <a:solidFill>
            <a:schemeClr val="bg1"/>
          </a:solidFill>
          <a:ln w="38100">
            <a:solidFill>
              <a:schemeClr val="tx1">
                <a:lumMod val="50000"/>
                <a:lumOff val="50000"/>
              </a:schemeClr>
            </a:solidFill>
          </a:ln>
        </p:spPr>
        <p:txBody>
          <a:bodyPr wrap="square" lIns="182880" tIns="164592" rIns="182880" bIns="164592" rtlCol="0">
            <a:spAutoFit/>
          </a:bodyPr>
          <a:lstStyle/>
          <a:p>
            <a:pPr algn="l"/>
            <a:r>
              <a:rPr lang="en-US" sz="1600" b="0" i="0" u="none" strike="noStrike" baseline="0" dirty="0">
                <a:solidFill>
                  <a:schemeClr val="tx1"/>
                </a:solidFill>
                <a:latin typeface="Arial" panose="020B0604020202020204" pitchFamily="34" charset="0"/>
                <a:cs typeface="Arial" panose="020B0604020202020204" pitchFamily="34" charset="0"/>
              </a:rPr>
              <a:t>Readiness threatening factors are attitudes, beliefs, and behaviors associated with negative outcomes for organizations or units. Higher unfavorable ratings on readiness threatening factors are linked to a higher likelihood of negative outcomes.</a:t>
            </a:r>
            <a:endParaRPr lang="en-US" sz="1600" i="0"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AA244EA-C8F8-BB4D-959A-4A4603B1F200}"/>
              </a:ext>
            </a:extLst>
          </p:cNvPr>
          <p:cNvSpPr txBox="1"/>
          <p:nvPr userDrawn="1"/>
        </p:nvSpPr>
        <p:spPr>
          <a:xfrm>
            <a:off x="1740957" y="3017231"/>
            <a:ext cx="550922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Threatening Factors – Unfavorable Factor Rating Comparison table from the DEOCS Survey Results PDF Report and paste here. You can hold the Windows + Shift + S keys to open the screenshot/snipping tool.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 Paste image over this text.</a:t>
            </a:r>
          </a:p>
        </p:txBody>
      </p:sp>
      <p:sp>
        <p:nvSpPr>
          <p:cNvPr id="2" name="Rectangle 1">
            <a:extLst>
              <a:ext uri="{FF2B5EF4-FFF2-40B4-BE49-F238E27FC236}">
                <a16:creationId xmlns:a16="http://schemas.microsoft.com/office/drawing/2014/main" id="{105932FB-E964-4DC7-A614-BABF8625B02B}"/>
              </a:ext>
            </a:extLst>
          </p:cNvPr>
          <p:cNvSpPr/>
          <p:nvPr userDrawn="1"/>
        </p:nvSpPr>
        <p:spPr>
          <a:xfrm>
            <a:off x="8987284" y="2260069"/>
            <a:ext cx="2666684" cy="685800"/>
          </a:xfrm>
          <a:prstGeom prst="rect">
            <a:avLst/>
          </a:prstGeom>
          <a:solidFill>
            <a:srgbClr val="333333"/>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24D6D14-8E0A-A451-2EB9-7D1827F848AF}"/>
              </a:ext>
            </a:extLst>
          </p:cNvPr>
          <p:cNvSpPr txBox="1"/>
          <p:nvPr userDrawn="1"/>
        </p:nvSpPr>
        <p:spPr>
          <a:xfrm>
            <a:off x="8981768" y="2342403"/>
            <a:ext cx="2376751" cy="523220"/>
          </a:xfrm>
          <a:prstGeom prst="rect">
            <a:avLst/>
          </a:prstGeom>
          <a:noFill/>
        </p:spPr>
        <p:txBody>
          <a:bodyPr wrap="square" rtlCol="0">
            <a:spAutoFit/>
          </a:bodyPr>
          <a:lstStyle/>
          <a:p>
            <a:pPr algn="ctr"/>
            <a:r>
              <a:rPr lang="en-US" sz="1400" b="1" i="0" dirty="0">
                <a:solidFill>
                  <a:schemeClr val="bg1"/>
                </a:solidFill>
                <a:latin typeface="Arial" panose="020B0604020202020204" pitchFamily="34" charset="0"/>
                <a:cs typeface="Arial" panose="020B0604020202020204" pitchFamily="34" charset="0"/>
              </a:rPr>
              <a:t>Summary of </a:t>
            </a:r>
          </a:p>
          <a:p>
            <a:pPr algn="ctr"/>
            <a:r>
              <a:rPr lang="en-US" sz="1400" b="1" i="0" dirty="0">
                <a:solidFill>
                  <a:schemeClr val="bg1"/>
                </a:solidFill>
                <a:latin typeface="Arial" panose="020B0604020202020204" pitchFamily="34" charset="0"/>
                <a:cs typeface="Arial" panose="020B0604020202020204" pitchFamily="34" charset="0"/>
              </a:rPr>
              <a:t>Factor Alerts</a:t>
            </a:r>
          </a:p>
        </p:txBody>
      </p:sp>
      <p:sp>
        <p:nvSpPr>
          <p:cNvPr id="6" name="Text Placeholder 9">
            <a:extLst>
              <a:ext uri="{FF2B5EF4-FFF2-40B4-BE49-F238E27FC236}">
                <a16:creationId xmlns:a16="http://schemas.microsoft.com/office/drawing/2014/main" id="{0AADE26D-FB81-3387-C7C2-F1A7818B6B39}"/>
              </a:ext>
            </a:extLst>
          </p:cNvPr>
          <p:cNvSpPr>
            <a:spLocks noGrp="1"/>
          </p:cNvSpPr>
          <p:nvPr>
            <p:ph type="body" sz="quarter" idx="16" hasCustomPrompt="1"/>
          </p:nvPr>
        </p:nvSpPr>
        <p:spPr>
          <a:xfrm>
            <a:off x="8981768" y="2954702"/>
            <a:ext cx="2672199" cy="2878365"/>
          </a:xfrm>
          <a:prstGeom prst="rect">
            <a:avLst/>
          </a:prstGeom>
          <a:ln w="25400">
            <a:solidFill>
              <a:schemeClr val="tx1">
                <a:lumMod val="50000"/>
                <a:lumOff val="50000"/>
              </a:schemeClr>
            </a:solidFill>
          </a:ln>
        </p:spPr>
        <p:txBody>
          <a:bodyPr wrap="square"/>
          <a:lstStyle>
            <a:lvl1pPr marL="285750" indent="-285750">
              <a:lnSpc>
                <a:spcPct val="100000"/>
              </a:lnSpc>
              <a:spcBef>
                <a:spcPts val="400"/>
              </a:spcBef>
              <a:buFont typeface="Arial" panose="020B0604020202020204" pitchFamily="34" charset="0"/>
              <a:buChar char="•"/>
              <a:defRPr lang="en-US" sz="1400" dirty="0">
                <a:solidFill>
                  <a:schemeClr val="tx1"/>
                </a:solidFill>
              </a:defRPr>
            </a:lvl1pPr>
            <a:lvl2pPr>
              <a:defRPr sz="1400"/>
            </a:lvl2pPr>
          </a:lstStyle>
          <a:p>
            <a:pPr marL="285750" marR="0" lvl="0" indent="-285750" algn="l" defTabSz="914400" rtl="0" eaLnBrk="1" fontAlgn="auto" latinLnBrk="0" hangingPunct="1">
              <a:lnSpc>
                <a:spcPct val="100000"/>
              </a:lnSpc>
              <a:spcBef>
                <a:spcPts val="400"/>
              </a:spcBef>
              <a:spcAft>
                <a:spcPts val="0"/>
              </a:spcAft>
              <a:buClr>
                <a:srgbClr val="0C2554"/>
              </a:buClr>
              <a:buSzTx/>
              <a:buFont typeface="Arial" panose="020B0604020202020204" pitchFamily="34" charset="0"/>
              <a:buChar char="•"/>
              <a:tabLst/>
              <a:defRPr/>
            </a:pPr>
            <a:r>
              <a:rPr lang="en-US" dirty="0"/>
              <a:t>List out all readiness threatening factors with rating alerts (or state “None”).</a:t>
            </a:r>
          </a:p>
        </p:txBody>
      </p:sp>
      <p:pic>
        <p:nvPicPr>
          <p:cNvPr id="13" name="Picture 12" descr="Icon&#10;&#10;Description automatically generated">
            <a:extLst>
              <a:ext uri="{FF2B5EF4-FFF2-40B4-BE49-F238E27FC236}">
                <a16:creationId xmlns:a16="http://schemas.microsoft.com/office/drawing/2014/main" id="{8EE15114-8E67-7522-4C50-2C93B77E9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74786" y="2429920"/>
            <a:ext cx="377200" cy="377200"/>
          </a:xfrm>
          <a:prstGeom prst="rect">
            <a:avLst/>
          </a:prstGeom>
          <a:noFill/>
          <a:ln>
            <a:noFill/>
          </a:ln>
        </p:spPr>
      </p:pic>
    </p:spTree>
    <p:extLst>
      <p:ext uri="{BB962C8B-B14F-4D97-AF65-F5344CB8AC3E}">
        <p14:creationId xmlns:p14="http://schemas.microsoft.com/office/powerpoint/2010/main" val="37139853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Content, Two Column w/ Icons_op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FEDD70-1086-14B2-9223-6C87BFEF3C20}"/>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52AABF-D613-D791-7FB2-C552F016D52A}"/>
              </a:ext>
            </a:extLst>
          </p:cNvPr>
          <p:cNvSpPr/>
          <p:nvPr userDrawn="1"/>
        </p:nvSpPr>
        <p:spPr>
          <a:xfrm>
            <a:off x="842269" y="924854"/>
            <a:ext cx="98298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7213E4E-FAA3-9C6E-EB54-98251E3A4CF3}"/>
              </a:ext>
            </a:extLst>
          </p:cNvPr>
          <p:cNvSpPr txBox="1"/>
          <p:nvPr userDrawn="1"/>
        </p:nvSpPr>
        <p:spPr>
          <a:xfrm>
            <a:off x="761199" y="311795"/>
            <a:ext cx="10678739"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Readiness Threatening Factors  |  </a:t>
            </a:r>
            <a:r>
              <a:rPr lang="en-US" sz="2800" b="0" i="0" dirty="0">
                <a:solidFill>
                  <a:srgbClr val="333333"/>
                </a:solidFill>
                <a:latin typeface="Arial" panose="020B0604020202020204" pitchFamily="34" charset="0"/>
                <a:cs typeface="Arial" panose="020B0604020202020204" pitchFamily="34" charset="0"/>
              </a:rPr>
              <a:t>Trends Over Time</a:t>
            </a:r>
          </a:p>
        </p:txBody>
      </p:sp>
      <p:sp>
        <p:nvSpPr>
          <p:cNvPr id="11" name="TextBox 10">
            <a:extLst>
              <a:ext uri="{FF2B5EF4-FFF2-40B4-BE49-F238E27FC236}">
                <a16:creationId xmlns:a16="http://schemas.microsoft.com/office/drawing/2014/main" id="{4F67D3FE-B495-BE0C-D22F-AF679A66199D}"/>
              </a:ext>
            </a:extLst>
          </p:cNvPr>
          <p:cNvSpPr txBox="1"/>
          <p:nvPr userDrawn="1"/>
        </p:nvSpPr>
        <p:spPr>
          <a:xfrm>
            <a:off x="0" y="1184466"/>
            <a:ext cx="12192000" cy="824841"/>
          </a:xfrm>
          <a:prstGeom prst="rect">
            <a:avLst/>
          </a:prstGeom>
          <a:solidFill>
            <a:schemeClr val="bg1"/>
          </a:solidFill>
          <a:ln w="38100">
            <a:solidFill>
              <a:schemeClr val="tx1">
                <a:lumMod val="50000"/>
                <a:lumOff val="50000"/>
              </a:schemeClr>
            </a:solidFill>
          </a:ln>
        </p:spPr>
        <p:txBody>
          <a:bodyPr wrap="square" lIns="182880" tIns="164592" rIns="182880" bIns="164592" rtlCol="0">
            <a:spAutoFit/>
          </a:bodyPr>
          <a:lstStyle/>
          <a:p>
            <a:pPr algn="l"/>
            <a:r>
              <a:rPr lang="en-US" sz="1600" b="0" i="0" u="none" strike="noStrike" baseline="0" dirty="0">
                <a:solidFill>
                  <a:schemeClr val="tx1"/>
                </a:solidFill>
                <a:latin typeface="Arial" panose="020B0604020202020204" pitchFamily="34" charset="0"/>
                <a:cs typeface="Arial" panose="020B0604020202020204" pitchFamily="34" charset="0"/>
              </a:rPr>
              <a:t>Readiness threatening factors are attitudes, beliefs, and behaviors associated with negative outcomes for organizations or units. Higher unfavorable ratings on readiness threatening factors are linked to a higher likelihood of negative outcomes.</a:t>
            </a:r>
            <a:endParaRPr lang="en-US" sz="1600" i="0"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AA244EA-C8F8-BB4D-959A-4A4603B1F200}"/>
              </a:ext>
            </a:extLst>
          </p:cNvPr>
          <p:cNvSpPr txBox="1"/>
          <p:nvPr userDrawn="1"/>
        </p:nvSpPr>
        <p:spPr>
          <a:xfrm>
            <a:off x="3341388" y="3095301"/>
            <a:ext cx="550922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Trends Over Time for Readiness Threatening Factors – Unfavorable Ratings table from the DEOCS Survey Results PDF Report and paste here.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Tree>
    <p:extLst>
      <p:ext uri="{BB962C8B-B14F-4D97-AF65-F5344CB8AC3E}">
        <p14:creationId xmlns:p14="http://schemas.microsoft.com/office/powerpoint/2010/main" val="4082255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274844-9F20-5D57-C279-9A3368AD15F5}"/>
              </a:ext>
            </a:extLst>
          </p:cNvPr>
          <p:cNvSpPr txBox="1"/>
          <p:nvPr userDrawn="1"/>
        </p:nvSpPr>
        <p:spPr>
          <a:xfrm>
            <a:off x="6092378" y="652158"/>
            <a:ext cx="6098940" cy="830997"/>
          </a:xfrm>
          <a:prstGeom prst="rect">
            <a:avLst/>
          </a:prstGeom>
          <a:solidFill>
            <a:schemeClr val="bg1"/>
          </a:solidFill>
          <a:ln w="25400">
            <a:solidFill>
              <a:schemeClr val="tx1">
                <a:lumMod val="50000"/>
                <a:lumOff val="50000"/>
              </a:schemeClr>
            </a:solidFill>
          </a:ln>
        </p:spPr>
        <p:txBody>
          <a:bodyPr wrap="square" lIns="137160" tIns="91440" rIns="91440" bIns="91440" rtlCol="0">
            <a:noAutofit/>
          </a:bodyPr>
          <a:lstStyle/>
          <a:p>
            <a:pPr algn="l"/>
            <a:r>
              <a:rPr lang="en-US" sz="1200" b="0" i="1" u="none" strike="noStrike" baseline="0" dirty="0">
                <a:latin typeface="Arial" panose="020B0604020202020204" pitchFamily="34" charset="0"/>
                <a:cs typeface="Arial" panose="020B0604020202020204" pitchFamily="34" charset="0"/>
              </a:rPr>
              <a:t>Racially Harassing Behaviors </a:t>
            </a:r>
            <a:r>
              <a:rPr lang="en-US" sz="1200" b="0" i="0" u="none" strike="noStrike" baseline="0" dirty="0">
                <a:latin typeface="Arial" panose="020B0604020202020204" pitchFamily="34" charset="0"/>
                <a:cs typeface="Arial" panose="020B0604020202020204" pitchFamily="34" charset="0"/>
              </a:rPr>
              <a:t>measures the experience or witnessing of offensive behaviors based on race or ethnicity that occurred over the past three months. These behaviors create a workplace that is intimidating, hostile, offensive, or unreasonably intrusive.</a:t>
            </a:r>
            <a:endParaRPr lang="en-US" sz="1200" dirty="0">
              <a:latin typeface="Arial" panose="020B0604020202020204" pitchFamily="34" charset="0"/>
              <a:cs typeface="Arial" panose="020B0604020202020204" pitchFamily="34" charset="0"/>
            </a:endParaRPr>
          </a:p>
          <a:p>
            <a:pPr algn="l"/>
            <a:endParaRPr lang="en-US" sz="1200" b="0" i="0" u="none" strike="noStrike" baseline="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B820802-756C-E118-6F79-AD620B49414B}"/>
              </a:ext>
            </a:extLst>
          </p:cNvPr>
          <p:cNvSpPr txBox="1"/>
          <p:nvPr userDrawn="1"/>
        </p:nvSpPr>
        <p:spPr>
          <a:xfrm>
            <a:off x="-9502" y="651465"/>
            <a:ext cx="6098940" cy="832104"/>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dirty="0">
                <a:latin typeface="Arial" panose="020B0604020202020204" pitchFamily="34" charset="0"/>
                <a:cs typeface="Arial" panose="020B0604020202020204" pitchFamily="34" charset="0"/>
              </a:rPr>
              <a:t>Binge Drinking </a:t>
            </a:r>
            <a:r>
              <a:rPr lang="en-US" sz="1200" b="0" i="0" u="none" strike="noStrike" baseline="0" dirty="0">
                <a:latin typeface="Arial" panose="020B0604020202020204" pitchFamily="34" charset="0"/>
                <a:cs typeface="Arial" panose="020B0604020202020204" pitchFamily="34" charset="0"/>
              </a:rPr>
              <a:t>measures how often, during the last three months, one consumed 5 or more drinks on one occasion. This pattern of drinking alcohol within 2 hours brings blood alcohol concentration (BAC) to 0.08 percent or higher for typical adults.</a:t>
            </a:r>
          </a:p>
        </p:txBody>
      </p:sp>
      <p:cxnSp>
        <p:nvCxnSpPr>
          <p:cNvPr id="6" name="Straight Connector 5">
            <a:extLst>
              <a:ext uri="{FF2B5EF4-FFF2-40B4-BE49-F238E27FC236}">
                <a16:creationId xmlns:a16="http://schemas.microsoft.com/office/drawing/2014/main" id="{F66CF884-AE03-A1EB-F1F9-68805E3CBAB9}"/>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F987E9F-508E-25C6-B073-48D26B93CECE}"/>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BDFAC8C-80AC-9CE9-F677-83E098EC40AA}"/>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Binge Drinking</a:t>
            </a:r>
          </a:p>
        </p:txBody>
      </p:sp>
      <p:sp>
        <p:nvSpPr>
          <p:cNvPr id="15" name="TextBox 14">
            <a:extLst>
              <a:ext uri="{FF2B5EF4-FFF2-40B4-BE49-F238E27FC236}">
                <a16:creationId xmlns:a16="http://schemas.microsoft.com/office/drawing/2014/main" id="{3E6ABDF6-F859-FC0F-6391-47E42E42BEB8}"/>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Racially Harassing Behaviors</a:t>
            </a:r>
          </a:p>
        </p:txBody>
      </p:sp>
      <p:cxnSp>
        <p:nvCxnSpPr>
          <p:cNvPr id="39" name="Straight Connector 38">
            <a:extLst>
              <a:ext uri="{FF2B5EF4-FFF2-40B4-BE49-F238E27FC236}">
                <a16:creationId xmlns:a16="http://schemas.microsoft.com/office/drawing/2014/main" id="{37D02531-7002-97FE-41E9-4698F9D0834A}"/>
              </a:ext>
            </a:extLst>
          </p:cNvPr>
          <p:cNvCxnSpPr>
            <a:cxnSpLocks/>
          </p:cNvCxnSpPr>
          <p:nvPr userDrawn="1"/>
        </p:nvCxnSpPr>
        <p:spPr>
          <a:xfrm flipV="1">
            <a:off x="6097253"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B415734-89DE-6AE9-989F-9B0909BFABEA}"/>
              </a:ext>
            </a:extLst>
          </p:cNvPr>
          <p:cNvCxnSpPr>
            <a:cxnSpLocks/>
          </p:cNvCxnSpPr>
          <p:nvPr userDrawn="1"/>
        </p:nvCxnSpPr>
        <p:spPr>
          <a:xfrm flipV="1">
            <a:off x="6096000" y="-2"/>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BCDF12EF-A571-B08D-1409-C641F05B913F}"/>
              </a:ext>
            </a:extLst>
          </p:cNvPr>
          <p:cNvSpPr txBox="1"/>
          <p:nvPr userDrawn="1"/>
        </p:nvSpPr>
        <p:spPr>
          <a:xfrm>
            <a:off x="1229511" y="2268576"/>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Binge Drinking chart and 2025 Unfavorable Rating Comparison table from the DEOCS Survey Results PDF Report and paste here. You can hold the Windows + Shift + S keys to open the screenshot/snipping tool. Indicate presence of Factor Rating Alert      .</a:t>
            </a:r>
          </a:p>
        </p:txBody>
      </p:sp>
      <p:sp>
        <p:nvSpPr>
          <p:cNvPr id="44" name="TextBox 43">
            <a:extLst>
              <a:ext uri="{FF2B5EF4-FFF2-40B4-BE49-F238E27FC236}">
                <a16:creationId xmlns:a16="http://schemas.microsoft.com/office/drawing/2014/main" id="{41D67647-BBD3-3DE6-6267-FF5CDD6DC079}"/>
              </a:ext>
            </a:extLst>
          </p:cNvPr>
          <p:cNvSpPr txBox="1"/>
          <p:nvPr userDrawn="1"/>
        </p:nvSpPr>
        <p:spPr>
          <a:xfrm>
            <a:off x="7315486" y="4311287"/>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Racially Harassing Behaviors by Demographic Category chart from the DEOCS Survey Results PDF Report and paste here. You can hold the Windows + Shift + S keys to open the screenshot/snipping tool. </a:t>
            </a:r>
          </a:p>
        </p:txBody>
      </p:sp>
      <p:sp>
        <p:nvSpPr>
          <p:cNvPr id="49" name="TextBox 48">
            <a:extLst>
              <a:ext uri="{FF2B5EF4-FFF2-40B4-BE49-F238E27FC236}">
                <a16:creationId xmlns:a16="http://schemas.microsoft.com/office/drawing/2014/main" id="{14BDFBDE-8F9E-0DDF-D97B-DACFAC8426B0}"/>
              </a:ext>
            </a:extLst>
          </p:cNvPr>
          <p:cNvSpPr txBox="1"/>
          <p:nvPr userDrawn="1"/>
        </p:nvSpPr>
        <p:spPr>
          <a:xfrm>
            <a:off x="7315486" y="2268576"/>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Racially Harassing Behaviors chart and 2025 Unfavorable Rating Comparison table from the DEOCS Survey Results PDF Report and paste here. You can hold the Windows + Shift + S keys to open the screenshot/snipping tool. Indicate presence of Factor Rating Alert      .</a:t>
            </a:r>
          </a:p>
        </p:txBody>
      </p:sp>
      <p:sp>
        <p:nvSpPr>
          <p:cNvPr id="50" name="TextBox 49">
            <a:extLst>
              <a:ext uri="{FF2B5EF4-FFF2-40B4-BE49-F238E27FC236}">
                <a16:creationId xmlns:a16="http://schemas.microsoft.com/office/drawing/2014/main" id="{7600C17E-0030-BFBC-0157-F0E831D1FA22}"/>
              </a:ext>
            </a:extLst>
          </p:cNvPr>
          <p:cNvSpPr txBox="1"/>
          <p:nvPr userDrawn="1"/>
        </p:nvSpPr>
        <p:spPr>
          <a:xfrm>
            <a:off x="1232018" y="4403621"/>
            <a:ext cx="3657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Binge Drinking by Demographic Category chart from the DEOCS Survey Results PDF Report and paste here. You can hold the Windows + Shift + S keys to open the screenshot/snipping tool. </a:t>
            </a:r>
          </a:p>
        </p:txBody>
      </p:sp>
      <p:pic>
        <p:nvPicPr>
          <p:cNvPr id="55" name="Picture 54" descr="Icon&#10;&#10;Description automatically generated">
            <a:extLst>
              <a:ext uri="{FF2B5EF4-FFF2-40B4-BE49-F238E27FC236}">
                <a16:creationId xmlns:a16="http://schemas.microsoft.com/office/drawing/2014/main" id="{E8B231C3-0A1E-D5DB-5D89-E6BE90E9CA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54953" y="3195257"/>
            <a:ext cx="242886" cy="242886"/>
          </a:xfrm>
          <a:prstGeom prst="rect">
            <a:avLst/>
          </a:prstGeom>
          <a:noFill/>
          <a:ln>
            <a:noFill/>
          </a:ln>
        </p:spPr>
      </p:pic>
      <p:pic>
        <p:nvPicPr>
          <p:cNvPr id="59" name="Picture 58" descr="Icon&#10;&#10;Description automatically generated">
            <a:extLst>
              <a:ext uri="{FF2B5EF4-FFF2-40B4-BE49-F238E27FC236}">
                <a16:creationId xmlns:a16="http://schemas.microsoft.com/office/drawing/2014/main" id="{008E9FDD-D3CE-F645-404F-1FB33BA618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85069" y="3195257"/>
            <a:ext cx="242886" cy="242886"/>
          </a:xfrm>
          <a:prstGeom prst="rect">
            <a:avLst/>
          </a:prstGeom>
          <a:noFill/>
          <a:ln>
            <a:noFill/>
          </a:ln>
        </p:spPr>
      </p:pic>
    </p:spTree>
    <p:extLst>
      <p:ext uri="{BB962C8B-B14F-4D97-AF65-F5344CB8AC3E}">
        <p14:creationId xmlns:p14="http://schemas.microsoft.com/office/powerpoint/2010/main" val="4283421743"/>
      </p:ext>
    </p:extLst>
  </p:cSld>
  <p:clrMapOvr>
    <a:masterClrMapping/>
  </p:clrMapOvr>
  <p:extLst>
    <p:ext uri="{DCECCB84-F9BA-43D5-87BE-67443E8EF086}">
      <p15:sldGuideLst xmlns:p15="http://schemas.microsoft.com/office/powerpoint/2012/main">
        <p15:guide id="1" orient="horz" pos="2424"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_Content, Two Column w/ Icons_op2">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8543E5F-DA2D-D986-809C-0AFC601ADD3E}"/>
              </a:ext>
            </a:extLst>
          </p:cNvPr>
          <p:cNvSpPr txBox="1"/>
          <p:nvPr userDrawn="1"/>
        </p:nvSpPr>
        <p:spPr>
          <a:xfrm>
            <a:off x="-9502" y="645114"/>
            <a:ext cx="6098940" cy="923330"/>
          </a:xfrm>
          <a:prstGeom prst="rect">
            <a:avLst/>
          </a:prstGeom>
          <a:solidFill>
            <a:schemeClr val="bg1"/>
          </a:solidFill>
          <a:ln w="25400">
            <a:solidFill>
              <a:schemeClr val="tx1">
                <a:lumMod val="50000"/>
                <a:lumOff val="50000"/>
              </a:schemeClr>
            </a:solidFill>
          </a:ln>
        </p:spPr>
        <p:txBody>
          <a:bodyPr wrap="square" lIns="137160" tIns="91440" rIns="91440" bIns="91440" rtlCol="0">
            <a:noAutofit/>
          </a:bodyPr>
          <a:lstStyle/>
          <a:p>
            <a:pPr algn="l"/>
            <a:r>
              <a:rPr lang="en-US" sz="1200" b="0" i="1" u="none" strike="noStrike" baseline="0" dirty="0">
                <a:latin typeface="Arial" panose="020B0604020202020204" pitchFamily="34" charset="0"/>
                <a:cs typeface="Arial" panose="020B0604020202020204" pitchFamily="34" charset="0"/>
              </a:rPr>
              <a:t>Racially Harassing Behaviors </a:t>
            </a:r>
            <a:r>
              <a:rPr lang="en-US" sz="1200" b="0" i="0" u="none" strike="noStrike" baseline="0" dirty="0">
                <a:latin typeface="Arial" panose="020B0604020202020204" pitchFamily="34" charset="0"/>
                <a:cs typeface="Arial" panose="020B0604020202020204" pitchFamily="34" charset="0"/>
              </a:rPr>
              <a:t>measures the experience or witnessing of offensive behaviors based on race or ethnicity that occurred over the past three months. These behaviors create a workplace that is intimidating, hostile, offensive, or unreasonably intrusive.</a:t>
            </a:r>
            <a:endParaRPr lang="en-US" sz="1200"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B494BF1B-3656-A63E-4D03-75ECB47F9CA4}"/>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E4A7741-479E-067D-4AF5-60498C8A730D}"/>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94FFEF-876C-8C06-BFA8-460390408FFD}"/>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Racially Harassing Behaviors</a:t>
            </a:r>
            <a:endParaRPr lang="en-US" sz="1200" b="1" dirty="0">
              <a:solidFill>
                <a:srgbClr val="333333"/>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C44818E-15E4-18F1-4DE7-95534F0D439C}"/>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Sexist Behaviors</a:t>
            </a:r>
          </a:p>
        </p:txBody>
      </p:sp>
      <p:sp>
        <p:nvSpPr>
          <p:cNvPr id="18" name="TextBox 17">
            <a:extLst>
              <a:ext uri="{FF2B5EF4-FFF2-40B4-BE49-F238E27FC236}">
                <a16:creationId xmlns:a16="http://schemas.microsoft.com/office/drawing/2014/main" id="{91FF8E55-D75A-6B61-5E8C-E4D90DBCE5F6}"/>
              </a:ext>
            </a:extLst>
          </p:cNvPr>
          <p:cNvSpPr txBox="1"/>
          <p:nvPr userDrawn="1"/>
        </p:nvSpPr>
        <p:spPr>
          <a:xfrm>
            <a:off x="6089438" y="645115"/>
            <a:ext cx="6098940" cy="923330"/>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dirty="0">
                <a:latin typeface="Arial" panose="020B0604020202020204" pitchFamily="34" charset="0"/>
                <a:cs typeface="Arial" panose="020B0604020202020204" pitchFamily="34" charset="0"/>
              </a:rPr>
              <a:t>Sexist Behaviors </a:t>
            </a:r>
            <a:r>
              <a:rPr lang="en-US" sz="1200" b="0" i="0" u="none" strike="noStrike" baseline="0" dirty="0">
                <a:latin typeface="Arial" panose="020B0604020202020204" pitchFamily="34" charset="0"/>
                <a:cs typeface="Arial" panose="020B0604020202020204" pitchFamily="34" charset="0"/>
              </a:rPr>
              <a:t>measures prejudicial, stereotypical, or negative attitudes and opinions based on sex that occurred over the past three months. They also include verbal and/or nonverbal behaviors that convey insulting, offensive, or condescending attitudes based on the sex of the individual.</a:t>
            </a:r>
          </a:p>
        </p:txBody>
      </p:sp>
      <p:cxnSp>
        <p:nvCxnSpPr>
          <p:cNvPr id="19" name="Straight Connector 18">
            <a:extLst>
              <a:ext uri="{FF2B5EF4-FFF2-40B4-BE49-F238E27FC236}">
                <a16:creationId xmlns:a16="http://schemas.microsoft.com/office/drawing/2014/main" id="{2FFE265D-8579-6177-AECE-E152BF05E575}"/>
              </a:ext>
            </a:extLst>
          </p:cNvPr>
          <p:cNvCxnSpPr>
            <a:cxnSpLocks/>
          </p:cNvCxnSpPr>
          <p:nvPr userDrawn="1"/>
        </p:nvCxnSpPr>
        <p:spPr>
          <a:xfrm flipV="1">
            <a:off x="6096000" y="-1"/>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B685DDD-EA55-D15B-B028-10A87ED54CBF}"/>
              </a:ext>
            </a:extLst>
          </p:cNvPr>
          <p:cNvCxnSpPr>
            <a:cxnSpLocks/>
          </p:cNvCxnSpPr>
          <p:nvPr userDrawn="1"/>
        </p:nvCxnSpPr>
        <p:spPr>
          <a:xfrm flipV="1">
            <a:off x="6098944" y="0"/>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0B2CB8D-23AD-BB2D-A6D4-32838FB72AE0}"/>
              </a:ext>
            </a:extLst>
          </p:cNvPr>
          <p:cNvSpPr txBox="1"/>
          <p:nvPr userDrawn="1"/>
        </p:nvSpPr>
        <p:spPr>
          <a:xfrm>
            <a:off x="1232113" y="2177067"/>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Racially Harassing Behaviors chart and 2025 Unfavorable Rating Comparison table from the DEOCS Survey Results PDF Report and paste here. You can hold the Windows + Shift + S keys to open the screenshot/snipping tool. Indicate presence of Factor Rating Alert      .</a:t>
            </a:r>
          </a:p>
        </p:txBody>
      </p:sp>
      <p:sp>
        <p:nvSpPr>
          <p:cNvPr id="27" name="TextBox 26">
            <a:extLst>
              <a:ext uri="{FF2B5EF4-FFF2-40B4-BE49-F238E27FC236}">
                <a16:creationId xmlns:a16="http://schemas.microsoft.com/office/drawing/2014/main" id="{6C815A63-4CDE-1639-9CF5-7506EB2B28A9}"/>
              </a:ext>
            </a:extLst>
          </p:cNvPr>
          <p:cNvSpPr txBox="1"/>
          <p:nvPr userDrawn="1"/>
        </p:nvSpPr>
        <p:spPr>
          <a:xfrm>
            <a:off x="7302287" y="4431113"/>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Sexist Behaviors by Demographic Category chart from the DEOCS Survey Results PDF Report and paste here. You can hold the Windows + Shift + S keys to open the screenshot/snipping tool. </a:t>
            </a:r>
          </a:p>
        </p:txBody>
      </p:sp>
      <p:sp>
        <p:nvSpPr>
          <p:cNvPr id="32" name="TextBox 31">
            <a:extLst>
              <a:ext uri="{FF2B5EF4-FFF2-40B4-BE49-F238E27FC236}">
                <a16:creationId xmlns:a16="http://schemas.microsoft.com/office/drawing/2014/main" id="{F62D3B46-30FC-92DF-00BF-722FBD9A661D}"/>
              </a:ext>
            </a:extLst>
          </p:cNvPr>
          <p:cNvSpPr txBox="1"/>
          <p:nvPr userDrawn="1"/>
        </p:nvSpPr>
        <p:spPr>
          <a:xfrm>
            <a:off x="7302287" y="2177067"/>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Sexist Behaviors chart and 2025 Unfavorable Rating Comparison table from the DEOCS Survey Results PDF Report and paste here. You can hold the Windows + Shift + S keys to open the screenshot/snipping tool. Indicate presence of Factor Rating Alert      . </a:t>
            </a:r>
          </a:p>
        </p:txBody>
      </p:sp>
      <p:sp>
        <p:nvSpPr>
          <p:cNvPr id="33" name="TextBox 32">
            <a:extLst>
              <a:ext uri="{FF2B5EF4-FFF2-40B4-BE49-F238E27FC236}">
                <a16:creationId xmlns:a16="http://schemas.microsoft.com/office/drawing/2014/main" id="{27929FAA-B95F-BBCF-E919-E44D07282536}"/>
              </a:ext>
            </a:extLst>
          </p:cNvPr>
          <p:cNvSpPr txBox="1"/>
          <p:nvPr userDrawn="1"/>
        </p:nvSpPr>
        <p:spPr>
          <a:xfrm>
            <a:off x="1212744" y="4431113"/>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Racially Harassing Behaviors by Demographic Category chart from the DEOCS Survey Results PDF Report and paste here. You can hold the Windows + Shift + S keys to open the screenshot/snipping tool. </a:t>
            </a:r>
          </a:p>
        </p:txBody>
      </p:sp>
      <p:pic>
        <p:nvPicPr>
          <p:cNvPr id="53" name="Picture 52" descr="Icon&#10;&#10;Description automatically generated">
            <a:extLst>
              <a:ext uri="{FF2B5EF4-FFF2-40B4-BE49-F238E27FC236}">
                <a16:creationId xmlns:a16="http://schemas.microsoft.com/office/drawing/2014/main" id="{E909AD1B-FA86-6FC0-51B3-8BFFA6AB6B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75708" y="3122565"/>
            <a:ext cx="242886" cy="242886"/>
          </a:xfrm>
          <a:prstGeom prst="rect">
            <a:avLst/>
          </a:prstGeom>
          <a:noFill/>
          <a:ln>
            <a:noFill/>
          </a:ln>
        </p:spPr>
      </p:pic>
      <p:pic>
        <p:nvPicPr>
          <p:cNvPr id="57" name="Picture 56" descr="Icon&#10;&#10;Description automatically generated">
            <a:extLst>
              <a:ext uri="{FF2B5EF4-FFF2-40B4-BE49-F238E27FC236}">
                <a16:creationId xmlns:a16="http://schemas.microsoft.com/office/drawing/2014/main" id="{99E8791D-7F0A-748B-4397-3197C0FE7A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50878" y="3108223"/>
            <a:ext cx="242886" cy="242886"/>
          </a:xfrm>
          <a:prstGeom prst="rect">
            <a:avLst/>
          </a:prstGeom>
          <a:noFill/>
          <a:ln>
            <a:noFill/>
          </a:ln>
        </p:spPr>
      </p:pic>
    </p:spTree>
    <p:extLst>
      <p:ext uri="{BB962C8B-B14F-4D97-AF65-F5344CB8AC3E}">
        <p14:creationId xmlns:p14="http://schemas.microsoft.com/office/powerpoint/2010/main" val="4144802171"/>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ontent, Two Column w/ Icons_op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D28D445-FC34-CC27-A941-76D7E750AC77}"/>
              </a:ext>
            </a:extLst>
          </p:cNvPr>
          <p:cNvSpPr txBox="1"/>
          <p:nvPr userDrawn="1"/>
        </p:nvSpPr>
        <p:spPr>
          <a:xfrm>
            <a:off x="6092378" y="642634"/>
            <a:ext cx="6098940" cy="749808"/>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Arial" panose="020B0604020202020204" pitchFamily="34" charset="0"/>
                <a:cs typeface="Arial" panose="020B0604020202020204" pitchFamily="34" charset="0"/>
              </a:rPr>
              <a:t>Separation Plans </a:t>
            </a:r>
            <a:r>
              <a:rPr lang="en-US" sz="1200" b="0" i="0" u="none" strike="noStrike" baseline="0" dirty="0">
                <a:latin typeface="Arial" panose="020B0604020202020204" pitchFamily="34" charset="0"/>
                <a:cs typeface="Arial" panose="020B0604020202020204" pitchFamily="34" charset="0"/>
              </a:rPr>
              <a:t>measures the retention intentions of unit/organizational personnel to remain on or leave military/federal service. These intentions are associated with actual personnel turnover, which can directly impact unit readiness over time.</a:t>
            </a:r>
            <a:endParaRPr lang="en-US" sz="1200" i="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C188BFF-9A62-370A-4E32-D5EE549D8C27}"/>
              </a:ext>
            </a:extLst>
          </p:cNvPr>
          <p:cNvSpPr txBox="1"/>
          <p:nvPr userDrawn="1"/>
        </p:nvSpPr>
        <p:spPr>
          <a:xfrm>
            <a:off x="0" y="640078"/>
            <a:ext cx="6098940" cy="750745"/>
          </a:xfrm>
          <a:prstGeom prst="rect">
            <a:avLst/>
          </a:prstGeom>
          <a:solidFill>
            <a:schemeClr val="bg1"/>
          </a:solidFill>
          <a:ln w="25400">
            <a:solidFill>
              <a:schemeClr val="tx1">
                <a:lumMod val="50000"/>
                <a:lumOff val="50000"/>
              </a:schemeClr>
            </a:solidFill>
          </a:ln>
        </p:spPr>
        <p:txBody>
          <a:bodyPr wrap="square" lIns="137160" tIns="91440" rIns="91440" bIns="91440" rtlCol="0">
            <a:noAutofit/>
          </a:bodyPr>
          <a:lstStyle/>
          <a:p>
            <a:pPr algn="l"/>
            <a:r>
              <a:rPr lang="en-US" sz="1200" b="0" i="1" u="none" strike="noStrike" baseline="0" dirty="0">
                <a:latin typeface="Arial" panose="020B0604020202020204" pitchFamily="34" charset="0"/>
                <a:cs typeface="Arial" panose="020B0604020202020204" pitchFamily="34" charset="0"/>
              </a:rPr>
              <a:t>Sexually Harassing Behaviors </a:t>
            </a:r>
            <a:r>
              <a:rPr lang="en-US" sz="1200" b="0" i="0" u="none" strike="noStrike" baseline="0" dirty="0">
                <a:latin typeface="Arial" panose="020B0604020202020204" pitchFamily="34" charset="0"/>
                <a:cs typeface="Arial" panose="020B0604020202020204" pitchFamily="34" charset="0"/>
              </a:rPr>
              <a:t>are unwelcome sexual advances and offensive comments or gestures of a sexual nature that occurred over the past three months.</a:t>
            </a:r>
          </a:p>
        </p:txBody>
      </p:sp>
      <p:cxnSp>
        <p:nvCxnSpPr>
          <p:cNvPr id="11" name="Straight Connector 10">
            <a:extLst>
              <a:ext uri="{FF2B5EF4-FFF2-40B4-BE49-F238E27FC236}">
                <a16:creationId xmlns:a16="http://schemas.microsoft.com/office/drawing/2014/main" id="{32B3803B-DBAC-E1B2-F2A3-478383D30B1F}"/>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D381F1-9915-D862-F094-6789C2A00D1E}"/>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41FA437-7C19-2848-0165-FBCEA357044D}"/>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Sexually Harassing Behaviors</a:t>
            </a:r>
            <a:endParaRPr lang="en-US" sz="1200" b="1" dirty="0">
              <a:solidFill>
                <a:srgbClr val="333333"/>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62B9BC57-9E04-B91F-F2CB-DBA36F54FA10}"/>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Separation Plans</a:t>
            </a:r>
          </a:p>
        </p:txBody>
      </p:sp>
      <p:cxnSp>
        <p:nvCxnSpPr>
          <p:cNvPr id="21" name="Straight Connector 20">
            <a:extLst>
              <a:ext uri="{FF2B5EF4-FFF2-40B4-BE49-F238E27FC236}">
                <a16:creationId xmlns:a16="http://schemas.microsoft.com/office/drawing/2014/main" id="{21B72D34-40A5-46B6-DB30-E153AE1384C6}"/>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15CBC0-0D37-FFBF-DF69-4468040AA972}"/>
              </a:ext>
            </a:extLst>
          </p:cNvPr>
          <p:cNvCxnSpPr>
            <a:cxnSpLocks/>
          </p:cNvCxnSpPr>
          <p:nvPr userDrawn="1"/>
        </p:nvCxnSpPr>
        <p:spPr>
          <a:xfrm flipV="1">
            <a:off x="6097755" y="11545"/>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21C1872-7A36-D0A0-8B58-05C24860A8D1}"/>
              </a:ext>
            </a:extLst>
          </p:cNvPr>
          <p:cNvSpPr txBox="1"/>
          <p:nvPr userDrawn="1"/>
        </p:nvSpPr>
        <p:spPr>
          <a:xfrm>
            <a:off x="1218859" y="1936532"/>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Sexually Harassing Behaviors chart and 2025 Unfavorable Rating Comparison table from the DEOCS Survey Results PDF Report and paste here. You can hold the Windows + Shift + S keys to open the screenshot/snipping tool. Indicate presence of Factor Rating Alert      .</a:t>
            </a:r>
          </a:p>
        </p:txBody>
      </p:sp>
      <p:sp>
        <p:nvSpPr>
          <p:cNvPr id="26" name="TextBox 25">
            <a:extLst>
              <a:ext uri="{FF2B5EF4-FFF2-40B4-BE49-F238E27FC236}">
                <a16:creationId xmlns:a16="http://schemas.microsoft.com/office/drawing/2014/main" id="{21A8EAC5-B14F-3B10-DFB0-CC9ACC9B6A9D}"/>
              </a:ext>
            </a:extLst>
          </p:cNvPr>
          <p:cNvSpPr txBox="1"/>
          <p:nvPr userDrawn="1"/>
        </p:nvSpPr>
        <p:spPr>
          <a:xfrm>
            <a:off x="7314859" y="4339364"/>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Separation Plans by Demographic Category chart from the DEOCS Survey Results PDF Report and paste here. You can hold the Windows + Shift + S keys to open the screenshot/snipping tool. </a:t>
            </a:r>
          </a:p>
        </p:txBody>
      </p:sp>
      <p:sp>
        <p:nvSpPr>
          <p:cNvPr id="31" name="TextBox 30">
            <a:extLst>
              <a:ext uri="{FF2B5EF4-FFF2-40B4-BE49-F238E27FC236}">
                <a16:creationId xmlns:a16="http://schemas.microsoft.com/office/drawing/2014/main" id="{6E6991BF-B9D8-65E9-7FE5-33CA37A37FC8}"/>
              </a:ext>
            </a:extLst>
          </p:cNvPr>
          <p:cNvSpPr txBox="1"/>
          <p:nvPr userDrawn="1"/>
        </p:nvSpPr>
        <p:spPr>
          <a:xfrm>
            <a:off x="7315200" y="2018455"/>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Separation Plans chart and 2025 Unfavorable Rating Comparison table from the DEOCS Survey Results PDF Report and paste here. You can hold the Windows + Shift + S keys to open the screenshot/snipping tool. Indicate presence of Factor Rating Alert      .</a:t>
            </a:r>
          </a:p>
        </p:txBody>
      </p:sp>
      <p:sp>
        <p:nvSpPr>
          <p:cNvPr id="32" name="TextBox 31">
            <a:extLst>
              <a:ext uri="{FF2B5EF4-FFF2-40B4-BE49-F238E27FC236}">
                <a16:creationId xmlns:a16="http://schemas.microsoft.com/office/drawing/2014/main" id="{A688DBDC-7127-EF91-791E-C69FD8221742}"/>
              </a:ext>
            </a:extLst>
          </p:cNvPr>
          <p:cNvSpPr txBox="1"/>
          <p:nvPr userDrawn="1"/>
        </p:nvSpPr>
        <p:spPr>
          <a:xfrm>
            <a:off x="1218318" y="4339364"/>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Sexually Harassing Behaviors by Demographic Category chart from the DEOCS Survey Results PDF Report and paste here. You can hold the Windows + Shift + S keys to open the screenshot/snipping tool. </a:t>
            </a:r>
          </a:p>
        </p:txBody>
      </p:sp>
      <p:pic>
        <p:nvPicPr>
          <p:cNvPr id="41" name="Picture 40" descr="Icon&#10;&#10;Description automatically generated">
            <a:extLst>
              <a:ext uri="{FF2B5EF4-FFF2-40B4-BE49-F238E27FC236}">
                <a16:creationId xmlns:a16="http://schemas.microsoft.com/office/drawing/2014/main" id="{35D2C3FC-3E33-E8D9-DA19-636DE0D260D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55965" y="2875218"/>
            <a:ext cx="242886" cy="242886"/>
          </a:xfrm>
          <a:prstGeom prst="rect">
            <a:avLst/>
          </a:prstGeom>
          <a:noFill/>
          <a:ln>
            <a:noFill/>
          </a:ln>
        </p:spPr>
      </p:pic>
      <p:pic>
        <p:nvPicPr>
          <p:cNvPr id="49" name="Picture 48" descr="Icon&#10;&#10;Description automatically generated">
            <a:extLst>
              <a:ext uri="{FF2B5EF4-FFF2-40B4-BE49-F238E27FC236}">
                <a16:creationId xmlns:a16="http://schemas.microsoft.com/office/drawing/2014/main" id="{5FAEF09E-8C34-E15C-3E78-607C063DDF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69556" y="2947784"/>
            <a:ext cx="242886" cy="242886"/>
          </a:xfrm>
          <a:prstGeom prst="rect">
            <a:avLst/>
          </a:prstGeom>
          <a:noFill/>
          <a:ln>
            <a:noFill/>
          </a:ln>
        </p:spPr>
      </p:pic>
    </p:spTree>
    <p:extLst>
      <p:ext uri="{BB962C8B-B14F-4D97-AF65-F5344CB8AC3E}">
        <p14:creationId xmlns:p14="http://schemas.microsoft.com/office/powerpoint/2010/main" val="2312622575"/>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0_Content, Two Column w/ Icons_op2">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EBBD9A7-18B9-66D1-0536-0D562C44D7AD}"/>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4D75351-FD17-6B82-FD26-EBFF27B39AA0}"/>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6F25B23-AF77-FB2F-E375-C4205C61133E}"/>
              </a:ext>
            </a:extLst>
          </p:cNvPr>
          <p:cNvSpPr txBox="1"/>
          <p:nvPr userDrawn="1"/>
        </p:nvSpPr>
        <p:spPr>
          <a:xfrm>
            <a:off x="286220" y="86770"/>
            <a:ext cx="58708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Passive Leadership </a:t>
            </a:r>
            <a:r>
              <a:rPr lang="en-US" sz="2000" b="1" dirty="0">
                <a:solidFill>
                  <a:srgbClr val="333333"/>
                </a:solidFill>
                <a:latin typeface="Arial" panose="020B0604020202020204" pitchFamily="34" charset="0"/>
                <a:cs typeface="Arial" panose="020B0604020202020204" pitchFamily="34" charset="0"/>
              </a:rPr>
              <a:t>– </a:t>
            </a:r>
            <a:r>
              <a:rPr lang="en-US" sz="2000" b="1" spc="-10" baseline="0" dirty="0">
                <a:solidFill>
                  <a:srgbClr val="333333"/>
                </a:solidFill>
                <a:latin typeface="Arial" panose="020B0604020202020204" pitchFamily="34" charset="0"/>
                <a:cs typeface="Arial" panose="020B0604020202020204" pitchFamily="34" charset="0"/>
              </a:rPr>
              <a:t> </a:t>
            </a:r>
            <a:endParaRPr lang="en-US" sz="1200" b="1" spc="-10" baseline="0" dirty="0">
              <a:solidFill>
                <a:srgbClr val="333333"/>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FA71AE7-9727-FC88-E768-D70BF20E8FEB}"/>
              </a:ext>
            </a:extLst>
          </p:cNvPr>
          <p:cNvSpPr txBox="1"/>
          <p:nvPr userDrawn="1"/>
        </p:nvSpPr>
        <p:spPr>
          <a:xfrm>
            <a:off x="6304968" y="86770"/>
            <a:ext cx="58708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Passive Leadership </a:t>
            </a:r>
            <a:r>
              <a:rPr lang="en-US" sz="2000" b="1" dirty="0">
                <a:solidFill>
                  <a:srgbClr val="333333"/>
                </a:solidFill>
                <a:latin typeface="Arial" panose="020B0604020202020204" pitchFamily="34" charset="0"/>
                <a:cs typeface="Arial" panose="020B0604020202020204" pitchFamily="34" charset="0"/>
              </a:rPr>
              <a:t>– </a:t>
            </a:r>
            <a:endParaRPr lang="en-US" sz="2000" b="1" spc="-10" baseline="0" dirty="0">
              <a:solidFill>
                <a:srgbClr val="333333"/>
              </a:solidFill>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39F8BD1E-E2E0-7AC9-A1A8-CE86819C114F}"/>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9034360-A98F-8664-8A4E-747199D5C97E}"/>
              </a:ext>
            </a:extLst>
          </p:cNvPr>
          <p:cNvCxnSpPr>
            <a:cxnSpLocks/>
          </p:cNvCxnSpPr>
          <p:nvPr userDrawn="1"/>
        </p:nvCxnSpPr>
        <p:spPr>
          <a:xfrm flipV="1">
            <a:off x="6097073" y="8965"/>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26E0EB7-535A-6544-F057-C907D1C6FAA1}"/>
              </a:ext>
            </a:extLst>
          </p:cNvPr>
          <p:cNvSpPr txBox="1"/>
          <p:nvPr userDrawn="1"/>
        </p:nvSpPr>
        <p:spPr>
          <a:xfrm>
            <a:off x="-9503" y="637164"/>
            <a:ext cx="12201499" cy="553998"/>
          </a:xfrm>
          <a:prstGeom prst="rect">
            <a:avLst/>
          </a:prstGeom>
          <a:solidFill>
            <a:srgbClr val="FFFFFF"/>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Passive Leadership </a:t>
            </a:r>
            <a:r>
              <a:rPr lang="en-US" sz="1200" b="0" i="0" u="none" strike="noStrike" baseline="0">
                <a:latin typeface="Arial" panose="020B0604020202020204" pitchFamily="34" charset="0"/>
                <a:cs typeface="Arial" panose="020B0604020202020204" pitchFamily="34" charset="0"/>
              </a:rPr>
              <a:t>measures the perception that leaders avoid decisions, do not respond to problems, fail to follow up, hesitate to act, and are absent when needed. This is also known as laissez-faire leadership.</a:t>
            </a:r>
            <a:endParaRPr lang="en-US" sz="18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1014DCC-0902-8E3F-C6CE-110FB5E0C28A}"/>
              </a:ext>
            </a:extLst>
          </p:cNvPr>
          <p:cNvSpPr txBox="1"/>
          <p:nvPr userDrawn="1"/>
        </p:nvSpPr>
        <p:spPr>
          <a:xfrm>
            <a:off x="1200490" y="1732080"/>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Passive Leadership – Ratings for Unit/Organization Leader chart and 2025 Unfavorable Rating Comparison table from the DEOCS Survey Results PDF Report and paste here. You can hold the Windows + Shift + S keys to open the screenshot/snipping tool. Indicate presence of Factor Rating Alert      .</a:t>
            </a:r>
          </a:p>
        </p:txBody>
      </p:sp>
      <p:sp>
        <p:nvSpPr>
          <p:cNvPr id="19" name="TextBox 18">
            <a:extLst>
              <a:ext uri="{FF2B5EF4-FFF2-40B4-BE49-F238E27FC236}">
                <a16:creationId xmlns:a16="http://schemas.microsoft.com/office/drawing/2014/main" id="{85B10653-1015-AC5D-0377-C6AAB1F7D160}"/>
              </a:ext>
            </a:extLst>
          </p:cNvPr>
          <p:cNvSpPr txBox="1"/>
          <p:nvPr userDrawn="1"/>
        </p:nvSpPr>
        <p:spPr>
          <a:xfrm>
            <a:off x="7320791" y="4363684"/>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Passive Leadership – Ratings for Senior NCO/SEL by Demographic Category chart from the DEOCS Survey Results PDF Report and paste here. You can hold the Windows + Shift + S keys to open the screenshot/snipping tool. </a:t>
            </a:r>
          </a:p>
        </p:txBody>
      </p:sp>
      <p:sp>
        <p:nvSpPr>
          <p:cNvPr id="29" name="TextBox 28">
            <a:extLst>
              <a:ext uri="{FF2B5EF4-FFF2-40B4-BE49-F238E27FC236}">
                <a16:creationId xmlns:a16="http://schemas.microsoft.com/office/drawing/2014/main" id="{7AC3F60E-CFF2-841D-3E04-2F7F003FDDA9}"/>
              </a:ext>
            </a:extLst>
          </p:cNvPr>
          <p:cNvSpPr txBox="1"/>
          <p:nvPr userDrawn="1"/>
        </p:nvSpPr>
        <p:spPr>
          <a:xfrm>
            <a:off x="7304889" y="1732080"/>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Passive Leadership – Ratings for Senior NCO/SEL chart and 2025 Unfavorable Rating Comparison table from the DEOCS Survey Results PDF Report and paste here. You can hold the Windows + Shift + S keys to open the screenshot/snipping tool. Indicate presence of Factor Rating Alert      .</a:t>
            </a:r>
          </a:p>
        </p:txBody>
      </p:sp>
      <p:sp>
        <p:nvSpPr>
          <p:cNvPr id="30" name="TextBox 29">
            <a:extLst>
              <a:ext uri="{FF2B5EF4-FFF2-40B4-BE49-F238E27FC236}">
                <a16:creationId xmlns:a16="http://schemas.microsoft.com/office/drawing/2014/main" id="{A7534453-0538-2607-AFB8-AA5C91D3F697}"/>
              </a:ext>
            </a:extLst>
          </p:cNvPr>
          <p:cNvSpPr txBox="1"/>
          <p:nvPr userDrawn="1"/>
        </p:nvSpPr>
        <p:spPr>
          <a:xfrm>
            <a:off x="1229512" y="4308026"/>
            <a:ext cx="36576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Passive Leadership – Ratings for Unit/Organization Leader by Demographic Category chart from the DEOCS Survey Results PDF Report and paste here. You can hold the Windows + Shift + S keys to open the screenshot/snipping tool. </a:t>
            </a:r>
          </a:p>
        </p:txBody>
      </p:sp>
      <p:pic>
        <p:nvPicPr>
          <p:cNvPr id="49" name="Picture 48" descr="Icon&#10;&#10;Description automatically generated">
            <a:extLst>
              <a:ext uri="{FF2B5EF4-FFF2-40B4-BE49-F238E27FC236}">
                <a16:creationId xmlns:a16="http://schemas.microsoft.com/office/drawing/2014/main" id="{14AA8869-03E1-4741-AF02-F4894C592D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3344" y="2857594"/>
            <a:ext cx="242886" cy="242886"/>
          </a:xfrm>
          <a:prstGeom prst="rect">
            <a:avLst/>
          </a:prstGeom>
          <a:noFill/>
          <a:ln>
            <a:noFill/>
          </a:ln>
        </p:spPr>
      </p:pic>
      <p:pic>
        <p:nvPicPr>
          <p:cNvPr id="53" name="Picture 52" descr="Icon&#10;&#10;Description automatically generated">
            <a:extLst>
              <a:ext uri="{FF2B5EF4-FFF2-40B4-BE49-F238E27FC236}">
                <a16:creationId xmlns:a16="http://schemas.microsoft.com/office/drawing/2014/main" id="{AC67CBDD-C4F8-C488-99BC-2DD44B544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44203" y="2857594"/>
            <a:ext cx="242886" cy="242886"/>
          </a:xfrm>
          <a:prstGeom prst="rect">
            <a:avLst/>
          </a:prstGeom>
          <a:noFill/>
          <a:ln>
            <a:noFill/>
          </a:ln>
        </p:spPr>
      </p:pic>
      <p:sp>
        <p:nvSpPr>
          <p:cNvPr id="20" name="TextBox 19">
            <a:extLst>
              <a:ext uri="{FF2B5EF4-FFF2-40B4-BE49-F238E27FC236}">
                <a16:creationId xmlns:a16="http://schemas.microsoft.com/office/drawing/2014/main" id="{D6C63D2B-00EF-5B6E-7841-79CA1E2E3FC0}"/>
              </a:ext>
            </a:extLst>
          </p:cNvPr>
          <p:cNvSpPr txBox="1"/>
          <p:nvPr userDrawn="1"/>
        </p:nvSpPr>
        <p:spPr>
          <a:xfrm>
            <a:off x="2914102" y="-54780"/>
            <a:ext cx="2321370"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Unit/Org Leader</a:t>
            </a:r>
            <a:endParaRPr lang="en-US" dirty="0">
              <a:solidFill>
                <a:srgbClr val="333333"/>
              </a:solidFill>
            </a:endParaRPr>
          </a:p>
        </p:txBody>
      </p:sp>
      <p:sp>
        <p:nvSpPr>
          <p:cNvPr id="21" name="TextBox 20">
            <a:extLst>
              <a:ext uri="{FF2B5EF4-FFF2-40B4-BE49-F238E27FC236}">
                <a16:creationId xmlns:a16="http://schemas.microsoft.com/office/drawing/2014/main" id="{583B9970-B482-DA0E-3758-D60AB2A3B073}"/>
              </a:ext>
            </a:extLst>
          </p:cNvPr>
          <p:cNvSpPr txBox="1"/>
          <p:nvPr userDrawn="1"/>
        </p:nvSpPr>
        <p:spPr>
          <a:xfrm>
            <a:off x="8935135" y="-62459"/>
            <a:ext cx="2321370"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Senior  NCO/SEL</a:t>
            </a:r>
            <a:endParaRPr lang="en-US" dirty="0">
              <a:solidFill>
                <a:srgbClr val="333333"/>
              </a:solidFill>
            </a:endParaRPr>
          </a:p>
        </p:txBody>
      </p:sp>
    </p:spTree>
    <p:extLst>
      <p:ext uri="{BB962C8B-B14F-4D97-AF65-F5344CB8AC3E}">
        <p14:creationId xmlns:p14="http://schemas.microsoft.com/office/powerpoint/2010/main" val="1977935748"/>
      </p:ext>
    </p:extLst>
  </p:cSld>
  <p:clrMapOvr>
    <a:masterClrMapping/>
  </p:clrMapOvr>
  <p:extLst>
    <p:ext uri="{DCECCB84-F9BA-43D5-87BE-67443E8EF086}">
      <p15:sldGuideLst xmlns:p15="http://schemas.microsoft.com/office/powerpoint/2012/main">
        <p15:guide id="1" orient="horz" pos="2256"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2_Content, Two Column w/ Icons_op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E98FFFA-7952-222D-500C-17FF4926C7FE}"/>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E2E7B843-B13D-5495-D76B-95FCD0F11AE8}"/>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E2596F5-DAEA-B832-CA8E-B42102CCE514}"/>
              </a:ext>
            </a:extLst>
          </p:cNvPr>
          <p:cNvSpPr txBox="1"/>
          <p:nvPr userDrawn="1"/>
        </p:nvSpPr>
        <p:spPr>
          <a:xfrm>
            <a:off x="286220" y="86770"/>
            <a:ext cx="58708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Toxic Leadership </a:t>
            </a:r>
            <a:r>
              <a:rPr lang="en-US" sz="2000" b="1" dirty="0">
                <a:solidFill>
                  <a:srgbClr val="333333"/>
                </a:solidFill>
                <a:latin typeface="Arial" panose="020B0604020202020204" pitchFamily="34" charset="0"/>
                <a:cs typeface="Arial" panose="020B0604020202020204" pitchFamily="34" charset="0"/>
              </a:rPr>
              <a:t>– </a:t>
            </a:r>
            <a:r>
              <a:rPr lang="en-US" sz="2000" b="1" spc="-10" baseline="0" dirty="0">
                <a:solidFill>
                  <a:srgbClr val="333333"/>
                </a:solidFill>
                <a:latin typeface="Arial" panose="020B0604020202020204" pitchFamily="34" charset="0"/>
                <a:cs typeface="Arial" panose="020B0604020202020204" pitchFamily="34" charset="0"/>
              </a:rPr>
              <a:t> </a:t>
            </a:r>
            <a:endParaRPr lang="en-US" sz="1200" b="1" spc="-10" baseline="0" dirty="0">
              <a:solidFill>
                <a:srgbClr val="333333"/>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3C79A7E-9143-167A-0351-FC92200258ED}"/>
              </a:ext>
            </a:extLst>
          </p:cNvPr>
          <p:cNvSpPr txBox="1"/>
          <p:nvPr userDrawn="1"/>
        </p:nvSpPr>
        <p:spPr>
          <a:xfrm>
            <a:off x="6304968" y="86770"/>
            <a:ext cx="58708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spc="-10" baseline="0" dirty="0">
                <a:solidFill>
                  <a:srgbClr val="333333"/>
                </a:solidFill>
                <a:latin typeface="Arial" panose="020B0604020202020204" pitchFamily="34" charset="0"/>
                <a:cs typeface="Arial" panose="020B0604020202020204" pitchFamily="34" charset="0"/>
              </a:rPr>
              <a:t>Toxic Leadership </a:t>
            </a:r>
            <a:r>
              <a:rPr lang="en-US" sz="2000" b="1" dirty="0">
                <a:solidFill>
                  <a:srgbClr val="333333"/>
                </a:solidFill>
                <a:latin typeface="Arial" panose="020B0604020202020204" pitchFamily="34" charset="0"/>
                <a:cs typeface="Arial" panose="020B0604020202020204" pitchFamily="34" charset="0"/>
              </a:rPr>
              <a:t>– </a:t>
            </a:r>
            <a:r>
              <a:rPr lang="en-US" sz="2000" b="1" spc="-10" baseline="0" dirty="0">
                <a:solidFill>
                  <a:srgbClr val="333333"/>
                </a:solidFill>
                <a:latin typeface="Arial" panose="020B0604020202020204" pitchFamily="34" charset="0"/>
                <a:cs typeface="Arial" panose="020B0604020202020204" pitchFamily="34" charset="0"/>
              </a:rPr>
              <a:t> </a:t>
            </a:r>
          </a:p>
        </p:txBody>
      </p:sp>
      <p:cxnSp>
        <p:nvCxnSpPr>
          <p:cNvPr id="13" name="Straight Connector 12">
            <a:extLst>
              <a:ext uri="{FF2B5EF4-FFF2-40B4-BE49-F238E27FC236}">
                <a16:creationId xmlns:a16="http://schemas.microsoft.com/office/drawing/2014/main" id="{F20499BC-3C45-2189-9498-33803DDFA2D0}"/>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72E88D0-8533-3526-A5A5-9B50D69C6DCE}"/>
              </a:ext>
            </a:extLst>
          </p:cNvPr>
          <p:cNvCxnSpPr>
            <a:cxnSpLocks/>
          </p:cNvCxnSpPr>
          <p:nvPr userDrawn="1"/>
        </p:nvCxnSpPr>
        <p:spPr>
          <a:xfrm flipV="1">
            <a:off x="6096570" y="0"/>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D823C30-9DF9-D218-FB21-1A759430C120}"/>
              </a:ext>
            </a:extLst>
          </p:cNvPr>
          <p:cNvSpPr txBox="1"/>
          <p:nvPr userDrawn="1"/>
        </p:nvSpPr>
        <p:spPr>
          <a:xfrm>
            <a:off x="-9503" y="637164"/>
            <a:ext cx="12201499" cy="553998"/>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algn="l"/>
            <a:r>
              <a:rPr lang="en-US" sz="1200" b="0" i="1" u="none" strike="noStrike" baseline="0">
                <a:latin typeface="Arial" panose="020B0604020202020204" pitchFamily="34" charset="0"/>
                <a:cs typeface="Arial" panose="020B0604020202020204" pitchFamily="34" charset="0"/>
              </a:rPr>
              <a:t>Toxic Leadership </a:t>
            </a:r>
            <a:r>
              <a:rPr lang="en-US" sz="1200" b="0" i="0" u="none" strike="noStrike" baseline="0">
                <a:latin typeface="Arial" panose="020B0604020202020204" pitchFamily="34" charset="0"/>
                <a:cs typeface="Arial" panose="020B0604020202020204" pitchFamily="34" charset="0"/>
              </a:rPr>
              <a:t>measures the perception that leaders disregard input, ridicule others, and have self-promoting tendencies. </a:t>
            </a:r>
            <a:r>
              <a:rPr lang="en-US" sz="1200" b="0" i="1" u="none" strike="noStrike" baseline="0">
                <a:latin typeface="Arial" panose="020B0604020202020204" pitchFamily="34" charset="0"/>
                <a:cs typeface="Arial" panose="020B0604020202020204" pitchFamily="34" charset="0"/>
              </a:rPr>
              <a:t>Toxic Leadership </a:t>
            </a:r>
            <a:r>
              <a:rPr lang="en-US" sz="1200" b="0" i="0" u="none" strike="noStrike" baseline="0">
                <a:latin typeface="Arial" panose="020B0604020202020204" pitchFamily="34" charset="0"/>
                <a:cs typeface="Arial" panose="020B0604020202020204" pitchFamily="34" charset="0"/>
              </a:rPr>
              <a:t>also includes behaviors that are demeaning, isolating, and/or coercive. These types of leaders are also prone to acts of aggression.</a:t>
            </a:r>
            <a:endParaRPr lang="en-US" sz="180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907BCBC8-1D5B-522A-4B0C-89C410568C68}"/>
              </a:ext>
            </a:extLst>
          </p:cNvPr>
          <p:cNvSpPr txBox="1"/>
          <p:nvPr userDrawn="1"/>
        </p:nvSpPr>
        <p:spPr>
          <a:xfrm>
            <a:off x="7298867" y="1767196"/>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Toxic Leadership – Ratings for Senior NCO/SEL chart and 2025 Unfavorable Rating Comparison table from the DEOCS Survey Results PDF Report and paste here. You can hold the Windows + Shift + S keys to open the screenshot/snipping tool. Indicate presence of Factor Rating Alert      .</a:t>
            </a:r>
          </a:p>
        </p:txBody>
      </p:sp>
      <p:sp>
        <p:nvSpPr>
          <p:cNvPr id="44" name="TextBox 43">
            <a:extLst>
              <a:ext uri="{FF2B5EF4-FFF2-40B4-BE49-F238E27FC236}">
                <a16:creationId xmlns:a16="http://schemas.microsoft.com/office/drawing/2014/main" id="{416DAC86-BFB2-40EB-C68C-C47EA77F5F4D}"/>
              </a:ext>
            </a:extLst>
          </p:cNvPr>
          <p:cNvSpPr txBox="1"/>
          <p:nvPr userDrawn="1"/>
        </p:nvSpPr>
        <p:spPr>
          <a:xfrm>
            <a:off x="1235533" y="4326300"/>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tx1">
                    <a:lumMod val="50000"/>
                    <a:lumOff val="50000"/>
                  </a:schemeClr>
                </a:solidFill>
                <a:latin typeface="Arial" panose="020B0604020202020204" pitchFamily="34" charset="0"/>
                <a:cs typeface="Arial" panose="020B0604020202020204" pitchFamily="34" charset="0"/>
              </a:rPr>
              <a:t>Copy the Toxic Leadership – Ratings for Immediate Supervisor by Demographic Category chart from the DEOCS Survey Results PDF Report and paste here. You can hold the Windows + Shift + S keys to open the screenshot/snipping tool. </a:t>
            </a:r>
          </a:p>
        </p:txBody>
      </p:sp>
      <p:sp>
        <p:nvSpPr>
          <p:cNvPr id="50" name="TextBox 49">
            <a:extLst>
              <a:ext uri="{FF2B5EF4-FFF2-40B4-BE49-F238E27FC236}">
                <a16:creationId xmlns:a16="http://schemas.microsoft.com/office/drawing/2014/main" id="{3F9C60E4-9ED8-B2C3-8A3E-29F891E11A6E}"/>
              </a:ext>
            </a:extLst>
          </p:cNvPr>
          <p:cNvSpPr txBox="1"/>
          <p:nvPr userDrawn="1"/>
        </p:nvSpPr>
        <p:spPr>
          <a:xfrm>
            <a:off x="1199282" y="1778401"/>
            <a:ext cx="36576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Toxic Leadership – Ratings for Immediate Supervisor chart and 2025 Unfavorable Rating Comparison table from the DEOCS Survey Results PDF Report and paste here. You can hold the Windows + Shift + S keys to open the screenshot/snipping tool. Indicate presence of Factor Rating Alert      .</a:t>
            </a:r>
          </a:p>
        </p:txBody>
      </p:sp>
      <p:sp>
        <p:nvSpPr>
          <p:cNvPr id="51" name="TextBox 50">
            <a:extLst>
              <a:ext uri="{FF2B5EF4-FFF2-40B4-BE49-F238E27FC236}">
                <a16:creationId xmlns:a16="http://schemas.microsoft.com/office/drawing/2014/main" id="{BCA563EC-8832-DD6A-F4DD-90E4B05726D1}"/>
              </a:ext>
            </a:extLst>
          </p:cNvPr>
          <p:cNvSpPr txBox="1"/>
          <p:nvPr userDrawn="1"/>
        </p:nvSpPr>
        <p:spPr>
          <a:xfrm>
            <a:off x="7298867" y="4329064"/>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Toxic Leadership – Ratings for Senior NCO/SEL by Demographic Category chart from the DEOCS Survey Results PDF Report and paste here. You can hold the Windows + Shift + S keys to open the screenshot/snipping tool. </a:t>
            </a:r>
          </a:p>
        </p:txBody>
      </p:sp>
      <p:pic>
        <p:nvPicPr>
          <p:cNvPr id="59" name="Picture 58" descr="Icon&#10;&#10;Description automatically generated">
            <a:extLst>
              <a:ext uri="{FF2B5EF4-FFF2-40B4-BE49-F238E27FC236}">
                <a16:creationId xmlns:a16="http://schemas.microsoft.com/office/drawing/2014/main" id="{1F5A7B96-ECEB-8530-29E4-75A074986B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27524" y="2887960"/>
            <a:ext cx="242886" cy="242886"/>
          </a:xfrm>
          <a:prstGeom prst="rect">
            <a:avLst/>
          </a:prstGeom>
          <a:noFill/>
          <a:ln>
            <a:noFill/>
          </a:ln>
        </p:spPr>
      </p:pic>
      <p:sp>
        <p:nvSpPr>
          <p:cNvPr id="19" name="TextBox 18">
            <a:extLst>
              <a:ext uri="{FF2B5EF4-FFF2-40B4-BE49-F238E27FC236}">
                <a16:creationId xmlns:a16="http://schemas.microsoft.com/office/drawing/2014/main" id="{AD252F83-52CF-6D82-2354-10359BEDC29D}"/>
              </a:ext>
            </a:extLst>
          </p:cNvPr>
          <p:cNvSpPr txBox="1"/>
          <p:nvPr userDrawn="1"/>
        </p:nvSpPr>
        <p:spPr>
          <a:xfrm>
            <a:off x="2618823" y="-54780"/>
            <a:ext cx="2734223"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Immediate Supervisor</a:t>
            </a:r>
            <a:endParaRPr lang="en-US" dirty="0">
              <a:solidFill>
                <a:srgbClr val="333333"/>
              </a:solidFill>
            </a:endParaRPr>
          </a:p>
        </p:txBody>
      </p:sp>
      <p:sp>
        <p:nvSpPr>
          <p:cNvPr id="20" name="TextBox 19">
            <a:extLst>
              <a:ext uri="{FF2B5EF4-FFF2-40B4-BE49-F238E27FC236}">
                <a16:creationId xmlns:a16="http://schemas.microsoft.com/office/drawing/2014/main" id="{F4F9AA32-206C-CA4F-9A48-A81E759266E8}"/>
              </a:ext>
            </a:extLst>
          </p:cNvPr>
          <p:cNvSpPr txBox="1"/>
          <p:nvPr userDrawn="1"/>
        </p:nvSpPr>
        <p:spPr>
          <a:xfrm>
            <a:off x="8635097" y="-62459"/>
            <a:ext cx="2321370" cy="646331"/>
          </a:xfrm>
          <a:prstGeom prst="rect">
            <a:avLst/>
          </a:prstGeom>
          <a:noFill/>
        </p:spPr>
        <p:txBody>
          <a:bodyPr wrap="square" rtlCol="0">
            <a:spAutoFit/>
          </a:bodyPr>
          <a:lstStyle/>
          <a:p>
            <a:r>
              <a:rPr lang="en-US" sz="1800" b="1" spc="-10" baseline="0" dirty="0">
                <a:solidFill>
                  <a:srgbClr val="333333"/>
                </a:solidFill>
                <a:latin typeface="Arial" panose="020B0604020202020204" pitchFamily="34" charset="0"/>
                <a:cs typeface="Arial" panose="020B0604020202020204" pitchFamily="34" charset="0"/>
              </a:rPr>
              <a:t>Ratings for Senior  NCO/SEL</a:t>
            </a:r>
            <a:endParaRPr lang="en-US" dirty="0">
              <a:solidFill>
                <a:srgbClr val="333333"/>
              </a:solidFill>
            </a:endParaRPr>
          </a:p>
        </p:txBody>
      </p:sp>
      <p:pic>
        <p:nvPicPr>
          <p:cNvPr id="21" name="Picture 20" descr="Icon&#10;&#10;Description automatically generated">
            <a:extLst>
              <a:ext uri="{FF2B5EF4-FFF2-40B4-BE49-F238E27FC236}">
                <a16:creationId xmlns:a16="http://schemas.microsoft.com/office/drawing/2014/main" id="{3EF5FE5D-7FA4-6BFC-CB92-F5135A4EFC3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24318" y="2878128"/>
            <a:ext cx="242886" cy="242886"/>
          </a:xfrm>
          <a:prstGeom prst="rect">
            <a:avLst/>
          </a:prstGeom>
          <a:noFill/>
          <a:ln>
            <a:noFill/>
          </a:ln>
        </p:spPr>
      </p:pic>
    </p:spTree>
    <p:extLst>
      <p:ext uri="{BB962C8B-B14F-4D97-AF65-F5344CB8AC3E}">
        <p14:creationId xmlns:p14="http://schemas.microsoft.com/office/powerpoint/2010/main" val="17326655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Dark Blue">
    <p:spTree>
      <p:nvGrpSpPr>
        <p:cNvPr id="1" name=""/>
        <p:cNvGrpSpPr/>
        <p:nvPr/>
      </p:nvGrpSpPr>
      <p:grpSpPr>
        <a:xfrm>
          <a:off x="0" y="0"/>
          <a:ext cx="0" cy="0"/>
          <a:chOff x="0" y="0"/>
          <a:chExt cx="0" cy="0"/>
        </a:xfrm>
      </p:grpSpPr>
      <p:sp>
        <p:nvSpPr>
          <p:cNvPr id="17" name="Text Placeholder 15">
            <a:extLst>
              <a:ext uri="{FF2B5EF4-FFF2-40B4-BE49-F238E27FC236}">
                <a16:creationId xmlns:a16="http://schemas.microsoft.com/office/drawing/2014/main" id="{B4258328-BEFC-F240-8374-BA024E059E22}"/>
              </a:ext>
            </a:extLst>
          </p:cNvPr>
          <p:cNvSpPr>
            <a:spLocks noGrp="1"/>
          </p:cNvSpPr>
          <p:nvPr>
            <p:ph type="body" sz="quarter" idx="11" hasCustomPrompt="1"/>
          </p:nvPr>
        </p:nvSpPr>
        <p:spPr>
          <a:xfrm>
            <a:off x="848060" y="4453648"/>
            <a:ext cx="10524050" cy="563974"/>
          </a:xfrm>
        </p:spPr>
        <p:txBody>
          <a:bodyPr>
            <a:normAutofit/>
          </a:bodyPr>
          <a:lstStyle>
            <a:lvl1pPr marL="0" indent="0">
              <a:buNone/>
              <a:defRPr sz="3200" b="0">
                <a:solidFill>
                  <a:srgbClr val="333333"/>
                </a:solidFill>
              </a:defRPr>
            </a:lvl1pPr>
          </a:lstStyle>
          <a:p>
            <a:pPr lvl="0"/>
            <a:r>
              <a:rPr lang="en-US" dirty="0"/>
              <a:t>Unit/organization</a:t>
            </a:r>
          </a:p>
        </p:txBody>
      </p:sp>
      <p:sp>
        <p:nvSpPr>
          <p:cNvPr id="19" name="Text Placeholder 15">
            <a:extLst>
              <a:ext uri="{FF2B5EF4-FFF2-40B4-BE49-F238E27FC236}">
                <a16:creationId xmlns:a16="http://schemas.microsoft.com/office/drawing/2014/main" id="{6B64FC64-B460-F145-ABF3-8FCC63C437A3}"/>
              </a:ext>
            </a:extLst>
          </p:cNvPr>
          <p:cNvSpPr>
            <a:spLocks noGrp="1"/>
          </p:cNvSpPr>
          <p:nvPr>
            <p:ph type="body" sz="quarter" idx="13" hasCustomPrompt="1"/>
          </p:nvPr>
        </p:nvSpPr>
        <p:spPr>
          <a:xfrm>
            <a:off x="848059" y="5029470"/>
            <a:ext cx="7821604" cy="563974"/>
          </a:xfrm>
        </p:spPr>
        <p:txBody>
          <a:bodyPr anchor="b" anchorCtr="0">
            <a:normAutofit/>
          </a:bodyPr>
          <a:lstStyle>
            <a:lvl1pPr marL="0" indent="0">
              <a:buNone/>
              <a:defRPr sz="2400">
                <a:solidFill>
                  <a:srgbClr val="333333"/>
                </a:solidFill>
              </a:defRPr>
            </a:lvl1pPr>
          </a:lstStyle>
          <a:p>
            <a:pPr lvl="0"/>
            <a:r>
              <a:rPr lang="en-US" dirty="0"/>
              <a:t>Unit commander’s/organization leader’s name</a:t>
            </a:r>
          </a:p>
        </p:txBody>
      </p:sp>
      <p:grpSp>
        <p:nvGrpSpPr>
          <p:cNvPr id="7" name="Group 6">
            <a:extLst>
              <a:ext uri="{FF2B5EF4-FFF2-40B4-BE49-F238E27FC236}">
                <a16:creationId xmlns:a16="http://schemas.microsoft.com/office/drawing/2014/main" id="{8C28D47D-D789-3D4B-9AC1-89AAAE947D0D}"/>
              </a:ext>
            </a:extLst>
          </p:cNvPr>
          <p:cNvGrpSpPr/>
          <p:nvPr userDrawn="1"/>
        </p:nvGrpSpPr>
        <p:grpSpPr>
          <a:xfrm>
            <a:off x="838906" y="5781383"/>
            <a:ext cx="5203915" cy="520263"/>
            <a:chOff x="-139483" y="5989415"/>
            <a:chExt cx="5203915" cy="520263"/>
          </a:xfrm>
        </p:grpSpPr>
        <p:sp>
          <p:nvSpPr>
            <p:cNvPr id="2" name="Rectangle 1">
              <a:extLst>
                <a:ext uri="{FF2B5EF4-FFF2-40B4-BE49-F238E27FC236}">
                  <a16:creationId xmlns:a16="http://schemas.microsoft.com/office/drawing/2014/main" id="{87A3913C-9378-104B-9B4C-E5CFC32741EB}"/>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BFC3D5E-897B-244A-BE32-40B66E49C1D2}"/>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 Placeholder 15">
            <a:extLst>
              <a:ext uri="{FF2B5EF4-FFF2-40B4-BE49-F238E27FC236}">
                <a16:creationId xmlns:a16="http://schemas.microsoft.com/office/drawing/2014/main" id="{5A76EBEF-9F37-0D40-96ED-16F4609C41AE}"/>
              </a:ext>
            </a:extLst>
          </p:cNvPr>
          <p:cNvSpPr>
            <a:spLocks noGrp="1"/>
          </p:cNvSpPr>
          <p:nvPr>
            <p:ph type="body" sz="quarter" idx="12" hasCustomPrompt="1"/>
          </p:nvPr>
        </p:nvSpPr>
        <p:spPr>
          <a:xfrm>
            <a:off x="848058" y="5804536"/>
            <a:ext cx="4269839" cy="513017"/>
          </a:xfrm>
        </p:spPr>
        <p:txBody>
          <a:bodyPr anchor="ctr" anchorCtr="0">
            <a:normAutofit/>
          </a:bodyPr>
          <a:lstStyle>
            <a:lvl1pPr marL="0" indent="0">
              <a:buNone/>
              <a:defRPr sz="2000">
                <a:solidFill>
                  <a:srgbClr val="FFFFFF"/>
                </a:solidFill>
              </a:defRPr>
            </a:lvl1pPr>
          </a:lstStyle>
          <a:p>
            <a:pPr lvl="0"/>
            <a:r>
              <a:rPr lang="en-US" dirty="0"/>
              <a:t>Date</a:t>
            </a:r>
          </a:p>
        </p:txBody>
      </p:sp>
      <p:sp>
        <p:nvSpPr>
          <p:cNvPr id="21" name="Rectangle 20">
            <a:extLst>
              <a:ext uri="{FF2B5EF4-FFF2-40B4-BE49-F238E27FC236}">
                <a16:creationId xmlns:a16="http://schemas.microsoft.com/office/drawing/2014/main" id="{42B19F51-0592-59C9-DF27-8DF2752AA65E}"/>
              </a:ext>
            </a:extLst>
          </p:cNvPr>
          <p:cNvSpPr/>
          <p:nvPr userDrawn="1"/>
        </p:nvSpPr>
        <p:spPr>
          <a:xfrm>
            <a:off x="955964" y="2733278"/>
            <a:ext cx="8229600" cy="69273"/>
          </a:xfrm>
          <a:prstGeom prst="rect">
            <a:avLst/>
          </a:prstGeom>
          <a:gradFill flip="none" rotWithShape="1">
            <a:gsLst>
              <a:gs pos="97297">
                <a:srgbClr val="333333"/>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C15446C-3A45-53FD-5D13-EF35F1C44195}"/>
              </a:ext>
            </a:extLst>
          </p:cNvPr>
          <p:cNvSpPr txBox="1"/>
          <p:nvPr userDrawn="1"/>
        </p:nvSpPr>
        <p:spPr>
          <a:xfrm>
            <a:off x="10185964" y="203244"/>
            <a:ext cx="1846810" cy="1200329"/>
          </a:xfrm>
          <a:prstGeom prst="rect">
            <a:avLst/>
          </a:prstGeom>
          <a:noFill/>
        </p:spPr>
        <p:txBody>
          <a:bodyPr wrap="square" rtlCol="0">
            <a:spAutoFit/>
          </a:bodyPr>
          <a:lstStyle/>
          <a:p>
            <a:pPr algn="ctr"/>
            <a:r>
              <a:rPr lang="en-US" dirty="0">
                <a:solidFill>
                  <a:srgbClr val="333333"/>
                </a:solidFill>
              </a:rPr>
              <a:t>Insert unit or organizational logo/photo about here</a:t>
            </a:r>
          </a:p>
        </p:txBody>
      </p:sp>
      <p:sp>
        <p:nvSpPr>
          <p:cNvPr id="6" name="TextBox 5">
            <a:extLst>
              <a:ext uri="{FF2B5EF4-FFF2-40B4-BE49-F238E27FC236}">
                <a16:creationId xmlns:a16="http://schemas.microsoft.com/office/drawing/2014/main" id="{71D1C254-7C7F-8128-9CE7-DBA277FD32DD}"/>
              </a:ext>
            </a:extLst>
          </p:cNvPr>
          <p:cNvSpPr txBox="1"/>
          <p:nvPr userDrawn="1"/>
        </p:nvSpPr>
        <p:spPr>
          <a:xfrm>
            <a:off x="848058" y="1859601"/>
            <a:ext cx="10961504" cy="20313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3600" b="1" dirty="0">
                <a:solidFill>
                  <a:srgbClr val="333333"/>
                </a:solidFill>
              </a:rPr>
              <a:t>Defense Organizational Climate Survey (DEOCS) First Look – Commander/Leader</a:t>
            </a:r>
          </a:p>
          <a:p>
            <a:endParaRPr lang="en-US" dirty="0"/>
          </a:p>
        </p:txBody>
      </p:sp>
      <p:pic>
        <p:nvPicPr>
          <p:cNvPr id="9" name="Picture 8">
            <a:extLst>
              <a:ext uri="{FF2B5EF4-FFF2-40B4-BE49-F238E27FC236}">
                <a16:creationId xmlns:a16="http://schemas.microsoft.com/office/drawing/2014/main" id="{D14C0EDF-9E9A-310D-5FC2-29F6A922F753}"/>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518868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_Content, Two Column w/ Icons_op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D28D445-FC34-CC27-A941-76D7E750AC77}"/>
              </a:ext>
            </a:extLst>
          </p:cNvPr>
          <p:cNvSpPr txBox="1"/>
          <p:nvPr userDrawn="1"/>
        </p:nvSpPr>
        <p:spPr>
          <a:xfrm>
            <a:off x="6092378" y="652159"/>
            <a:ext cx="6098940" cy="923330"/>
          </a:xfrm>
          <a:prstGeom prst="rect">
            <a:avLst/>
          </a:prstGeom>
          <a:solidFill>
            <a:schemeClr val="bg1"/>
          </a:solidFill>
          <a:ln w="25400">
            <a:solidFill>
              <a:schemeClr val="tx1">
                <a:lumMod val="50000"/>
                <a:lumOff val="50000"/>
              </a:schemeClr>
            </a:solidFill>
          </a:ln>
        </p:spPr>
        <p:txBody>
          <a:bodyPr wrap="square" lIns="137160" tIns="91440" r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Arial" panose="020B0604020202020204" pitchFamily="34" charset="0"/>
                <a:cs typeface="Arial" panose="020B0604020202020204" pitchFamily="34" charset="0"/>
              </a:rPr>
              <a:t>Workplace Hostility </a:t>
            </a:r>
            <a:r>
              <a:rPr lang="en-US" sz="1200" b="0" i="0" u="none" strike="noStrike" baseline="0" dirty="0">
                <a:latin typeface="Arial" panose="020B0604020202020204" pitchFamily="34" charset="0"/>
                <a:cs typeface="Arial" panose="020B0604020202020204" pitchFamily="34" charset="0"/>
              </a:rPr>
              <a:t>measures</a:t>
            </a:r>
            <a:r>
              <a:rPr lang="en-US" sz="1200" b="0" i="1" u="none" strike="noStrike" baseline="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the degree to which individuals in the workplace acted in a hostile manner towards others. It includes behaviors such as insults, sarcasm, or gestures to humiliate a member as well as perception of others interfering with one’s work performance.</a:t>
            </a:r>
            <a:endParaRPr lang="en-US" sz="1200" i="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C188BFF-9A62-370A-4E32-D5EE549D8C27}"/>
              </a:ext>
            </a:extLst>
          </p:cNvPr>
          <p:cNvSpPr txBox="1"/>
          <p:nvPr userDrawn="1"/>
        </p:nvSpPr>
        <p:spPr>
          <a:xfrm>
            <a:off x="-9502" y="651091"/>
            <a:ext cx="6098940" cy="923544"/>
          </a:xfrm>
          <a:prstGeom prst="rect">
            <a:avLst/>
          </a:prstGeom>
          <a:solidFill>
            <a:schemeClr val="bg1"/>
          </a:solidFill>
          <a:ln w="25400">
            <a:solidFill>
              <a:schemeClr val="tx1">
                <a:lumMod val="50000"/>
                <a:lumOff val="50000"/>
              </a:schemeClr>
            </a:solidFill>
          </a:ln>
        </p:spPr>
        <p:txBody>
          <a:bodyPr wrap="square" lIns="137160" tIns="91440" rIns="91440" bIns="9144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Arial" panose="020B0604020202020204" pitchFamily="34" charset="0"/>
                <a:cs typeface="Arial" panose="020B0604020202020204" pitchFamily="34" charset="0"/>
              </a:rPr>
              <a:t>Stress </a:t>
            </a:r>
            <a:r>
              <a:rPr lang="en-US" sz="1200" b="0" i="0" u="none" strike="noStrike" baseline="0" dirty="0">
                <a:latin typeface="Arial" panose="020B0604020202020204" pitchFamily="34" charset="0"/>
                <a:cs typeface="Arial" panose="020B0604020202020204" pitchFamily="34" charset="0"/>
              </a:rPr>
              <a:t>measures</a:t>
            </a:r>
            <a:r>
              <a:rPr lang="en-US" sz="1200" b="0" i="1" u="none" strike="noStrike" baseline="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the feeling of emotional strain or pressure. Stressed individuals may feel unable to predict or influence valued and prominent aspects of their lives.</a:t>
            </a:r>
            <a:endParaRPr lang="en-US" sz="1200"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32B3803B-DBAC-E1B2-F2A3-478383D30B1F}"/>
              </a:ext>
            </a:extLst>
          </p:cNvPr>
          <p:cNvCxnSpPr/>
          <p:nvPr userDrawn="1"/>
        </p:nvCxnSpPr>
        <p:spPr>
          <a:xfrm>
            <a:off x="286226" y="492822"/>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D381F1-9915-D862-F094-6789C2A00D1E}"/>
              </a:ext>
            </a:extLst>
          </p:cNvPr>
          <p:cNvCxnSpPr/>
          <p:nvPr userDrawn="1"/>
        </p:nvCxnSpPr>
        <p:spPr>
          <a:xfrm>
            <a:off x="6337867" y="486880"/>
            <a:ext cx="4796589" cy="0"/>
          </a:xfrm>
          <a:prstGeom prst="line">
            <a:avLst/>
          </a:prstGeom>
          <a:ln w="25400" cap="flat">
            <a:gradFill flip="none" rotWithShape="1">
              <a:gsLst>
                <a:gs pos="0">
                  <a:srgbClr val="333333"/>
                </a:gs>
                <a:gs pos="52000">
                  <a:srgbClr val="D6001C"/>
                </a:gs>
                <a:gs pos="100000">
                  <a:srgbClr val="D6001C"/>
                </a:gs>
              </a:gsLst>
              <a:path path="circle">
                <a:fillToRect l="100000" t="100000"/>
              </a:path>
              <a:tileRect r="-100000" b="-100000"/>
            </a:gradFill>
            <a:miter lim="800000"/>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41FA437-7C19-2848-0165-FBCEA357044D}"/>
              </a:ext>
            </a:extLst>
          </p:cNvPr>
          <p:cNvSpPr txBox="1"/>
          <p:nvPr userDrawn="1"/>
        </p:nvSpPr>
        <p:spPr>
          <a:xfrm>
            <a:off x="286221"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Stress</a:t>
            </a:r>
          </a:p>
        </p:txBody>
      </p:sp>
      <p:sp>
        <p:nvSpPr>
          <p:cNvPr id="20" name="TextBox 19">
            <a:extLst>
              <a:ext uri="{FF2B5EF4-FFF2-40B4-BE49-F238E27FC236}">
                <a16:creationId xmlns:a16="http://schemas.microsoft.com/office/drawing/2014/main" id="{62B9BC57-9E04-B91F-F2CB-DBA36F54FA10}"/>
              </a:ext>
            </a:extLst>
          </p:cNvPr>
          <p:cNvSpPr txBox="1"/>
          <p:nvPr userDrawn="1"/>
        </p:nvSpPr>
        <p:spPr>
          <a:xfrm>
            <a:off x="6304969" y="86770"/>
            <a:ext cx="48460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333333"/>
                </a:solidFill>
                <a:latin typeface="Arial" panose="020B0604020202020204" pitchFamily="34" charset="0"/>
                <a:cs typeface="Arial" panose="020B0604020202020204" pitchFamily="34" charset="0"/>
              </a:rPr>
              <a:t>Workplace Hostility</a:t>
            </a:r>
          </a:p>
        </p:txBody>
      </p:sp>
      <p:cxnSp>
        <p:nvCxnSpPr>
          <p:cNvPr id="21" name="Straight Connector 20">
            <a:extLst>
              <a:ext uri="{FF2B5EF4-FFF2-40B4-BE49-F238E27FC236}">
                <a16:creationId xmlns:a16="http://schemas.microsoft.com/office/drawing/2014/main" id="{21B72D34-40A5-46B6-DB30-E153AE1384C6}"/>
              </a:ext>
            </a:extLst>
          </p:cNvPr>
          <p:cNvCxnSpPr>
            <a:cxnSpLocks/>
          </p:cNvCxnSpPr>
          <p:nvPr userDrawn="1"/>
        </p:nvCxnSpPr>
        <p:spPr>
          <a:xfrm flipV="1">
            <a:off x="6096000" y="0"/>
            <a:ext cx="0" cy="6236208"/>
          </a:xfrm>
          <a:prstGeom prst="line">
            <a:avLst/>
          </a:prstGeom>
          <a:ln w="3810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15CBC0-0D37-FFBF-DF69-4468040AA972}"/>
              </a:ext>
            </a:extLst>
          </p:cNvPr>
          <p:cNvCxnSpPr>
            <a:cxnSpLocks/>
          </p:cNvCxnSpPr>
          <p:nvPr userDrawn="1"/>
        </p:nvCxnSpPr>
        <p:spPr>
          <a:xfrm flipV="1">
            <a:off x="6097755" y="11545"/>
            <a:ext cx="601" cy="640080"/>
          </a:xfrm>
          <a:prstGeom prst="line">
            <a:avLst/>
          </a:prstGeom>
          <a:ln w="38100" cmpd="sng">
            <a:solidFill>
              <a:srgbClr val="58595B"/>
            </a:solidFill>
            <a:prstDash val="soli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21C1872-7A36-D0A0-8B58-05C24860A8D1}"/>
              </a:ext>
            </a:extLst>
          </p:cNvPr>
          <p:cNvSpPr txBox="1"/>
          <p:nvPr userDrawn="1"/>
        </p:nvSpPr>
        <p:spPr>
          <a:xfrm>
            <a:off x="1218859" y="2018455"/>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Stress chart and 2025 Unfavorable Rating Comparison table from the DEOCS Survey Results PDF Report and paste here. You can hold the Windows + Shift + S keys to open the screenshot/snipping tool. Indicate presence of Factor Rating Alert      .</a:t>
            </a:r>
          </a:p>
        </p:txBody>
      </p:sp>
      <p:sp>
        <p:nvSpPr>
          <p:cNvPr id="26" name="TextBox 25">
            <a:extLst>
              <a:ext uri="{FF2B5EF4-FFF2-40B4-BE49-F238E27FC236}">
                <a16:creationId xmlns:a16="http://schemas.microsoft.com/office/drawing/2014/main" id="{21A8EAC5-B14F-3B10-DFB0-CC9ACC9B6A9D}"/>
              </a:ext>
            </a:extLst>
          </p:cNvPr>
          <p:cNvSpPr txBox="1"/>
          <p:nvPr userDrawn="1"/>
        </p:nvSpPr>
        <p:spPr>
          <a:xfrm>
            <a:off x="7314859" y="4339361"/>
            <a:ext cx="36576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Workplace Hostility by Demographic Category chart from the DEOCS Survey Results PDF Report and paste here. You can hold the Windows + Shift + S keys to open the screenshot/snipping tool. </a:t>
            </a:r>
          </a:p>
        </p:txBody>
      </p:sp>
      <p:sp>
        <p:nvSpPr>
          <p:cNvPr id="31" name="TextBox 30">
            <a:extLst>
              <a:ext uri="{FF2B5EF4-FFF2-40B4-BE49-F238E27FC236}">
                <a16:creationId xmlns:a16="http://schemas.microsoft.com/office/drawing/2014/main" id="{6E6991BF-B9D8-65E9-7FE5-33CA37A37FC8}"/>
              </a:ext>
            </a:extLst>
          </p:cNvPr>
          <p:cNvSpPr txBox="1"/>
          <p:nvPr userDrawn="1"/>
        </p:nvSpPr>
        <p:spPr>
          <a:xfrm>
            <a:off x="7315200" y="2018455"/>
            <a:ext cx="36576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overall Workplace Hostility chart and 2025 Unfavorable Ratings Comparison table from the DEOCS Survey Results PDF Report and paste here. You can hold the Windows + Shift + S keys to open the screenshot/snipping tool. Indicate presence of Factor Rating Alert      .</a:t>
            </a:r>
          </a:p>
        </p:txBody>
      </p:sp>
      <p:sp>
        <p:nvSpPr>
          <p:cNvPr id="32" name="TextBox 31">
            <a:extLst>
              <a:ext uri="{FF2B5EF4-FFF2-40B4-BE49-F238E27FC236}">
                <a16:creationId xmlns:a16="http://schemas.microsoft.com/office/drawing/2014/main" id="{A688DBDC-7127-EF91-791E-C69FD8221742}"/>
              </a:ext>
            </a:extLst>
          </p:cNvPr>
          <p:cNvSpPr txBox="1"/>
          <p:nvPr userDrawn="1"/>
        </p:nvSpPr>
        <p:spPr>
          <a:xfrm>
            <a:off x="1218859" y="4431695"/>
            <a:ext cx="3657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lumOff val="50000"/>
                  </a:schemeClr>
                </a:solidFill>
                <a:latin typeface="Arial" panose="020B0604020202020204" pitchFamily="34" charset="0"/>
                <a:cs typeface="Arial" panose="020B0604020202020204" pitchFamily="34" charset="0"/>
              </a:rPr>
              <a:t>Copy the Stress by Demographic Category chart from the DEOCS Survey Results PDF Report and paste here. You can hold the Windows + Shift + S keys to open the screenshot/snipping tool. </a:t>
            </a:r>
          </a:p>
        </p:txBody>
      </p:sp>
      <p:pic>
        <p:nvPicPr>
          <p:cNvPr id="41" name="Picture 40" descr="Icon&#10;&#10;Description automatically generated">
            <a:extLst>
              <a:ext uri="{FF2B5EF4-FFF2-40B4-BE49-F238E27FC236}">
                <a16:creationId xmlns:a16="http://schemas.microsoft.com/office/drawing/2014/main" id="{35D2C3FC-3E33-E8D9-DA19-636DE0D260D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70740" y="2947784"/>
            <a:ext cx="242886" cy="242886"/>
          </a:xfrm>
          <a:prstGeom prst="rect">
            <a:avLst/>
          </a:prstGeom>
          <a:noFill/>
          <a:ln>
            <a:noFill/>
          </a:ln>
        </p:spPr>
      </p:pic>
      <p:pic>
        <p:nvPicPr>
          <p:cNvPr id="49" name="Picture 48" descr="Icon&#10;&#10;Description automatically generated">
            <a:extLst>
              <a:ext uri="{FF2B5EF4-FFF2-40B4-BE49-F238E27FC236}">
                <a16:creationId xmlns:a16="http://schemas.microsoft.com/office/drawing/2014/main" id="{5FAEF09E-8C34-E15C-3E78-607C063DDF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69556" y="2947784"/>
            <a:ext cx="242886" cy="242886"/>
          </a:xfrm>
          <a:prstGeom prst="rect">
            <a:avLst/>
          </a:prstGeom>
          <a:noFill/>
          <a:ln>
            <a:noFill/>
          </a:ln>
        </p:spPr>
      </p:pic>
    </p:spTree>
    <p:extLst>
      <p:ext uri="{BB962C8B-B14F-4D97-AF65-F5344CB8AC3E}">
        <p14:creationId xmlns:p14="http://schemas.microsoft.com/office/powerpoint/2010/main" val="1922089454"/>
      </p:ext>
    </p:extLst>
  </p:cSld>
  <p:clrMapOvr>
    <a:masterClrMapping/>
  </p:clrMapOvr>
  <p:extLst>
    <p:ext uri="{DCECCB84-F9BA-43D5-87BE-67443E8EF086}">
      <p15:sldGuideLst xmlns:p15="http://schemas.microsoft.com/office/powerpoint/2012/main">
        <p15:guide id="1" orient="horz" pos="1320" userDrawn="1">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limate Assessment Resul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10E227-DAE8-89CE-1DE8-C87B86FFB3A3}"/>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6B83860-8B31-E852-A107-C058AD7026E7}"/>
              </a:ext>
            </a:extLst>
          </p:cNvPr>
          <p:cNvSpPr txBox="1"/>
          <p:nvPr userDrawn="1"/>
        </p:nvSpPr>
        <p:spPr>
          <a:xfrm>
            <a:off x="6160849" y="2706207"/>
            <a:ext cx="5833248" cy="400110"/>
          </a:xfrm>
          <a:prstGeom prst="rect">
            <a:avLst/>
          </a:prstGeom>
          <a:noFill/>
        </p:spPr>
        <p:txBody>
          <a:bodyPr wrap="square" rtlCol="0">
            <a:spAutoFit/>
          </a:bodyPr>
          <a:lstStyle/>
          <a:p>
            <a:r>
              <a:rPr lang="en-US" sz="2000" b="1" i="0">
                <a:solidFill>
                  <a:schemeClr val="bg1"/>
                </a:solidFill>
                <a:latin typeface="Arial" panose="020B0604020202020204" pitchFamily="34" charset="0"/>
                <a:cs typeface="Arial" panose="020B0604020202020204" pitchFamily="34" charset="0"/>
              </a:rPr>
              <a:t>Noteworthy Quotes: </a:t>
            </a:r>
          </a:p>
        </p:txBody>
      </p:sp>
      <p:sp>
        <p:nvSpPr>
          <p:cNvPr id="11" name="TextBox 10">
            <a:extLst>
              <a:ext uri="{FF2B5EF4-FFF2-40B4-BE49-F238E27FC236}">
                <a16:creationId xmlns:a16="http://schemas.microsoft.com/office/drawing/2014/main" id="{BACAFBE9-E3B6-CAF6-B1D6-CB7589ADD61D}"/>
              </a:ext>
            </a:extLst>
          </p:cNvPr>
          <p:cNvSpPr txBox="1"/>
          <p:nvPr userDrawn="1"/>
        </p:nvSpPr>
        <p:spPr>
          <a:xfrm>
            <a:off x="761200" y="311795"/>
            <a:ext cx="1141482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Written Comments</a:t>
            </a:r>
            <a:r>
              <a:rPr lang="en-US" sz="3200" b="1" spc="-10" baseline="0" dirty="0">
                <a:solidFill>
                  <a:srgbClr val="333333"/>
                </a:solidFill>
                <a:latin typeface="Arial" panose="020B0604020202020204" pitchFamily="34" charset="0"/>
                <a:cs typeface="Arial" panose="020B0604020202020204" pitchFamily="34" charset="0"/>
              </a:rPr>
              <a:t> |</a:t>
            </a:r>
            <a:r>
              <a:rPr lang="en-US" sz="3200" b="1" dirty="0">
                <a:solidFill>
                  <a:srgbClr val="333333"/>
                </a:solidFill>
                <a:latin typeface="Arial" panose="020B0604020202020204" pitchFamily="34" charset="0"/>
                <a:cs typeface="Arial" panose="020B0604020202020204" pitchFamily="34" charset="0"/>
              </a:rPr>
              <a:t> First Glance</a:t>
            </a:r>
            <a:endParaRPr lang="en-US" sz="2800" b="0" i="0" dirty="0">
              <a:solidFill>
                <a:srgbClr val="333333"/>
              </a:solidFill>
              <a:latin typeface="Arial" panose="020B0604020202020204" pitchFamily="34" charset="0"/>
              <a:cs typeface="Arial" panose="020B0604020202020204" pitchFamily="34" charset="0"/>
            </a:endParaRPr>
          </a:p>
        </p:txBody>
      </p:sp>
      <p:sp>
        <p:nvSpPr>
          <p:cNvPr id="13" name="Text Placeholder 9">
            <a:extLst>
              <a:ext uri="{FF2B5EF4-FFF2-40B4-BE49-F238E27FC236}">
                <a16:creationId xmlns:a16="http://schemas.microsoft.com/office/drawing/2014/main" id="{5A80DF89-4672-BEDC-A1C0-A705A74EF25C}"/>
              </a:ext>
            </a:extLst>
          </p:cNvPr>
          <p:cNvSpPr>
            <a:spLocks noGrp="1"/>
          </p:cNvSpPr>
          <p:nvPr>
            <p:ph type="body" sz="quarter" idx="11" hasCustomPrompt="1"/>
          </p:nvPr>
        </p:nvSpPr>
        <p:spPr>
          <a:xfrm>
            <a:off x="2271714" y="2974648"/>
            <a:ext cx="3317874" cy="892846"/>
          </a:xfrm>
          <a:prstGeom prst="rect">
            <a:avLst/>
          </a:prstGeom>
        </p:spPr>
        <p:txBody>
          <a:bodyPr/>
          <a:lstStyle>
            <a:lvl1pPr marL="0" indent="0">
              <a:buNone/>
              <a:defRPr sz="1400"/>
            </a:lvl1pPr>
          </a:lstStyle>
          <a:p>
            <a:pPr lvl="0">
              <a:lnSpc>
                <a:spcPct val="100000"/>
              </a:lnSpc>
              <a:spcBef>
                <a:spcPts val="0"/>
              </a:spcBef>
            </a:pPr>
            <a:r>
              <a:rPr lang="en-US"/>
              <a:t>Click to enter a quote.</a:t>
            </a:r>
          </a:p>
          <a:p>
            <a:pPr lvl="0">
              <a:lnSpc>
                <a:spcPct val="100000"/>
              </a:lnSpc>
              <a:spcBef>
                <a:spcPts val="0"/>
              </a:spcBef>
            </a:pPr>
            <a:endParaRPr lang="en-US"/>
          </a:p>
          <a:p>
            <a:pPr lvl="0">
              <a:lnSpc>
                <a:spcPct val="100000"/>
              </a:lnSpc>
              <a:spcBef>
                <a:spcPts val="0"/>
              </a:spcBef>
            </a:pPr>
            <a:endParaRPr lang="en-US"/>
          </a:p>
          <a:p>
            <a:pPr lvl="0">
              <a:lnSpc>
                <a:spcPct val="100000"/>
              </a:lnSpc>
              <a:spcBef>
                <a:spcPts val="0"/>
              </a:spcBef>
            </a:pPr>
            <a:endParaRPr lang="en-US"/>
          </a:p>
        </p:txBody>
      </p:sp>
      <p:sp>
        <p:nvSpPr>
          <p:cNvPr id="14" name="Text Placeholder 9">
            <a:extLst>
              <a:ext uri="{FF2B5EF4-FFF2-40B4-BE49-F238E27FC236}">
                <a16:creationId xmlns:a16="http://schemas.microsoft.com/office/drawing/2014/main" id="{57C2ADE3-0696-E399-AEC3-21962A1413A7}"/>
              </a:ext>
            </a:extLst>
          </p:cNvPr>
          <p:cNvSpPr>
            <a:spLocks noGrp="1"/>
          </p:cNvSpPr>
          <p:nvPr>
            <p:ph type="body" sz="quarter" idx="12" hasCustomPrompt="1"/>
          </p:nvPr>
        </p:nvSpPr>
        <p:spPr>
          <a:xfrm>
            <a:off x="6184656" y="2072776"/>
            <a:ext cx="3317874" cy="892846"/>
          </a:xfrm>
          <a:prstGeom prst="rect">
            <a:avLst/>
          </a:prstGeom>
        </p:spPr>
        <p:txBody>
          <a:bodyPr/>
          <a:lstStyle>
            <a:lvl1pPr marL="0" indent="0">
              <a:buNone/>
              <a:defRPr sz="1400"/>
            </a:lvl1pPr>
          </a:lstStyle>
          <a:p>
            <a:pPr lvl="0">
              <a:lnSpc>
                <a:spcPct val="100000"/>
              </a:lnSpc>
              <a:spcBef>
                <a:spcPts val="0"/>
              </a:spcBef>
            </a:pPr>
            <a:r>
              <a:rPr lang="en-US"/>
              <a:t>Click to enter a quote.</a:t>
            </a:r>
          </a:p>
          <a:p>
            <a:pPr lvl="0">
              <a:lnSpc>
                <a:spcPct val="100000"/>
              </a:lnSpc>
              <a:spcBef>
                <a:spcPts val="0"/>
              </a:spcBef>
            </a:pPr>
            <a:endParaRPr lang="en-US"/>
          </a:p>
          <a:p>
            <a:pPr lvl="0">
              <a:lnSpc>
                <a:spcPct val="100000"/>
              </a:lnSpc>
              <a:spcBef>
                <a:spcPts val="0"/>
              </a:spcBef>
            </a:pPr>
            <a:endParaRPr lang="en-US"/>
          </a:p>
          <a:p>
            <a:pPr lvl="0">
              <a:lnSpc>
                <a:spcPct val="100000"/>
              </a:lnSpc>
              <a:spcBef>
                <a:spcPts val="0"/>
              </a:spcBef>
            </a:pPr>
            <a:endParaRPr lang="en-US"/>
          </a:p>
        </p:txBody>
      </p:sp>
      <p:sp>
        <p:nvSpPr>
          <p:cNvPr id="15" name="Text Placeholder 9">
            <a:extLst>
              <a:ext uri="{FF2B5EF4-FFF2-40B4-BE49-F238E27FC236}">
                <a16:creationId xmlns:a16="http://schemas.microsoft.com/office/drawing/2014/main" id="{0DD46699-3A39-60E4-3287-0D23EC5A601D}"/>
              </a:ext>
            </a:extLst>
          </p:cNvPr>
          <p:cNvSpPr>
            <a:spLocks noGrp="1"/>
          </p:cNvSpPr>
          <p:nvPr>
            <p:ph type="body" sz="quarter" idx="13" hasCustomPrompt="1"/>
          </p:nvPr>
        </p:nvSpPr>
        <p:spPr>
          <a:xfrm>
            <a:off x="8094293" y="3792945"/>
            <a:ext cx="3317874" cy="892846"/>
          </a:xfrm>
          <a:prstGeom prst="rect">
            <a:avLst/>
          </a:prstGeom>
        </p:spPr>
        <p:txBody>
          <a:bodyPr/>
          <a:lstStyle>
            <a:lvl1pPr marL="0" indent="0">
              <a:buNone/>
              <a:defRPr sz="1400"/>
            </a:lvl1pPr>
          </a:lstStyle>
          <a:p>
            <a:pPr lvl="0">
              <a:lnSpc>
                <a:spcPct val="100000"/>
              </a:lnSpc>
              <a:spcBef>
                <a:spcPts val="0"/>
              </a:spcBef>
            </a:pPr>
            <a:r>
              <a:rPr lang="en-US"/>
              <a:t>Click to enter a quote.</a:t>
            </a:r>
          </a:p>
          <a:p>
            <a:pPr lvl="0">
              <a:lnSpc>
                <a:spcPct val="100000"/>
              </a:lnSpc>
              <a:spcBef>
                <a:spcPts val="0"/>
              </a:spcBef>
            </a:pPr>
            <a:endParaRPr lang="en-US"/>
          </a:p>
          <a:p>
            <a:pPr lvl="0">
              <a:lnSpc>
                <a:spcPct val="100000"/>
              </a:lnSpc>
              <a:spcBef>
                <a:spcPts val="0"/>
              </a:spcBef>
            </a:pPr>
            <a:endParaRPr lang="en-US"/>
          </a:p>
          <a:p>
            <a:pPr lvl="0">
              <a:lnSpc>
                <a:spcPct val="100000"/>
              </a:lnSpc>
              <a:spcBef>
                <a:spcPts val="0"/>
              </a:spcBef>
            </a:pPr>
            <a:endParaRPr lang="en-US"/>
          </a:p>
        </p:txBody>
      </p:sp>
      <p:sp>
        <p:nvSpPr>
          <p:cNvPr id="16" name="Text Placeholder 9">
            <a:extLst>
              <a:ext uri="{FF2B5EF4-FFF2-40B4-BE49-F238E27FC236}">
                <a16:creationId xmlns:a16="http://schemas.microsoft.com/office/drawing/2014/main" id="{0E38E8DC-7443-D1F1-E5BC-4E7964CE333A}"/>
              </a:ext>
            </a:extLst>
          </p:cNvPr>
          <p:cNvSpPr>
            <a:spLocks noGrp="1"/>
          </p:cNvSpPr>
          <p:nvPr>
            <p:ph type="body" sz="quarter" idx="14" hasCustomPrompt="1"/>
          </p:nvPr>
        </p:nvSpPr>
        <p:spPr>
          <a:xfrm>
            <a:off x="4204673" y="4680551"/>
            <a:ext cx="3317874" cy="892846"/>
          </a:xfrm>
          <a:prstGeom prst="rect">
            <a:avLst/>
          </a:prstGeom>
        </p:spPr>
        <p:txBody>
          <a:bodyPr/>
          <a:lstStyle>
            <a:lvl1pPr marL="0" indent="0">
              <a:buNone/>
              <a:defRPr sz="1400"/>
            </a:lvl1pPr>
          </a:lstStyle>
          <a:p>
            <a:pPr lvl="0">
              <a:lnSpc>
                <a:spcPct val="100000"/>
              </a:lnSpc>
              <a:spcBef>
                <a:spcPts val="0"/>
              </a:spcBef>
            </a:pPr>
            <a:r>
              <a:rPr lang="en-US"/>
              <a:t>Click to enter a quote.</a:t>
            </a:r>
          </a:p>
          <a:p>
            <a:pPr lvl="0">
              <a:lnSpc>
                <a:spcPct val="100000"/>
              </a:lnSpc>
              <a:spcBef>
                <a:spcPts val="0"/>
              </a:spcBef>
            </a:pPr>
            <a:endParaRPr lang="en-US"/>
          </a:p>
          <a:p>
            <a:pPr lvl="0">
              <a:lnSpc>
                <a:spcPct val="100000"/>
              </a:lnSpc>
              <a:spcBef>
                <a:spcPts val="0"/>
              </a:spcBef>
            </a:pPr>
            <a:endParaRPr lang="en-US"/>
          </a:p>
          <a:p>
            <a:pPr lvl="0">
              <a:lnSpc>
                <a:spcPct val="100000"/>
              </a:lnSpc>
              <a:spcBef>
                <a:spcPts val="0"/>
              </a:spcBef>
            </a:pPr>
            <a:endParaRPr lang="en-US"/>
          </a:p>
        </p:txBody>
      </p:sp>
      <p:sp>
        <p:nvSpPr>
          <p:cNvPr id="18" name="Text Placeholder 9">
            <a:extLst>
              <a:ext uri="{FF2B5EF4-FFF2-40B4-BE49-F238E27FC236}">
                <a16:creationId xmlns:a16="http://schemas.microsoft.com/office/drawing/2014/main" id="{9A97C093-E47C-685D-02F8-8BDEE450AADD}"/>
              </a:ext>
            </a:extLst>
          </p:cNvPr>
          <p:cNvSpPr>
            <a:spLocks noGrp="1"/>
          </p:cNvSpPr>
          <p:nvPr>
            <p:ph type="body" sz="quarter" idx="16" hasCustomPrompt="1"/>
          </p:nvPr>
        </p:nvSpPr>
        <p:spPr>
          <a:xfrm>
            <a:off x="643578" y="1540324"/>
            <a:ext cx="3317874" cy="892846"/>
          </a:xfrm>
          <a:prstGeom prst="rect">
            <a:avLst/>
          </a:prstGeom>
        </p:spPr>
        <p:txBody>
          <a:bodyPr/>
          <a:lstStyle>
            <a:lvl1pPr marL="0" indent="0">
              <a:buNone/>
              <a:defRPr sz="1400"/>
            </a:lvl1pPr>
          </a:lstStyle>
          <a:p>
            <a:pPr lvl="0">
              <a:lnSpc>
                <a:spcPct val="100000"/>
              </a:lnSpc>
              <a:spcBef>
                <a:spcPts val="0"/>
              </a:spcBef>
            </a:pPr>
            <a:r>
              <a:rPr lang="en-US"/>
              <a:t>Click to enter a quote.</a:t>
            </a:r>
          </a:p>
          <a:p>
            <a:pPr lvl="0">
              <a:lnSpc>
                <a:spcPct val="100000"/>
              </a:lnSpc>
              <a:spcBef>
                <a:spcPts val="0"/>
              </a:spcBef>
            </a:pPr>
            <a:endParaRPr lang="en-US"/>
          </a:p>
          <a:p>
            <a:pPr lvl="0">
              <a:lnSpc>
                <a:spcPct val="100000"/>
              </a:lnSpc>
              <a:spcBef>
                <a:spcPts val="0"/>
              </a:spcBef>
            </a:pPr>
            <a:endParaRPr lang="en-US"/>
          </a:p>
          <a:p>
            <a:pPr lvl="0">
              <a:lnSpc>
                <a:spcPct val="100000"/>
              </a:lnSpc>
              <a:spcBef>
                <a:spcPts val="0"/>
              </a:spcBef>
            </a:pPr>
            <a:endParaRPr lang="en-US"/>
          </a:p>
        </p:txBody>
      </p:sp>
    </p:spTree>
    <p:extLst>
      <p:ext uri="{BB962C8B-B14F-4D97-AF65-F5344CB8AC3E}">
        <p14:creationId xmlns:p14="http://schemas.microsoft.com/office/powerpoint/2010/main" val="42438313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limate Assessment Results">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5965E6-D0A0-205C-B4C4-180D251BBBF9}"/>
              </a:ext>
            </a:extLst>
          </p:cNvPr>
          <p:cNvSpPr txBox="1"/>
          <p:nvPr userDrawn="1"/>
        </p:nvSpPr>
        <p:spPr>
          <a:xfrm>
            <a:off x="3838679" y="2694733"/>
            <a:ext cx="445914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Custom Closed-Ended Question Results chart from the DEOCS Survey Results PDF Report (if applicable). </a:t>
            </a:r>
            <a:r>
              <a:rPr lang="en-US" sz="1800">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Rectangle 7">
            <a:extLst>
              <a:ext uri="{FF2B5EF4-FFF2-40B4-BE49-F238E27FC236}">
                <a16:creationId xmlns:a16="http://schemas.microsoft.com/office/drawing/2014/main" id="{919E97D9-E52B-DFD2-4645-C21AA9EEB6CF}"/>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91B530F-5FAA-87CC-EC34-36E86460F53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Custom Closed-Ended Question Results</a:t>
            </a:r>
            <a:endParaRPr lang="en-US" sz="2800" b="0" i="0" dirty="0">
              <a:solidFill>
                <a:srgbClr val="3333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95661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ontent, Two Column w/ Icons_op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778B24-9FA8-6140-CCA5-4E3A6BC718FF}"/>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C89F00-7A13-00F8-A7CF-6382BC08B927}"/>
              </a:ext>
            </a:extLst>
          </p:cNvPr>
          <p:cNvSpPr txBox="1"/>
          <p:nvPr userDrawn="1"/>
        </p:nvSpPr>
        <p:spPr>
          <a:xfrm>
            <a:off x="755625" y="340079"/>
            <a:ext cx="9137180" cy="584775"/>
          </a:xfrm>
          <a:prstGeom prst="rect">
            <a:avLst/>
          </a:prstGeom>
          <a:noFill/>
        </p:spPr>
        <p:txBody>
          <a:bodyPr wrap="square" rtlCol="0">
            <a:spAutoFit/>
          </a:bodyPr>
          <a:lstStyle/>
          <a:p>
            <a:r>
              <a:rPr lang="en-US" sz="3200" b="1">
                <a:solidFill>
                  <a:srgbClr val="333333"/>
                </a:solidFill>
                <a:latin typeface="Arial" panose="020B0604020202020204" pitchFamily="34" charset="0"/>
                <a:cs typeface="Arial" panose="020B0604020202020204" pitchFamily="34" charset="0"/>
              </a:rPr>
              <a:t>The Process</a:t>
            </a:r>
          </a:p>
        </p:txBody>
      </p:sp>
      <p:pic>
        <p:nvPicPr>
          <p:cNvPr id="12" name="Picture 11">
            <a:extLst>
              <a:ext uri="{FF2B5EF4-FFF2-40B4-BE49-F238E27FC236}">
                <a16:creationId xmlns:a16="http://schemas.microsoft.com/office/drawing/2014/main" id="{EC924A55-DF05-F645-153E-C27E06F3DDFE}"/>
              </a:ext>
            </a:extLst>
          </p:cNvPr>
          <p:cNvPicPr>
            <a:picLocks noChangeAspect="1"/>
          </p:cNvPicPr>
          <p:nvPr userDrawn="1"/>
        </p:nvPicPr>
        <p:blipFill>
          <a:blip r:embed="rId2"/>
          <a:srcRect t="1125" r="97" b="15073"/>
          <a:stretch>
            <a:fillRect/>
          </a:stretch>
        </p:blipFill>
        <p:spPr>
          <a:xfrm>
            <a:off x="2826817" y="1114123"/>
            <a:ext cx="6538365" cy="4968235"/>
          </a:xfrm>
          <a:prstGeom prst="rect">
            <a:avLst/>
          </a:prstGeom>
        </p:spPr>
      </p:pic>
    </p:spTree>
    <p:extLst>
      <p:ext uri="{BB962C8B-B14F-4D97-AF65-F5344CB8AC3E}">
        <p14:creationId xmlns:p14="http://schemas.microsoft.com/office/powerpoint/2010/main" val="1880731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Climate Assessment Resul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E4D61A2-9872-55CC-8D83-C00C3D36F392}"/>
              </a:ext>
            </a:extLst>
          </p:cNvPr>
          <p:cNvSpPr>
            <a:spLocks noGrp="1" noRot="1" noMove="1" noResize="1" noEditPoints="1" noAdjustHandles="1" noChangeArrowheads="1" noChangeShapeType="1"/>
          </p:cNvSpPr>
          <p:nvPr userDrawn="1"/>
        </p:nvSpPr>
        <p:spPr>
          <a:xfrm>
            <a:off x="0" y="1"/>
            <a:ext cx="12192000" cy="1176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BED284A-9432-4EF8-DB7E-D832FB3AF864}"/>
              </a:ext>
            </a:extLst>
          </p:cNvPr>
          <p:cNvSpPr txBox="1"/>
          <p:nvPr userDrawn="1"/>
        </p:nvSpPr>
        <p:spPr>
          <a:xfrm>
            <a:off x="3829573" y="2833233"/>
            <a:ext cx="453285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Service-Specific Items chart from the DEOCS Survey Results PDF Report (if applicable). </a:t>
            </a:r>
            <a:r>
              <a:rPr lang="en-US" sz="1800">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Rectangle 7">
            <a:extLst>
              <a:ext uri="{FF2B5EF4-FFF2-40B4-BE49-F238E27FC236}">
                <a16:creationId xmlns:a16="http://schemas.microsoft.com/office/drawing/2014/main" id="{919E97D9-E52B-DFD2-4645-C21AA9EEB6CF}"/>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91B530F-5FAA-87CC-EC34-36E86460F53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333333"/>
                </a:solidFill>
                <a:latin typeface="Arial" panose="020B0604020202020204" pitchFamily="34" charset="0"/>
                <a:cs typeface="Arial" panose="020B0604020202020204" pitchFamily="34" charset="0"/>
              </a:rPr>
              <a:t>Service-Specific Question Results</a:t>
            </a:r>
            <a:endParaRPr lang="en-US" sz="2800" b="0" i="0" dirty="0">
              <a:solidFill>
                <a:srgbClr val="3333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07853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Section Slide Dark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333333"/>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9" y="1860607"/>
            <a:ext cx="6985832" cy="830997"/>
          </a:xfrm>
          <a:prstGeom prst="rect">
            <a:avLst/>
          </a:prstGeom>
          <a:noFill/>
        </p:spPr>
        <p:txBody>
          <a:bodyPr wrap="square" rtlCol="0">
            <a:spAutoFit/>
          </a:bodyPr>
          <a:lstStyle/>
          <a:p>
            <a:r>
              <a:rPr lang="en-US" sz="4800" b="1" dirty="0">
                <a:solidFill>
                  <a:srgbClr val="333333"/>
                </a:solidFill>
              </a:rPr>
              <a:t>Discussion</a:t>
            </a:r>
          </a:p>
        </p:txBody>
      </p:sp>
      <p:sp>
        <p:nvSpPr>
          <p:cNvPr id="3" name="Rectangle 2">
            <a:extLst>
              <a:ext uri="{FF2B5EF4-FFF2-40B4-BE49-F238E27FC236}">
                <a16:creationId xmlns:a16="http://schemas.microsoft.com/office/drawing/2014/main" id="{B14077EA-CF51-D1C0-F28D-540B956EF68E}"/>
              </a:ext>
            </a:extLst>
          </p:cNvPr>
          <p:cNvSpPr/>
          <p:nvPr userDrawn="1"/>
        </p:nvSpPr>
        <p:spPr>
          <a:xfrm>
            <a:off x="955964" y="1745781"/>
            <a:ext cx="8229600" cy="73152"/>
          </a:xfrm>
          <a:prstGeom prst="rect">
            <a:avLst/>
          </a:prstGeom>
          <a:solidFill>
            <a:srgbClr val="3333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896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Slide | Image, Graphic, Table_op2">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BF430B-9202-EC22-1608-69D987473C2D}"/>
              </a:ext>
            </a:extLst>
          </p:cNvPr>
          <p:cNvSpPr/>
          <p:nvPr userDrawn="1"/>
        </p:nvSpPr>
        <p:spPr>
          <a:xfrm>
            <a:off x="0" y="577369"/>
            <a:ext cx="12192000" cy="1083141"/>
          </a:xfrm>
          <a:prstGeom prst="rect">
            <a:avLst/>
          </a:prstGeom>
          <a:solidFill>
            <a:srgbClr val="333333"/>
          </a:solidFill>
          <a:ln>
            <a:solidFill>
              <a:srgbClr val="D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A5F60F4-80D8-FEE0-1DFC-79BED1D17709}"/>
              </a:ext>
            </a:extLst>
          </p:cNvPr>
          <p:cNvSpPr txBox="1"/>
          <p:nvPr userDrawn="1"/>
        </p:nvSpPr>
        <p:spPr>
          <a:xfrm>
            <a:off x="322729" y="1785327"/>
            <a:ext cx="11528611"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400"/>
              </a:spcAft>
              <a:buClrTx/>
              <a:buSzTx/>
              <a:buFont typeface="Wingdings" panose="05000000000000000000" pitchFamily="2" charset="2"/>
              <a:buNone/>
              <a:tabLst/>
              <a:defRPr/>
            </a:pPr>
            <a:r>
              <a:rPr lang="en-US" sz="1600" b="0" i="0" dirty="0">
                <a:solidFill>
                  <a:schemeClr val="tx1"/>
                </a:solidFill>
                <a:latin typeface="Arial" panose="020B0604020202020204" pitchFamily="34" charset="0"/>
                <a:cs typeface="Arial" panose="020B0604020202020204" pitchFamily="34" charset="0"/>
              </a:rPr>
              <a:t>The DEOCS First Look – Commander/Leader Template is provided to present DEOCS results to a unit commander/organization leader upon initial receipt of DEOCS reports as part of a Command Climate Assessment. When using this template, please refer to the following guidelines:</a:t>
            </a:r>
            <a:endParaRPr lang="en-US" sz="1200" b="0" i="0" dirty="0">
              <a:solidFill>
                <a:schemeClr val="tx1"/>
              </a:solidFill>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chemeClr val="tx1"/>
                </a:solidFill>
                <a:latin typeface="Arial" panose="020B0604020202020204" pitchFamily="34" charset="0"/>
                <a:cs typeface="Arial" panose="020B0604020202020204" pitchFamily="34" charset="0"/>
              </a:rPr>
              <a:t>As per DoDI 6400.11, prior to presenting DEOCS results to your unit/organization, meet with </a:t>
            </a:r>
            <a:r>
              <a:rPr lang="en-US" sz="1600" b="1" i="0" dirty="0">
                <a:solidFill>
                  <a:schemeClr val="tx1"/>
                </a:solidFill>
                <a:latin typeface="Arial" panose="020B0604020202020204" pitchFamily="34" charset="0"/>
                <a:cs typeface="Arial" panose="020B0604020202020204" pitchFamily="34" charset="0"/>
              </a:rPr>
              <a:t>Integrated Primary Prevention Workforce (IPPW)</a:t>
            </a:r>
            <a:r>
              <a:rPr lang="en-US" sz="1600" b="0" i="0" dirty="0">
                <a:solidFill>
                  <a:schemeClr val="tx1"/>
                </a:solidFill>
                <a:latin typeface="Arial" panose="020B0604020202020204" pitchFamily="34" charset="0"/>
                <a:cs typeface="Arial" panose="020B0604020202020204" pitchFamily="34" charset="0"/>
              </a:rPr>
              <a:t> personnel to assist with interpreting the results and discuss other relevant information. </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chemeClr val="tx1"/>
                </a:solidFill>
                <a:latin typeface="Arial" panose="020B0604020202020204" pitchFamily="34" charset="0"/>
                <a:cs typeface="Arial" panose="020B0604020202020204" pitchFamily="34" charset="0"/>
              </a:rPr>
              <a:t>Most slides are editable and allow you to insert your unit’s/organization’s own information in the place of placeholder content and/or instructions. </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chemeClr val="tx1"/>
                </a:solidFill>
                <a:latin typeface="Arial" panose="020B0604020202020204" pitchFamily="34" charset="0"/>
                <a:cs typeface="Arial" panose="020B0604020202020204" pitchFamily="34" charset="0"/>
              </a:rPr>
              <a:t>This is intended to be a helpful tool. You are free to deviate from the guidance provided as you feel is appropriate. </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solidFill>
                  <a:schemeClr val="tx1"/>
                </a:solidFill>
                <a:latin typeface="Arial" panose="020B0604020202020204" pitchFamily="34" charset="0"/>
                <a:cs typeface="Arial" panose="020B0604020202020204" pitchFamily="34" charset="0"/>
              </a:rPr>
              <a:t>Not all slides may be necessary for/applicable to every unit, organization, or Service component.</a:t>
            </a:r>
            <a:endParaRPr lang="en-US" sz="1600" b="0" i="0" dirty="0">
              <a:solidFill>
                <a:schemeClr val="tx1"/>
              </a:solidFill>
              <a:latin typeface="Arial" panose="020B0604020202020204" pitchFamily="34" charset="0"/>
              <a:cs typeface="Arial" panose="020B0604020202020204" pitchFamily="34" charset="0"/>
            </a:endParaRPr>
          </a:p>
          <a:p>
            <a:pPr marL="685800" indent="-284163">
              <a:lnSpc>
                <a:spcPct val="100000"/>
              </a:lnSpc>
              <a:spcBef>
                <a:spcPts val="0"/>
              </a:spcBef>
              <a:spcAft>
                <a:spcPts val="4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The logical ordering of slides may also differ across units, organizations, and Services.</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solidFill>
                  <a:schemeClr val="tx1"/>
                </a:solidFill>
                <a:latin typeface="Arial" panose="020B0604020202020204" pitchFamily="34" charset="0"/>
                <a:cs typeface="Arial" panose="020B0604020202020204" pitchFamily="34" charset="0"/>
              </a:rPr>
              <a:t>Please consult/incorporate any Service-specific requirements for briefing your initial DEOCS results.</a:t>
            </a:r>
          </a:p>
          <a:p>
            <a:pPr marL="685800" indent="-284163">
              <a:lnSpc>
                <a:spcPct val="100000"/>
              </a:lnSpc>
              <a:spcBef>
                <a:spcPts val="0"/>
              </a:spcBef>
              <a:spcAft>
                <a:spcPts val="4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Include the Factor Rating Alert icon      on slides for factors that have an alert in your report.      </a:t>
            </a:r>
            <a:endParaRPr lang="en-US" sz="1600" dirty="0">
              <a:solidFill>
                <a:schemeClr val="tx1"/>
              </a:solidFill>
              <a:highlight>
                <a:srgbClr val="FFFF00"/>
              </a:highlight>
              <a:latin typeface="Arial" panose="020B0604020202020204" pitchFamily="34" charset="0"/>
              <a:cs typeface="Arial" panose="020B0604020202020204" pitchFamily="34" charset="0"/>
            </a:endParaRPr>
          </a:p>
          <a:p>
            <a:pPr marL="685800" indent="-284163">
              <a:lnSpc>
                <a:spcPct val="100000"/>
              </a:lnSpc>
              <a:spcBef>
                <a:spcPts val="0"/>
              </a:spcBef>
              <a:spcAft>
                <a:spcPts val="4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For information regarding interpreting command climate factors and/or additional materials to assist with your DEOCS, navigate to </a:t>
            </a:r>
            <a:r>
              <a:rPr lang="en-US" sz="1600" dirty="0">
                <a:solidFill>
                  <a:schemeClr val="tx1"/>
                </a:solidFill>
                <a:latin typeface="Arial" panose="020B0604020202020204" pitchFamily="34" charset="0"/>
                <a:cs typeface="Arial" panose="020B0604020202020204" pitchFamily="34" charset="0"/>
                <a:hlinkClick r:id="rId2"/>
              </a:rPr>
              <a:t>https://www.prevention.mil/Climate-Portal/Defense-Climate-Portal-Survey-Resource-Center/</a:t>
            </a:r>
            <a:endParaRPr lang="en-US" sz="1600" dirty="0">
              <a:solidFill>
                <a:schemeClr val="tx1"/>
              </a:solidFill>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DEOCS User Support Team at </a:t>
            </a:r>
            <a:r>
              <a:rPr lang="en-US" sz="1600" b="0" i="0" dirty="0">
                <a:solidFill>
                  <a:srgbClr val="000000"/>
                </a:solidFill>
                <a:effectLst/>
                <a:latin typeface="Arial" panose="020B0604020202020204" pitchFamily="34" charset="0"/>
                <a:cs typeface="Arial" panose="020B0604020202020204" pitchFamily="34" charset="0"/>
                <a:hlinkClick r:id="rId3"/>
              </a:rPr>
              <a:t>DODHRA.OPA-CCA-Support@mail.mil</a:t>
            </a:r>
            <a:r>
              <a:rPr lang="en-US" sz="1600" b="0" i="0" dirty="0">
                <a:solidFill>
                  <a:srgbClr val="000000"/>
                </a:solidFill>
                <a:effectLst/>
                <a:latin typeface="Arial" panose="020B0604020202020204" pitchFamily="34" charset="0"/>
                <a:cs typeface="Arial" panose="020B0604020202020204" pitchFamily="34" charset="0"/>
              </a:rPr>
              <a:t>.</a:t>
            </a:r>
            <a:endParaRPr lang="en-US" sz="1600" b="1" dirty="0">
              <a:solidFill>
                <a:schemeClr val="tx1"/>
              </a:solidFill>
              <a:latin typeface="Arial" panose="020B0604020202020204" pitchFamily="34" charset="0"/>
              <a:cs typeface="Arial" panose="020B0604020202020204" pitchFamily="34" charset="0"/>
            </a:endParaRPr>
          </a:p>
        </p:txBody>
      </p:sp>
      <p:pic>
        <p:nvPicPr>
          <p:cNvPr id="9" name="Picture 8" descr="Icon&#10;&#10;Description automatically generated">
            <a:extLst>
              <a:ext uri="{FF2B5EF4-FFF2-40B4-BE49-F238E27FC236}">
                <a16:creationId xmlns:a16="http://schemas.microsoft.com/office/drawing/2014/main" id="{5B8863FD-8F5D-C308-0A6B-3ADC1A74400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300320" y="4850509"/>
            <a:ext cx="263820" cy="263820"/>
          </a:xfrm>
          <a:prstGeom prst="rect">
            <a:avLst/>
          </a:prstGeom>
          <a:noFill/>
          <a:ln>
            <a:noFill/>
          </a:ln>
        </p:spPr>
      </p:pic>
      <p:sp>
        <p:nvSpPr>
          <p:cNvPr id="12" name="Rectangle 5">
            <a:extLst>
              <a:ext uri="{FF2B5EF4-FFF2-40B4-BE49-F238E27FC236}">
                <a16:creationId xmlns:a16="http://schemas.microsoft.com/office/drawing/2014/main" id="{705A90A0-273C-1404-C1CC-A335039E8941}"/>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3" name="TextBox 12">
            <a:extLst>
              <a:ext uri="{FF2B5EF4-FFF2-40B4-BE49-F238E27FC236}">
                <a16:creationId xmlns:a16="http://schemas.microsoft.com/office/drawing/2014/main" id="{5E75AF5E-DA4E-6D0E-D4B2-26A2B362028E}"/>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14" name="Rectangle 13">
            <a:extLst>
              <a:ext uri="{FF2B5EF4-FFF2-40B4-BE49-F238E27FC236}">
                <a16:creationId xmlns:a16="http://schemas.microsoft.com/office/drawing/2014/main" id="{262CADAF-98C9-F62C-6C64-87B82E15FB07}"/>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42346F-36C2-DA50-36A5-83F9BD271596}"/>
              </a:ext>
            </a:extLst>
          </p:cNvPr>
          <p:cNvSpPr txBox="1"/>
          <p:nvPr userDrawn="1"/>
        </p:nvSpPr>
        <p:spPr>
          <a:xfrm>
            <a:off x="746572" y="777240"/>
            <a:ext cx="6095741"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How to Use This Slide Deck</a:t>
            </a:r>
          </a:p>
        </p:txBody>
      </p:sp>
    </p:spTree>
    <p:extLst>
      <p:ext uri="{BB962C8B-B14F-4D97-AF65-F5344CB8AC3E}">
        <p14:creationId xmlns:p14="http://schemas.microsoft.com/office/powerpoint/2010/main" val="16932051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2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0603159" cy="584775"/>
          </a:xfrm>
          <a:prstGeom prst="rect">
            <a:avLst/>
          </a:prstGeom>
          <a:solidFill>
            <a:srgbClr val="333333"/>
          </a:solid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DEOCS Participation</a:t>
            </a:r>
          </a:p>
        </p:txBody>
      </p:sp>
      <p:sp>
        <p:nvSpPr>
          <p:cNvPr id="16" name="TextBox 15">
            <a:extLst>
              <a:ext uri="{FF2B5EF4-FFF2-40B4-BE49-F238E27FC236}">
                <a16:creationId xmlns:a16="http://schemas.microsoft.com/office/drawing/2014/main" id="{C84EB58C-808A-DF03-2B3B-F70B5349DD84}"/>
              </a:ext>
            </a:extLst>
          </p:cNvPr>
          <p:cNvSpPr txBox="1"/>
          <p:nvPr userDrawn="1"/>
        </p:nvSpPr>
        <p:spPr>
          <a:xfrm>
            <a:off x="753369" y="5203413"/>
            <a:ext cx="10596361" cy="1077218"/>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graphics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Add historical response rates, if available.</a:t>
            </a:r>
          </a:p>
        </p:txBody>
      </p:sp>
      <p:sp>
        <p:nvSpPr>
          <p:cNvPr id="14" name="Arrow: Right 13">
            <a:extLst>
              <a:ext uri="{FF2B5EF4-FFF2-40B4-BE49-F238E27FC236}">
                <a16:creationId xmlns:a16="http://schemas.microsoft.com/office/drawing/2014/main" id="{2014DEF3-0F21-366D-7609-4802F22AD454}"/>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3A5846-056C-6582-0F69-1075DFB0B3EB}"/>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4" name="TextBox 23">
            <a:extLst>
              <a:ext uri="{FF2B5EF4-FFF2-40B4-BE49-F238E27FC236}">
                <a16:creationId xmlns:a16="http://schemas.microsoft.com/office/drawing/2014/main" id="{A9A93508-554D-5098-3051-EB992EB8E8B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pic>
        <p:nvPicPr>
          <p:cNvPr id="3" name="Picture 2">
            <a:extLst>
              <a:ext uri="{FF2B5EF4-FFF2-40B4-BE49-F238E27FC236}">
                <a16:creationId xmlns:a16="http://schemas.microsoft.com/office/drawing/2014/main" id="{D1BDA6C2-C80E-EA44-9218-92BB07EB1743}"/>
              </a:ext>
            </a:extLst>
          </p:cNvPr>
          <p:cNvPicPr>
            <a:picLocks noChangeAspect="1"/>
          </p:cNvPicPr>
          <p:nvPr userDrawn="1"/>
        </p:nvPicPr>
        <p:blipFill>
          <a:blip r:embed="rId2"/>
          <a:stretch>
            <a:fillRect/>
          </a:stretch>
        </p:blipFill>
        <p:spPr>
          <a:xfrm>
            <a:off x="596963" y="2365162"/>
            <a:ext cx="4874158" cy="2743200"/>
          </a:xfrm>
          <a:prstGeom prst="rect">
            <a:avLst/>
          </a:prstGeom>
          <a:ln>
            <a:solidFill>
              <a:srgbClr val="333333"/>
            </a:solidFill>
          </a:ln>
        </p:spPr>
      </p:pic>
      <p:pic>
        <p:nvPicPr>
          <p:cNvPr id="5" name="Picture 4">
            <a:extLst>
              <a:ext uri="{FF2B5EF4-FFF2-40B4-BE49-F238E27FC236}">
                <a16:creationId xmlns:a16="http://schemas.microsoft.com/office/drawing/2014/main" id="{715CBAD6-D18E-8D11-5B63-F2A4192E3C56}"/>
              </a:ext>
            </a:extLst>
          </p:cNvPr>
          <p:cNvPicPr>
            <a:picLocks noChangeAspect="1"/>
          </p:cNvPicPr>
          <p:nvPr userDrawn="1"/>
        </p:nvPicPr>
        <p:blipFill>
          <a:blip r:embed="rId3"/>
          <a:stretch>
            <a:fillRect/>
          </a:stretch>
        </p:blipFill>
        <p:spPr>
          <a:xfrm>
            <a:off x="6746281" y="2365162"/>
            <a:ext cx="4874158" cy="2743200"/>
          </a:xfrm>
          <a:prstGeom prst="rect">
            <a:avLst/>
          </a:prstGeom>
          <a:ln>
            <a:solidFill>
              <a:srgbClr val="333333"/>
            </a:solidFill>
          </a:ln>
        </p:spPr>
      </p:pic>
      <p:pic>
        <p:nvPicPr>
          <p:cNvPr id="8" name="Picture 7">
            <a:extLst>
              <a:ext uri="{FF2B5EF4-FFF2-40B4-BE49-F238E27FC236}">
                <a16:creationId xmlns:a16="http://schemas.microsoft.com/office/drawing/2014/main" id="{B757E818-B78F-8169-3DC1-DF5E013EDB66}"/>
              </a:ext>
            </a:extLst>
          </p:cNvPr>
          <p:cNvPicPr>
            <a:picLocks noChangeAspect="1"/>
          </p:cNvPicPr>
          <p:nvPr userDrawn="1"/>
        </p:nvPicPr>
        <p:blipFill>
          <a:blip r:embed="rId4"/>
          <a:stretch>
            <a:fillRect/>
          </a:stretch>
        </p:blipFill>
        <p:spPr>
          <a:xfrm>
            <a:off x="6858000" y="2848668"/>
            <a:ext cx="4208435" cy="1663400"/>
          </a:xfrm>
          <a:prstGeom prst="rect">
            <a:avLst/>
          </a:prstGeom>
        </p:spPr>
      </p:pic>
    </p:spTree>
    <p:extLst>
      <p:ext uri="{BB962C8B-B14F-4D97-AF65-F5344CB8AC3E}">
        <p14:creationId xmlns:p14="http://schemas.microsoft.com/office/powerpoint/2010/main" val="3108942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0_Content, Two Column w/ Icons_op2">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CCE182-F995-7ACF-AF2F-70CB1A094FD0}"/>
              </a:ext>
            </a:extLst>
          </p:cNvPr>
          <p:cNvPicPr>
            <a:picLocks noChangeAspect="1"/>
          </p:cNvPicPr>
          <p:nvPr userDrawn="1"/>
        </p:nvPicPr>
        <p:blipFill>
          <a:blip r:embed="rId2"/>
          <a:stretch>
            <a:fillRect/>
          </a:stretch>
        </p:blipFill>
        <p:spPr>
          <a:xfrm>
            <a:off x="6746614" y="2364160"/>
            <a:ext cx="4874158" cy="2743200"/>
          </a:xfrm>
          <a:prstGeom prst="rect">
            <a:avLst/>
          </a:prstGeom>
          <a:ln>
            <a:solidFill>
              <a:schemeClr val="tx1"/>
            </a:solidFill>
          </a:ln>
        </p:spPr>
      </p:pic>
      <p:sp>
        <p:nvSpPr>
          <p:cNvPr id="15" name="Rectangle 14">
            <a:extLst>
              <a:ext uri="{FF2B5EF4-FFF2-40B4-BE49-F238E27FC236}">
                <a16:creationId xmlns:a16="http://schemas.microsoft.com/office/drawing/2014/main" id="{FDDE1313-907D-C193-8163-154A9F38B10F}"/>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
            <a:extLst>
              <a:ext uri="{FF2B5EF4-FFF2-40B4-BE49-F238E27FC236}">
                <a16:creationId xmlns:a16="http://schemas.microsoft.com/office/drawing/2014/main" id="{7022C4F6-1B53-5C78-1347-5B41926F7E00}"/>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7" name="TextBox 16">
            <a:extLst>
              <a:ext uri="{FF2B5EF4-FFF2-40B4-BE49-F238E27FC236}">
                <a16:creationId xmlns:a16="http://schemas.microsoft.com/office/drawing/2014/main" id="{A7F6CA9D-3D66-E218-D386-AE7D044507A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18" name="Rectangle 17">
            <a:extLst>
              <a:ext uri="{FF2B5EF4-FFF2-40B4-BE49-F238E27FC236}">
                <a16:creationId xmlns:a16="http://schemas.microsoft.com/office/drawing/2014/main" id="{3AC328FB-CCEE-AAAF-BDCE-95AFD10388AB}"/>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ADBEF2B-46CE-05F0-3A55-26AE38A57C39}"/>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Overall Factor Ratings</a:t>
            </a:r>
          </a:p>
        </p:txBody>
      </p:sp>
      <p:sp>
        <p:nvSpPr>
          <p:cNvPr id="26" name="TextBox 25">
            <a:extLst>
              <a:ext uri="{FF2B5EF4-FFF2-40B4-BE49-F238E27FC236}">
                <a16:creationId xmlns:a16="http://schemas.microsoft.com/office/drawing/2014/main" id="{DFF64E2A-57EF-8147-D406-861FC9646E61}"/>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30" name="Arrow: Right 29">
            <a:extLst>
              <a:ext uri="{FF2B5EF4-FFF2-40B4-BE49-F238E27FC236}">
                <a16:creationId xmlns:a16="http://schemas.microsoft.com/office/drawing/2014/main" id="{7D57811D-360B-0F07-9882-133E1BDD8073}"/>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17FAB60-5318-B3BA-62BA-A1F850035B57}"/>
              </a:ext>
            </a:extLst>
          </p:cNvPr>
          <p:cNvSpPr txBox="1"/>
          <p:nvPr userDrawn="1"/>
        </p:nvSpPr>
        <p:spPr>
          <a:xfrm>
            <a:off x="753369" y="5203413"/>
            <a:ext cx="10596361" cy="1077218"/>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graphics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Add readiness enabling factors with alerts, if applicable.</a:t>
            </a:r>
          </a:p>
        </p:txBody>
      </p:sp>
      <p:sp>
        <p:nvSpPr>
          <p:cNvPr id="36" name="TextBox 35">
            <a:extLst>
              <a:ext uri="{FF2B5EF4-FFF2-40B4-BE49-F238E27FC236}">
                <a16:creationId xmlns:a16="http://schemas.microsoft.com/office/drawing/2014/main" id="{D83699A6-E04E-4DB7-FAB3-835BC9AF9C0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pic>
        <p:nvPicPr>
          <p:cNvPr id="4" name="Picture 3">
            <a:extLst>
              <a:ext uri="{FF2B5EF4-FFF2-40B4-BE49-F238E27FC236}">
                <a16:creationId xmlns:a16="http://schemas.microsoft.com/office/drawing/2014/main" id="{ADD535A2-C1B9-BC4F-8C72-7E1C7861186C}"/>
              </a:ext>
            </a:extLst>
          </p:cNvPr>
          <p:cNvPicPr>
            <a:picLocks noChangeAspect="1"/>
          </p:cNvPicPr>
          <p:nvPr userDrawn="1"/>
        </p:nvPicPr>
        <p:blipFill>
          <a:blip r:embed="rId3"/>
          <a:stretch>
            <a:fillRect/>
          </a:stretch>
        </p:blipFill>
        <p:spPr>
          <a:xfrm>
            <a:off x="6902758" y="3204322"/>
            <a:ext cx="3341494" cy="1599509"/>
          </a:xfrm>
          <a:prstGeom prst="rect">
            <a:avLst/>
          </a:prstGeom>
        </p:spPr>
      </p:pic>
      <p:pic>
        <p:nvPicPr>
          <p:cNvPr id="10" name="Picture 9">
            <a:extLst>
              <a:ext uri="{FF2B5EF4-FFF2-40B4-BE49-F238E27FC236}">
                <a16:creationId xmlns:a16="http://schemas.microsoft.com/office/drawing/2014/main" id="{57FE3166-906D-3DB2-448C-E320B9F640FD}"/>
              </a:ext>
            </a:extLst>
          </p:cNvPr>
          <p:cNvPicPr>
            <a:picLocks noChangeAspect="1"/>
          </p:cNvPicPr>
          <p:nvPr userDrawn="1"/>
        </p:nvPicPr>
        <p:blipFill>
          <a:blip r:embed="rId4"/>
          <a:stretch>
            <a:fillRect/>
          </a:stretch>
        </p:blipFill>
        <p:spPr>
          <a:xfrm>
            <a:off x="597262" y="2364160"/>
            <a:ext cx="4874158" cy="2743200"/>
          </a:xfrm>
          <a:prstGeom prst="rect">
            <a:avLst/>
          </a:prstGeom>
          <a:ln>
            <a:solidFill>
              <a:srgbClr val="333333"/>
            </a:solidFill>
          </a:ln>
        </p:spPr>
      </p:pic>
    </p:spTree>
    <p:extLst>
      <p:ext uri="{BB962C8B-B14F-4D97-AF65-F5344CB8AC3E}">
        <p14:creationId xmlns:p14="http://schemas.microsoft.com/office/powerpoint/2010/main" val="3120094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9_Content, Two Column w/ Icons_op2">
    <p:bg>
      <p:bgPr>
        <a:solidFill>
          <a:srgbClr val="FFFFFF"/>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6762206-B022-8CF0-84F4-AD29A30B0A5D}"/>
              </a:ext>
            </a:extLst>
          </p:cNvPr>
          <p:cNvPicPr>
            <a:picLocks noChangeAspect="1"/>
          </p:cNvPicPr>
          <p:nvPr userDrawn="1"/>
        </p:nvPicPr>
        <p:blipFill>
          <a:blip r:embed="rId2"/>
          <a:stretch>
            <a:fillRect/>
          </a:stretch>
        </p:blipFill>
        <p:spPr>
          <a:xfrm>
            <a:off x="6746550" y="2366529"/>
            <a:ext cx="4878778"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5EF6A7-B9F3-B1CF-9AF7-EC7B9D71B58C}"/>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i="0">
                <a:solidFill>
                  <a:schemeClr val="bg1"/>
                </a:solidFill>
                <a:latin typeface="Arial" panose="020B0604020202020204" pitchFamily="34" charset="0"/>
                <a:cs typeface="Arial" panose="020B0604020202020204" pitchFamily="34" charset="0"/>
              </a:rPr>
              <a:t>Factor Ratings by Demographic Groups</a:t>
            </a:r>
            <a:endParaRPr lang="en-US" sz="2800" b="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3CB4FE0-5F19-9FE0-F256-3EC31D9AE11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27" name="Arrow: Right 26">
            <a:extLst>
              <a:ext uri="{FF2B5EF4-FFF2-40B4-BE49-F238E27FC236}">
                <a16:creationId xmlns:a16="http://schemas.microsoft.com/office/drawing/2014/main" id="{08AA9736-14A8-076A-C0B5-672AA52B16EA}"/>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21DE67D-128C-A873-921E-3EB951331BC4}"/>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3" name="TextBox 32">
            <a:extLst>
              <a:ext uri="{FF2B5EF4-FFF2-40B4-BE49-F238E27FC236}">
                <a16:creationId xmlns:a16="http://schemas.microsoft.com/office/drawing/2014/main" id="{A56241F0-0AC3-4E90-4759-20EC5D7C713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graphics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p:txBody>
      </p:sp>
      <p:pic>
        <p:nvPicPr>
          <p:cNvPr id="4" name="Picture 3">
            <a:extLst>
              <a:ext uri="{FF2B5EF4-FFF2-40B4-BE49-F238E27FC236}">
                <a16:creationId xmlns:a16="http://schemas.microsoft.com/office/drawing/2014/main" id="{A4AFF2B6-5EE9-BA83-75DB-AE968A48BF42}"/>
              </a:ext>
            </a:extLst>
          </p:cNvPr>
          <p:cNvPicPr>
            <a:picLocks noChangeAspect="1"/>
          </p:cNvPicPr>
          <p:nvPr userDrawn="1"/>
        </p:nvPicPr>
        <p:blipFill>
          <a:blip r:embed="rId2"/>
          <a:stretch>
            <a:fillRect/>
          </a:stretch>
        </p:blipFill>
        <p:spPr>
          <a:xfrm>
            <a:off x="601599" y="2362310"/>
            <a:ext cx="4878778" cy="2743200"/>
          </a:xfrm>
          <a:prstGeom prst="rect">
            <a:avLst/>
          </a:prstGeom>
          <a:ln>
            <a:solidFill>
              <a:schemeClr val="tx1"/>
            </a:solidFill>
          </a:ln>
        </p:spPr>
      </p:pic>
      <p:pic>
        <p:nvPicPr>
          <p:cNvPr id="12" name="Picture 11">
            <a:extLst>
              <a:ext uri="{FF2B5EF4-FFF2-40B4-BE49-F238E27FC236}">
                <a16:creationId xmlns:a16="http://schemas.microsoft.com/office/drawing/2014/main" id="{3400047C-4ADC-D033-393A-AED408215A86}"/>
              </a:ext>
            </a:extLst>
          </p:cNvPr>
          <p:cNvPicPr>
            <a:picLocks noChangeAspect="1"/>
          </p:cNvPicPr>
          <p:nvPr userDrawn="1"/>
        </p:nvPicPr>
        <p:blipFill>
          <a:blip r:embed="rId3"/>
          <a:stretch>
            <a:fillRect/>
          </a:stretch>
        </p:blipFill>
        <p:spPr>
          <a:xfrm>
            <a:off x="6800268" y="3177604"/>
            <a:ext cx="2271601" cy="554672"/>
          </a:xfrm>
          <a:prstGeom prst="rect">
            <a:avLst/>
          </a:prstGeom>
        </p:spPr>
      </p:pic>
      <p:pic>
        <p:nvPicPr>
          <p:cNvPr id="15" name="Picture 14">
            <a:extLst>
              <a:ext uri="{FF2B5EF4-FFF2-40B4-BE49-F238E27FC236}">
                <a16:creationId xmlns:a16="http://schemas.microsoft.com/office/drawing/2014/main" id="{0995C8E2-DA7B-5A5C-0C1E-311A4E71BB39}"/>
              </a:ext>
            </a:extLst>
          </p:cNvPr>
          <p:cNvPicPr>
            <a:picLocks noChangeAspect="1"/>
          </p:cNvPicPr>
          <p:nvPr userDrawn="1"/>
        </p:nvPicPr>
        <p:blipFill>
          <a:blip r:embed="rId4"/>
          <a:srcRect b="11865"/>
          <a:stretch>
            <a:fillRect/>
          </a:stretch>
        </p:blipFill>
        <p:spPr>
          <a:xfrm>
            <a:off x="6906375" y="3717376"/>
            <a:ext cx="2144758" cy="578482"/>
          </a:xfrm>
          <a:prstGeom prst="rect">
            <a:avLst/>
          </a:prstGeom>
        </p:spPr>
      </p:pic>
      <p:pic>
        <p:nvPicPr>
          <p:cNvPr id="18" name="Picture 17">
            <a:extLst>
              <a:ext uri="{FF2B5EF4-FFF2-40B4-BE49-F238E27FC236}">
                <a16:creationId xmlns:a16="http://schemas.microsoft.com/office/drawing/2014/main" id="{FE5D192E-11F2-58A2-7918-17C37F45B7AE}"/>
              </a:ext>
            </a:extLst>
          </p:cNvPr>
          <p:cNvPicPr>
            <a:picLocks noChangeAspect="1"/>
          </p:cNvPicPr>
          <p:nvPr userDrawn="1"/>
        </p:nvPicPr>
        <p:blipFill>
          <a:blip r:embed="rId5"/>
          <a:srcRect t="479" b="-1"/>
          <a:stretch>
            <a:fillRect/>
          </a:stretch>
        </p:blipFill>
        <p:spPr>
          <a:xfrm>
            <a:off x="7091362" y="4292383"/>
            <a:ext cx="1894036" cy="504053"/>
          </a:xfrm>
          <a:prstGeom prst="rect">
            <a:avLst/>
          </a:prstGeom>
        </p:spPr>
      </p:pic>
      <p:pic>
        <p:nvPicPr>
          <p:cNvPr id="25" name="Picture 24">
            <a:extLst>
              <a:ext uri="{FF2B5EF4-FFF2-40B4-BE49-F238E27FC236}">
                <a16:creationId xmlns:a16="http://schemas.microsoft.com/office/drawing/2014/main" id="{03C2846F-9887-CB32-7810-67629FC714FD}"/>
              </a:ext>
            </a:extLst>
          </p:cNvPr>
          <p:cNvPicPr>
            <a:picLocks noChangeAspect="1"/>
          </p:cNvPicPr>
          <p:nvPr userDrawn="1"/>
        </p:nvPicPr>
        <p:blipFill>
          <a:blip r:embed="rId6"/>
          <a:srcRect t="8102" b="12319"/>
          <a:stretch>
            <a:fillRect/>
          </a:stretch>
        </p:blipFill>
        <p:spPr>
          <a:xfrm>
            <a:off x="7277401" y="4796436"/>
            <a:ext cx="1739606" cy="68458"/>
          </a:xfrm>
          <a:prstGeom prst="rect">
            <a:avLst/>
          </a:prstGeom>
        </p:spPr>
      </p:pic>
      <p:pic>
        <p:nvPicPr>
          <p:cNvPr id="32" name="Picture 31">
            <a:extLst>
              <a:ext uri="{FF2B5EF4-FFF2-40B4-BE49-F238E27FC236}">
                <a16:creationId xmlns:a16="http://schemas.microsoft.com/office/drawing/2014/main" id="{561522B5-0B08-A530-FF69-A903FDE92435}"/>
              </a:ext>
            </a:extLst>
          </p:cNvPr>
          <p:cNvPicPr>
            <a:picLocks noChangeAspect="1"/>
          </p:cNvPicPr>
          <p:nvPr userDrawn="1"/>
        </p:nvPicPr>
        <p:blipFill>
          <a:blip r:embed="rId7"/>
          <a:stretch>
            <a:fillRect/>
          </a:stretch>
        </p:blipFill>
        <p:spPr>
          <a:xfrm>
            <a:off x="9231694" y="3178564"/>
            <a:ext cx="2344320" cy="564512"/>
          </a:xfrm>
          <a:prstGeom prst="rect">
            <a:avLst/>
          </a:prstGeom>
        </p:spPr>
      </p:pic>
      <p:pic>
        <p:nvPicPr>
          <p:cNvPr id="35" name="Picture 34">
            <a:extLst>
              <a:ext uri="{FF2B5EF4-FFF2-40B4-BE49-F238E27FC236}">
                <a16:creationId xmlns:a16="http://schemas.microsoft.com/office/drawing/2014/main" id="{5842E201-9DAB-B96F-9639-132545F43350}"/>
              </a:ext>
            </a:extLst>
          </p:cNvPr>
          <p:cNvPicPr>
            <a:picLocks noChangeAspect="1"/>
          </p:cNvPicPr>
          <p:nvPr userDrawn="1"/>
        </p:nvPicPr>
        <p:blipFill>
          <a:blip r:embed="rId8"/>
          <a:srcRect b="30645"/>
          <a:stretch>
            <a:fillRect/>
          </a:stretch>
        </p:blipFill>
        <p:spPr>
          <a:xfrm>
            <a:off x="9416681" y="3728604"/>
            <a:ext cx="2069922" cy="1075418"/>
          </a:xfrm>
          <a:prstGeom prst="rect">
            <a:avLst/>
          </a:prstGeom>
        </p:spPr>
      </p:pic>
      <p:pic>
        <p:nvPicPr>
          <p:cNvPr id="37" name="Picture 36">
            <a:extLst>
              <a:ext uri="{FF2B5EF4-FFF2-40B4-BE49-F238E27FC236}">
                <a16:creationId xmlns:a16="http://schemas.microsoft.com/office/drawing/2014/main" id="{374BE255-82B0-274C-CED9-71713B99E6F5}"/>
              </a:ext>
            </a:extLst>
          </p:cNvPr>
          <p:cNvPicPr>
            <a:picLocks noChangeAspect="1"/>
          </p:cNvPicPr>
          <p:nvPr userDrawn="1"/>
        </p:nvPicPr>
        <p:blipFill>
          <a:blip r:embed="rId8"/>
          <a:srcRect t="95068" b="538"/>
          <a:stretch>
            <a:fillRect/>
          </a:stretch>
        </p:blipFill>
        <p:spPr>
          <a:xfrm>
            <a:off x="9416589" y="4793775"/>
            <a:ext cx="2076130" cy="68336"/>
          </a:xfrm>
          <a:prstGeom prst="rect">
            <a:avLst/>
          </a:prstGeom>
        </p:spPr>
      </p:pic>
    </p:spTree>
    <p:extLst>
      <p:ext uri="{BB962C8B-B14F-4D97-AF65-F5344CB8AC3E}">
        <p14:creationId xmlns:p14="http://schemas.microsoft.com/office/powerpoint/2010/main" val="3697902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7_Content, Two Column w/ Icons_op2">
    <p:bg>
      <p:bgPr>
        <a:solidFill>
          <a:srgbClr val="FFFFFF"/>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EC428-D551-3DA7-6F77-BDD6B2CF29C8}"/>
              </a:ext>
            </a:extLst>
          </p:cNvPr>
          <p:cNvPicPr>
            <a:picLocks noChangeAspect="1"/>
          </p:cNvPicPr>
          <p:nvPr userDrawn="1"/>
        </p:nvPicPr>
        <p:blipFill>
          <a:blip r:embed="rId2"/>
          <a:stretch>
            <a:fillRect/>
          </a:stretch>
        </p:blipFill>
        <p:spPr>
          <a:xfrm>
            <a:off x="6739013" y="2364938"/>
            <a:ext cx="4874158" cy="2743200"/>
          </a:xfrm>
          <a:prstGeom prst="rect">
            <a:avLst/>
          </a:prstGeom>
          <a:ln>
            <a:solidFill>
              <a:srgbClr val="333333"/>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a:solidFill>
                  <a:srgbClr val="FFFF00"/>
                </a:solidFill>
              </a:rPr>
              <a:t>Tutorial Slide</a:t>
            </a:r>
          </a:p>
          <a:p>
            <a:pPr algn="ctr"/>
            <a:r>
              <a:rPr lang="en-US" b="0">
                <a:solidFill>
                  <a:srgbClr val="FFFF00"/>
                </a:solidFill>
              </a:rPr>
              <a:t>Delete prior to presenting/distributing.</a:t>
            </a:r>
            <a:endParaRPr lang="en-US" b="1">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33333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Slide Customization  |  </a:t>
            </a:r>
            <a:r>
              <a:rPr lang="en-US" sz="2800" b="0" dirty="0">
                <a:solidFill>
                  <a:schemeClr val="bg1"/>
                </a:solidFill>
                <a:latin typeface="Arial" panose="020B0604020202020204" pitchFamily="34" charset="0"/>
                <a:cs typeface="Arial" panose="020B0604020202020204" pitchFamily="34" charset="0"/>
              </a:rPr>
              <a:t>Custom Closed-Ended Questions</a:t>
            </a:r>
          </a:p>
        </p:txBody>
      </p:sp>
      <p:sp>
        <p:nvSpPr>
          <p:cNvPr id="29" name="TextBox 28">
            <a:extLst>
              <a:ext uri="{FF2B5EF4-FFF2-40B4-BE49-F238E27FC236}">
                <a16:creationId xmlns:a16="http://schemas.microsoft.com/office/drawing/2014/main" id="{EEBA6FF5-30E3-E530-3E0E-CCED619BBB7C}"/>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0" name="TextBox 29">
            <a:extLst>
              <a:ext uri="{FF2B5EF4-FFF2-40B4-BE49-F238E27FC236}">
                <a16:creationId xmlns:a16="http://schemas.microsoft.com/office/drawing/2014/main" id="{B4FB235F-A238-1377-E035-35A92F935CA3}"/>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4" name="TextBox 33">
            <a:extLst>
              <a:ext uri="{FF2B5EF4-FFF2-40B4-BE49-F238E27FC236}">
                <a16:creationId xmlns:a16="http://schemas.microsoft.com/office/drawing/2014/main" id="{C402FFB5-A4B6-7123-8A58-F556F616300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p:txBody>
      </p:sp>
      <p:sp>
        <p:nvSpPr>
          <p:cNvPr id="41" name="Arrow: Right 40">
            <a:extLst>
              <a:ext uri="{FF2B5EF4-FFF2-40B4-BE49-F238E27FC236}">
                <a16:creationId xmlns:a16="http://schemas.microsoft.com/office/drawing/2014/main" id="{DE1955CD-9D48-2CDC-649A-E802B924584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BCAFFB0-E46E-7DDE-6C49-974BA8DD1941}"/>
              </a:ext>
            </a:extLst>
          </p:cNvPr>
          <p:cNvPicPr>
            <a:picLocks noChangeAspect="1"/>
          </p:cNvPicPr>
          <p:nvPr userDrawn="1"/>
        </p:nvPicPr>
        <p:blipFill>
          <a:blip r:embed="rId2"/>
          <a:stretch>
            <a:fillRect/>
          </a:stretch>
        </p:blipFill>
        <p:spPr>
          <a:xfrm>
            <a:off x="604231" y="2364938"/>
            <a:ext cx="4874158" cy="2743200"/>
          </a:xfrm>
          <a:prstGeom prst="rect">
            <a:avLst/>
          </a:prstGeom>
          <a:ln>
            <a:solidFill>
              <a:srgbClr val="333333"/>
            </a:solidFill>
          </a:ln>
        </p:spPr>
      </p:pic>
      <p:pic>
        <p:nvPicPr>
          <p:cNvPr id="7" name="Picture 6">
            <a:extLst>
              <a:ext uri="{FF2B5EF4-FFF2-40B4-BE49-F238E27FC236}">
                <a16:creationId xmlns:a16="http://schemas.microsoft.com/office/drawing/2014/main" id="{7026499E-8034-CE01-FFE6-C5F9156683B3}"/>
              </a:ext>
            </a:extLst>
          </p:cNvPr>
          <p:cNvPicPr>
            <a:picLocks noChangeAspect="1"/>
          </p:cNvPicPr>
          <p:nvPr userDrawn="1"/>
        </p:nvPicPr>
        <p:blipFill>
          <a:blip r:embed="rId3"/>
          <a:stretch>
            <a:fillRect/>
          </a:stretch>
        </p:blipFill>
        <p:spPr>
          <a:xfrm>
            <a:off x="6806006" y="2867025"/>
            <a:ext cx="4654216" cy="1885950"/>
          </a:xfrm>
          <a:prstGeom prst="rect">
            <a:avLst/>
          </a:prstGeom>
        </p:spPr>
      </p:pic>
    </p:spTree>
    <p:extLst>
      <p:ext uri="{BB962C8B-B14F-4D97-AF65-F5344CB8AC3E}">
        <p14:creationId xmlns:p14="http://schemas.microsoft.com/office/powerpoint/2010/main" val="2482324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image" Target="../media/image3.png"/><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29" Type="http://schemas.openxmlformats.org/officeDocument/2006/relationships/slideLayout" Target="../slideLayouts/slideLayout33.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image" Target="../media/image2.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8"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1210B0-A9C5-6137-E8E0-B4A5B4A27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69AE77-1387-5B00-1C09-8C30228597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7624E-1FC6-0EAD-1D3E-41CEDED94B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1745F78-3E80-4BB8-667C-A5733EFC0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Initial DEOCS Results Preview</a:t>
            </a:r>
          </a:p>
        </p:txBody>
      </p:sp>
      <p:sp>
        <p:nvSpPr>
          <p:cNvPr id="6" name="Slide Number Placeholder 5">
            <a:extLst>
              <a:ext uri="{FF2B5EF4-FFF2-40B4-BE49-F238E27FC236}">
                <a16:creationId xmlns:a16="http://schemas.microsoft.com/office/drawing/2014/main" id="{0528B73F-2263-F0B2-0115-DD2E6D8B42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3299E5-B11C-B941-AF7E-6CCA1551B8EF}" type="slidenum">
              <a:rPr lang="en-US" smtClean="0"/>
              <a:t>‹#›</a:t>
            </a:fld>
            <a:endParaRPr lang="en-US"/>
          </a:p>
        </p:txBody>
      </p:sp>
    </p:spTree>
    <p:extLst>
      <p:ext uri="{BB962C8B-B14F-4D97-AF65-F5344CB8AC3E}">
        <p14:creationId xmlns:p14="http://schemas.microsoft.com/office/powerpoint/2010/main" val="3385387330"/>
      </p:ext>
    </p:extLst>
  </p:cSld>
  <p:clrMap bg1="lt1" tx1="dk1" bg2="lt2" tx2="dk2" accent1="accent1" accent2="accent2" accent3="accent3" accent4="accent4" accent5="accent5" accent6="accent6" hlink="hlink" folHlink="folHlink"/>
  <p:sldLayoutIdLst>
    <p:sldLayoutId id="2147484010" r:id="rId1"/>
    <p:sldLayoutId id="2147484048" r:id="rId2"/>
    <p:sldLayoutId id="2147484009" r:id="rId3"/>
    <p:sldLayoutId id="2147483898"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46C8763-F9D3-CC43-6AB7-F9DE87536CE3}"/>
              </a:ext>
            </a:extLst>
          </p:cNvPr>
          <p:cNvCxnSpPr/>
          <p:nvPr userDrawn="1"/>
        </p:nvCxnSpPr>
        <p:spPr>
          <a:xfrm>
            <a:off x="839244" y="6237961"/>
            <a:ext cx="10534389" cy="0"/>
          </a:xfrm>
          <a:prstGeom prst="line">
            <a:avLst/>
          </a:prstGeom>
          <a:ln w="19050">
            <a:solidFill>
              <a:srgbClr val="D2262D"/>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CFF0E20-D5E1-D9F5-D091-3E52E6664FCF}"/>
              </a:ext>
            </a:extLst>
          </p:cNvPr>
          <p:cNvSpPr txBox="1">
            <a:spLocks/>
          </p:cNvSpPr>
          <p:nvPr userDrawn="1"/>
        </p:nvSpPr>
        <p:spPr>
          <a:xfrm>
            <a:off x="7986839" y="6338170"/>
            <a:ext cx="3455861" cy="3706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333333"/>
                </a:solidFill>
                <a:latin typeface="Arial" panose="020B0604020202020204" pitchFamily="34" charset="0"/>
                <a:cs typeface="Arial" panose="020B0604020202020204" pitchFamily="34" charset="0"/>
              </a:rPr>
              <a:t>DEOCS First Look – Commander/Leader </a:t>
            </a:r>
            <a:r>
              <a:rPr lang="en-US" b="1">
                <a:solidFill>
                  <a:srgbClr val="D2262D"/>
                </a:solidFill>
                <a:latin typeface="Arial" panose="020B0604020202020204" pitchFamily="34" charset="0"/>
                <a:cs typeface="Arial" panose="020B0604020202020204" pitchFamily="34" charset="0"/>
              </a:rPr>
              <a:t>|</a:t>
            </a:r>
            <a:r>
              <a:rPr lang="en-US">
                <a:solidFill>
                  <a:srgbClr val="0C2554"/>
                </a:solidFill>
                <a:latin typeface="Arial" panose="020B0604020202020204" pitchFamily="34" charset="0"/>
                <a:cs typeface="Arial" panose="020B0604020202020204" pitchFamily="34" charset="0"/>
              </a:rPr>
              <a:t> </a:t>
            </a:r>
            <a:fld id="{64923101-E8F5-E74A-8797-A297753598E4}" type="slidenum">
              <a:rPr lang="en-US" b="1" smtClean="0">
                <a:solidFill>
                  <a:schemeClr val="accent3"/>
                </a:solidFill>
                <a:latin typeface="Arial" panose="020B0604020202020204" pitchFamily="34" charset="0"/>
                <a:cs typeface="Arial" panose="020B0604020202020204" pitchFamily="34" charset="0"/>
              </a:rPr>
              <a:pPr/>
              <a:t>‹#›</a:t>
            </a:fld>
            <a:endParaRPr lang="en-US" b="1">
              <a:solidFill>
                <a:schemeClr val="accent3"/>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61C5D0A2-BAE5-A5E1-1758-E09C2D5D90C6}"/>
              </a:ext>
            </a:extLst>
          </p:cNvPr>
          <p:cNvGrpSpPr/>
          <p:nvPr userDrawn="1"/>
        </p:nvGrpSpPr>
        <p:grpSpPr>
          <a:xfrm>
            <a:off x="570103" y="6311680"/>
            <a:ext cx="1451354" cy="480412"/>
            <a:chOff x="570103" y="6311680"/>
            <a:chExt cx="1451354" cy="480412"/>
          </a:xfrm>
        </p:grpSpPr>
        <p:pic>
          <p:nvPicPr>
            <p:cNvPr id="2" name="Picture 1" descr="A picture containing logo&#10;&#10;Description automatically generated">
              <a:extLst>
                <a:ext uri="{FF2B5EF4-FFF2-40B4-BE49-F238E27FC236}">
                  <a16:creationId xmlns:a16="http://schemas.microsoft.com/office/drawing/2014/main" id="{DEEF2349-3C67-7CA0-C048-790528632D15}"/>
                </a:ext>
              </a:extLst>
            </p:cNvPr>
            <p:cNvPicPr>
              <a:picLocks noChangeAspect="1"/>
            </p:cNvPicPr>
            <p:nvPr userDrawn="1"/>
          </p:nvPicPr>
          <p:blipFill>
            <a:blip r:embed="rId32"/>
            <a:srcRect l="48811"/>
            <a:stretch>
              <a:fillRect/>
            </a:stretch>
          </p:blipFill>
          <p:spPr>
            <a:xfrm>
              <a:off x="1260475" y="6322023"/>
              <a:ext cx="760982" cy="470069"/>
            </a:xfrm>
            <a:prstGeom prst="rect">
              <a:avLst/>
            </a:prstGeom>
          </p:spPr>
        </p:pic>
        <p:pic>
          <p:nvPicPr>
            <p:cNvPr id="5" name="Picture 4">
              <a:extLst>
                <a:ext uri="{FF2B5EF4-FFF2-40B4-BE49-F238E27FC236}">
                  <a16:creationId xmlns:a16="http://schemas.microsoft.com/office/drawing/2014/main" id="{386DEB71-9A52-71DA-48A6-44B6F1F767AD}"/>
                </a:ext>
              </a:extLst>
            </p:cNvPr>
            <p:cNvPicPr>
              <a:picLocks noChangeAspect="1"/>
            </p:cNvPicPr>
            <p:nvPr userDrawn="1"/>
          </p:nvPicPr>
          <p:blipFill>
            <a:blip r:embed="rId33"/>
            <a:stretch>
              <a:fillRect/>
            </a:stretch>
          </p:blipFill>
          <p:spPr>
            <a:xfrm>
              <a:off x="570103" y="6311680"/>
              <a:ext cx="690372" cy="469587"/>
            </a:xfrm>
            <a:prstGeom prst="rect">
              <a:avLst/>
            </a:prstGeom>
          </p:spPr>
        </p:pic>
        <p:cxnSp>
          <p:nvCxnSpPr>
            <p:cNvPr id="7" name="Straight Connector 6">
              <a:extLst>
                <a:ext uri="{FF2B5EF4-FFF2-40B4-BE49-F238E27FC236}">
                  <a16:creationId xmlns:a16="http://schemas.microsoft.com/office/drawing/2014/main" id="{09E45A04-EF3E-A67B-35AD-0BF77EAB4DA8}"/>
                </a:ext>
              </a:extLst>
            </p:cNvPr>
            <p:cNvCxnSpPr/>
            <p:nvPr userDrawn="1"/>
          </p:nvCxnSpPr>
          <p:spPr>
            <a:xfrm>
              <a:off x="1238250" y="6369050"/>
              <a:ext cx="0" cy="412217"/>
            </a:xfrm>
            <a:prstGeom prst="line">
              <a:avLst/>
            </a:prstGeom>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2591939095"/>
      </p:ext>
    </p:extLst>
  </p:cSld>
  <p:clrMap bg1="lt1" tx1="dk1" bg2="lt2" tx2="dk2" accent1="accent1" accent2="accent2" accent3="accent3" accent4="accent4" accent5="accent5" accent6="accent6" hlink="hlink" folHlink="folHlink"/>
  <p:sldLayoutIdLst>
    <p:sldLayoutId id="2147483801" r:id="rId1"/>
    <p:sldLayoutId id="2147483968" r:id="rId2"/>
    <p:sldLayoutId id="2147483800" r:id="rId3"/>
    <p:sldLayoutId id="2147483982" r:id="rId4"/>
    <p:sldLayoutId id="2147483981" r:id="rId5"/>
    <p:sldLayoutId id="2147483977" r:id="rId6"/>
    <p:sldLayoutId id="2147483970" r:id="rId7"/>
    <p:sldLayoutId id="2147483972" r:id="rId8"/>
    <p:sldLayoutId id="2147484047" r:id="rId9"/>
    <p:sldLayoutId id="2147484028" r:id="rId10"/>
    <p:sldLayoutId id="2147484044" r:id="rId11"/>
    <p:sldLayoutId id="2147483995" r:id="rId12"/>
    <p:sldLayoutId id="2147484016" r:id="rId13"/>
    <p:sldLayoutId id="2147483996" r:id="rId14"/>
    <p:sldLayoutId id="2147484017" r:id="rId15"/>
    <p:sldLayoutId id="2147484049" r:id="rId16"/>
    <p:sldLayoutId id="2147484022" r:id="rId17"/>
    <p:sldLayoutId id="2147484021" r:id="rId18"/>
    <p:sldLayoutId id="2147484014" r:id="rId19"/>
    <p:sldLayoutId id="2147484045" r:id="rId20"/>
    <p:sldLayoutId id="2147483998" r:id="rId21"/>
    <p:sldLayoutId id="2147484018" r:id="rId22"/>
    <p:sldLayoutId id="2147483999" r:id="rId23"/>
    <p:sldLayoutId id="2147484020" r:id="rId24"/>
    <p:sldLayoutId id="2147484023" r:id="rId25"/>
    <p:sldLayoutId id="2147484050" r:id="rId26"/>
    <p:sldLayoutId id="2147483994" r:id="rId27"/>
    <p:sldLayoutId id="2147484025" r:id="rId28"/>
    <p:sldLayoutId id="2147484046" r:id="rId29"/>
    <p:sldLayoutId id="2147484031" r:id="rId30"/>
  </p:sldLayoutIdLst>
  <p:hf sldNum="0" hdr="0" dt="0"/>
  <p:txStyles>
    <p:titleStyle>
      <a:lvl1pPr algn="l" defTabSz="914400" rtl="0" eaLnBrk="1" latinLnBrk="0" hangingPunct="1">
        <a:lnSpc>
          <a:spcPct val="90000"/>
        </a:lnSpc>
        <a:spcBef>
          <a:spcPct val="0"/>
        </a:spcBef>
        <a:buNone/>
        <a:defRPr sz="3200" b="1" i="0" kern="1200">
          <a:solidFill>
            <a:srgbClr val="33333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C2554"/>
        </a:buClr>
        <a:buFont typeface="Arial" panose="020B0604020202020204" pitchFamily="34" charset="0"/>
        <a:buChar char="•"/>
        <a:defRPr sz="2800" b="0" i="0" kern="1200">
          <a:solidFill>
            <a:srgbClr val="33333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55E93"/>
        </a:buClr>
        <a:buFont typeface="Wingdings" pitchFamily="2" charset="2"/>
        <a:buChar char="§"/>
        <a:defRPr sz="2400" b="0" i="0" kern="1200">
          <a:solidFill>
            <a:srgbClr val="33333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55E93"/>
        </a:buClr>
        <a:buSzPct val="80000"/>
        <a:buFont typeface="Courier New" panose="02070309020205020404" pitchFamily="49" charset="0"/>
        <a:buChar char="o"/>
        <a:defRPr sz="2000" b="0" i="0" kern="1200">
          <a:solidFill>
            <a:srgbClr val="33333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55E93"/>
        </a:buClr>
        <a:buFont typeface="Wingdings" pitchFamily="2" charset="2"/>
        <a:buChar char="§"/>
        <a:defRPr sz="1800" b="0" i="0" kern="1200">
          <a:solidFill>
            <a:srgbClr val="33333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55E93"/>
        </a:buClr>
        <a:buFont typeface="Arial" panose="020B0604020202020204" pitchFamily="34" charset="0"/>
        <a:buChar char="•"/>
        <a:defRPr sz="1800" b="0" i="0" kern="1200">
          <a:solidFill>
            <a:srgbClr val="33333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041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394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C8F621-8215-024F-3F7E-D1B578905DA7}"/>
              </a:ext>
            </a:extLst>
          </p:cNvPr>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692356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12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F831A3-8B9D-50C0-FC0B-568384799CEC}"/>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1224060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631725-90FA-B6C7-4649-20F85059CDB5}"/>
              </a:ext>
            </a:extLst>
          </p:cNvPr>
          <p:cNvPicPr>
            <a:picLocks noChangeAspect="1"/>
          </p:cNvPicPr>
          <p:nvPr/>
        </p:nvPicPr>
        <p:blipFill>
          <a:blip r:embed="rId3"/>
          <a:stretch>
            <a:fillRect/>
          </a:stretch>
        </p:blipFill>
        <p:spPr>
          <a:xfrm>
            <a:off x="2855306" y="2304586"/>
            <a:ext cx="6481388" cy="3657600"/>
          </a:xfrm>
          <a:prstGeom prst="rect">
            <a:avLst/>
          </a:prstGeom>
          <a:ln>
            <a:solidFill>
              <a:schemeClr val="tx1"/>
            </a:solidFill>
          </a:ln>
        </p:spPr>
      </p:pic>
    </p:spTree>
    <p:extLst>
      <p:ext uri="{BB962C8B-B14F-4D97-AF65-F5344CB8AC3E}">
        <p14:creationId xmlns:p14="http://schemas.microsoft.com/office/powerpoint/2010/main" val="401500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872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544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763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59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82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DFAFF5-0C90-D6E5-4177-05F7FFCE06B2}"/>
              </a:ext>
            </a:extLst>
          </p:cNvPr>
          <p:cNvPicPr>
            <a:picLocks noChangeAspect="1"/>
          </p:cNvPicPr>
          <p:nvPr/>
        </p:nvPicPr>
        <p:blipFill>
          <a:blip r:embed="rId3"/>
          <a:srcRect b="174"/>
          <a:stretch>
            <a:fillRect/>
          </a:stretch>
        </p:blipFill>
        <p:spPr>
          <a:xfrm>
            <a:off x="2861625" y="2076450"/>
            <a:ext cx="6468749" cy="3651250"/>
          </a:xfrm>
          <a:prstGeom prst="rect">
            <a:avLst/>
          </a:prstGeom>
          <a:ln>
            <a:solidFill>
              <a:schemeClr val="tx1"/>
            </a:solidFill>
          </a:ln>
        </p:spPr>
      </p:pic>
    </p:spTree>
    <p:extLst>
      <p:ext uri="{BB962C8B-B14F-4D97-AF65-F5344CB8AC3E}">
        <p14:creationId xmlns:p14="http://schemas.microsoft.com/office/powerpoint/2010/main" val="2492400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4687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BD31C3-02C0-64B4-6888-A2FC0808F8C5}"/>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1086088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93244-11D6-6D64-9D52-947D78A0AEC9}"/>
              </a:ext>
            </a:extLst>
          </p:cNvPr>
          <p:cNvPicPr>
            <a:picLocks noChangeAspect="1"/>
          </p:cNvPicPr>
          <p:nvPr/>
        </p:nvPicPr>
        <p:blipFill>
          <a:blip r:embed="rId3"/>
          <a:stretch>
            <a:fillRect/>
          </a:stretch>
        </p:blipFill>
        <p:spPr>
          <a:xfrm>
            <a:off x="2855306" y="2304585"/>
            <a:ext cx="6481388" cy="3657600"/>
          </a:xfrm>
          <a:prstGeom prst="rect">
            <a:avLst/>
          </a:prstGeom>
          <a:ln>
            <a:solidFill>
              <a:schemeClr val="tx1"/>
            </a:solidFill>
          </a:ln>
        </p:spPr>
      </p:pic>
    </p:spTree>
    <p:extLst>
      <p:ext uri="{BB962C8B-B14F-4D97-AF65-F5344CB8AC3E}">
        <p14:creationId xmlns:p14="http://schemas.microsoft.com/office/powerpoint/2010/main" val="104791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412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044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59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993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968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422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627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6129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E4F5E8CD-60F1-7678-EC8F-C832C4A64C38}"/>
              </a:ext>
            </a:extLst>
          </p:cNvPr>
          <p:cNvSpPr/>
          <p:nvPr/>
        </p:nvSpPr>
        <p:spPr>
          <a:xfrm>
            <a:off x="2183059" y="2965450"/>
            <a:ext cx="3495185" cy="927100"/>
          </a:xfrm>
          <a:prstGeom prst="wedgeRoundRectCallout">
            <a:avLst/>
          </a:prstGeom>
          <a:solidFill>
            <a:schemeClr val="bg1">
              <a:lumMod val="8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anose="020B0604020202020204" pitchFamily="34" charset="0"/>
              <a:cs typeface="Arial" panose="020B0604020202020204" pitchFamily="34" charset="0"/>
            </a:endParaRPr>
          </a:p>
        </p:txBody>
      </p:sp>
      <p:sp>
        <p:nvSpPr>
          <p:cNvPr id="13" name="Speech Bubble: Rectangle with Corners Rounded 12">
            <a:extLst>
              <a:ext uri="{FF2B5EF4-FFF2-40B4-BE49-F238E27FC236}">
                <a16:creationId xmlns:a16="http://schemas.microsoft.com/office/drawing/2014/main" id="{7F21595B-7F81-F681-BE22-220E5307FF43}"/>
              </a:ext>
            </a:extLst>
          </p:cNvPr>
          <p:cNvSpPr/>
          <p:nvPr/>
        </p:nvSpPr>
        <p:spPr>
          <a:xfrm>
            <a:off x="554922" y="1523197"/>
            <a:ext cx="3495186" cy="927100"/>
          </a:xfrm>
          <a:prstGeom prst="wedgeRoundRectCallout">
            <a:avLst/>
          </a:prstGeom>
          <a:solidFill>
            <a:schemeClr val="bg1">
              <a:lumMod val="8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anose="020B0604020202020204" pitchFamily="34" charset="0"/>
              <a:cs typeface="Arial" panose="020B0604020202020204" pitchFamily="34" charset="0"/>
            </a:endParaRPr>
          </a:p>
        </p:txBody>
      </p:sp>
      <p:sp>
        <p:nvSpPr>
          <p:cNvPr id="14" name="Speech Bubble: Rectangle with Corners Rounded 13">
            <a:extLst>
              <a:ext uri="{FF2B5EF4-FFF2-40B4-BE49-F238E27FC236}">
                <a16:creationId xmlns:a16="http://schemas.microsoft.com/office/drawing/2014/main" id="{B5DD309D-5D58-9996-F27A-CED62E816877}"/>
              </a:ext>
            </a:extLst>
          </p:cNvPr>
          <p:cNvSpPr/>
          <p:nvPr/>
        </p:nvSpPr>
        <p:spPr>
          <a:xfrm>
            <a:off x="4116017" y="4663596"/>
            <a:ext cx="3495186" cy="927100"/>
          </a:xfrm>
          <a:prstGeom prst="wedgeRoundRectCallout">
            <a:avLst/>
          </a:prstGeom>
          <a:solidFill>
            <a:schemeClr val="bg1">
              <a:lumMod val="8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anose="020B0604020202020204" pitchFamily="34" charset="0"/>
              <a:cs typeface="Arial" panose="020B0604020202020204" pitchFamily="34" charset="0"/>
            </a:endParaRPr>
          </a:p>
        </p:txBody>
      </p:sp>
      <p:sp>
        <p:nvSpPr>
          <p:cNvPr id="15" name="Speech Bubble: Rectangle with Corners Rounded 14">
            <a:extLst>
              <a:ext uri="{FF2B5EF4-FFF2-40B4-BE49-F238E27FC236}">
                <a16:creationId xmlns:a16="http://schemas.microsoft.com/office/drawing/2014/main" id="{1AF6836F-2578-6951-C5C8-3862EBFBD6B4}"/>
              </a:ext>
            </a:extLst>
          </p:cNvPr>
          <p:cNvSpPr/>
          <p:nvPr/>
        </p:nvSpPr>
        <p:spPr>
          <a:xfrm>
            <a:off x="8005637" y="3775818"/>
            <a:ext cx="3495186" cy="927100"/>
          </a:xfrm>
          <a:prstGeom prst="wedgeRoundRectCallout">
            <a:avLst/>
          </a:prstGeom>
          <a:solidFill>
            <a:schemeClr val="bg1">
              <a:lumMod val="8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anose="020B0604020202020204" pitchFamily="34" charset="0"/>
              <a:cs typeface="Arial" panose="020B0604020202020204" pitchFamily="34" charset="0"/>
            </a:endParaRPr>
          </a:p>
        </p:txBody>
      </p:sp>
      <p:sp>
        <p:nvSpPr>
          <p:cNvPr id="2" name="Speech Bubble: Rectangle with Corners Rounded 1">
            <a:extLst>
              <a:ext uri="{FF2B5EF4-FFF2-40B4-BE49-F238E27FC236}">
                <a16:creationId xmlns:a16="http://schemas.microsoft.com/office/drawing/2014/main" id="{73803746-49DB-CCCC-12A4-97F84CA65973}"/>
              </a:ext>
            </a:extLst>
          </p:cNvPr>
          <p:cNvSpPr/>
          <p:nvPr/>
        </p:nvSpPr>
        <p:spPr>
          <a:xfrm>
            <a:off x="6096000" y="2055649"/>
            <a:ext cx="3495186" cy="927100"/>
          </a:xfrm>
          <a:prstGeom prst="wedgeRoundRectCallout">
            <a:avLst/>
          </a:prstGeom>
          <a:solidFill>
            <a:schemeClr val="bg1">
              <a:lumMod val="8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anose="020B0604020202020204" pitchFamily="34" charset="0"/>
              <a:cs typeface="Arial" panose="020B0604020202020204" pitchFamily="34" charset="0"/>
            </a:endParaRPr>
          </a:p>
        </p:txBody>
      </p:sp>
      <p:pic>
        <p:nvPicPr>
          <p:cNvPr id="12" name="Graphic 11" descr="Open quotation mark outline">
            <a:extLst>
              <a:ext uri="{FF2B5EF4-FFF2-40B4-BE49-F238E27FC236}">
                <a16:creationId xmlns:a16="http://schemas.microsoft.com/office/drawing/2014/main" id="{BA4D7C54-10AE-916A-4D27-51CEA6B1AA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11441397" y="5495987"/>
            <a:ext cx="382915" cy="382915"/>
          </a:xfrm>
          <a:prstGeom prst="rect">
            <a:avLst/>
          </a:prstGeom>
        </p:spPr>
      </p:pic>
      <p:pic>
        <p:nvPicPr>
          <p:cNvPr id="4" name="Graphic 3" descr="Open quotation mark outline">
            <a:extLst>
              <a:ext uri="{FF2B5EF4-FFF2-40B4-BE49-F238E27FC236}">
                <a16:creationId xmlns:a16="http://schemas.microsoft.com/office/drawing/2014/main" id="{8D36381F-C27B-33CB-733F-E649C1B22A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007" y="1301200"/>
            <a:ext cx="382915" cy="382915"/>
          </a:xfrm>
          <a:prstGeom prst="rect">
            <a:avLst/>
          </a:prstGeom>
        </p:spPr>
      </p:pic>
      <p:sp>
        <p:nvSpPr>
          <p:cNvPr id="18" name="Text Placeholder 17">
            <a:extLst>
              <a:ext uri="{FF2B5EF4-FFF2-40B4-BE49-F238E27FC236}">
                <a16:creationId xmlns:a16="http://schemas.microsoft.com/office/drawing/2014/main" id="{2496EE81-89D3-FC06-6415-4A4B56813D0B}"/>
              </a:ext>
            </a:extLst>
          </p:cNvPr>
          <p:cNvSpPr>
            <a:spLocks noGrp="1"/>
          </p:cNvSpPr>
          <p:nvPr>
            <p:ph type="body" sz="quarter" idx="11"/>
          </p:nvPr>
        </p:nvSpPr>
        <p:spPr/>
        <p:txBody>
          <a:bodyPr/>
          <a:lstStyle/>
          <a:p>
            <a:endParaRPr lang="en-US"/>
          </a:p>
        </p:txBody>
      </p:sp>
      <p:sp>
        <p:nvSpPr>
          <p:cNvPr id="19" name="Text Placeholder 18">
            <a:extLst>
              <a:ext uri="{FF2B5EF4-FFF2-40B4-BE49-F238E27FC236}">
                <a16:creationId xmlns:a16="http://schemas.microsoft.com/office/drawing/2014/main" id="{714379B7-3165-3FDE-260B-C9A56468BFCB}"/>
              </a:ext>
            </a:extLst>
          </p:cNvPr>
          <p:cNvSpPr>
            <a:spLocks noGrp="1"/>
          </p:cNvSpPr>
          <p:nvPr>
            <p:ph type="body" sz="quarter" idx="12"/>
          </p:nvPr>
        </p:nvSpPr>
        <p:spPr/>
        <p:txBody>
          <a:bodyPr/>
          <a:lstStyle/>
          <a:p>
            <a:endParaRPr lang="en-US"/>
          </a:p>
        </p:txBody>
      </p:sp>
      <p:sp>
        <p:nvSpPr>
          <p:cNvPr id="20" name="Text Placeholder 19">
            <a:extLst>
              <a:ext uri="{FF2B5EF4-FFF2-40B4-BE49-F238E27FC236}">
                <a16:creationId xmlns:a16="http://schemas.microsoft.com/office/drawing/2014/main" id="{2BBCD2F6-3304-385F-443C-938CD936BF63}"/>
              </a:ext>
            </a:extLst>
          </p:cNvPr>
          <p:cNvSpPr>
            <a:spLocks noGrp="1"/>
          </p:cNvSpPr>
          <p:nvPr>
            <p:ph type="body" sz="quarter" idx="13"/>
          </p:nvPr>
        </p:nvSpPr>
        <p:spPr/>
        <p:txBody>
          <a:bodyPr/>
          <a:lstStyle/>
          <a:p>
            <a:endParaRPr lang="en-US"/>
          </a:p>
        </p:txBody>
      </p:sp>
      <p:sp>
        <p:nvSpPr>
          <p:cNvPr id="21" name="Text Placeholder 20">
            <a:extLst>
              <a:ext uri="{FF2B5EF4-FFF2-40B4-BE49-F238E27FC236}">
                <a16:creationId xmlns:a16="http://schemas.microsoft.com/office/drawing/2014/main" id="{634017C5-D380-CFD4-C546-397DEDC732BC}"/>
              </a:ext>
            </a:extLst>
          </p:cNvPr>
          <p:cNvSpPr>
            <a:spLocks noGrp="1"/>
          </p:cNvSpPr>
          <p:nvPr>
            <p:ph type="body" sz="quarter" idx="14"/>
          </p:nvPr>
        </p:nvSpPr>
        <p:spPr/>
        <p:txBody>
          <a:bodyPr/>
          <a:lstStyle/>
          <a:p>
            <a:endParaRPr lang="en-US"/>
          </a:p>
        </p:txBody>
      </p:sp>
      <p:sp>
        <p:nvSpPr>
          <p:cNvPr id="22" name="Text Placeholder 21">
            <a:extLst>
              <a:ext uri="{FF2B5EF4-FFF2-40B4-BE49-F238E27FC236}">
                <a16:creationId xmlns:a16="http://schemas.microsoft.com/office/drawing/2014/main" id="{820AF0B5-99FB-6901-F9A7-D4F1C86957A4}"/>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674969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893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52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255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499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432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6897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5A86AE-8EDB-8302-360D-76EA2D9D3CAF}"/>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CD7A7D9F-AD03-83DE-BBCC-8351DA793025}"/>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6A1F2F6D-5957-C666-42AF-D901646ECF7A}"/>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29028667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PA DOD Palette">
      <a:dk1>
        <a:srgbClr val="000000"/>
      </a:dk1>
      <a:lt1>
        <a:srgbClr val="FFFFFF"/>
      </a:lt1>
      <a:dk2>
        <a:srgbClr val="323332"/>
      </a:dk2>
      <a:lt2>
        <a:srgbClr val="E7E6E6"/>
      </a:lt2>
      <a:accent1>
        <a:srgbClr val="D2252D"/>
      </a:accent1>
      <a:accent2>
        <a:srgbClr val="0B2554"/>
      </a:accent2>
      <a:accent3>
        <a:srgbClr val="315586"/>
      </a:accent3>
      <a:accent4>
        <a:srgbClr val="718EB4"/>
      </a:accent4>
      <a:accent5>
        <a:srgbClr val="ADBFD3"/>
      </a:accent5>
      <a:accent6>
        <a:srgbClr val="D5D9DE"/>
      </a:accent6>
      <a:hlink>
        <a:srgbClr val="44546A"/>
      </a:hlink>
      <a:folHlink>
        <a:srgbClr val="357A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w="28575"/>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D40A0FBA05DF4AA45D6821F7FED846" ma:contentTypeVersion="19" ma:contentTypeDescription="Create a new document." ma:contentTypeScope="" ma:versionID="6847044c232a7a6258f1818500d1236d">
  <xsd:schema xmlns:xsd="http://www.w3.org/2001/XMLSchema" xmlns:xs="http://www.w3.org/2001/XMLSchema" xmlns:p="http://schemas.microsoft.com/office/2006/metadata/properties" xmlns:ns2="1e0fcd8c-2d3b-40e1-9231-d51350a657ea" xmlns:ns3="738875a2-f62c-46a4-ad92-9b4d2d2c00fc" targetNamespace="http://schemas.microsoft.com/office/2006/metadata/properties" ma:root="true" ma:fieldsID="cec9cdb7657a4d7cf2cdefe02459998e" ns2:_="" ns3:_="">
    <xsd:import namespace="1e0fcd8c-2d3b-40e1-9231-d51350a657ea"/>
    <xsd:import namespace="738875a2-f62c-46a4-ad92-9b4d2d2c00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Dateandtime" minOccurs="0"/>
                <xsd:element ref="ns2:MediaServiceObjectDetectorVersions" minOccurs="0"/>
                <xsd:element ref="ns2:MediaServiceSearchProperties" minOccurs="0"/>
                <xsd:element ref="ns2:MediaServiceLocation"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0fcd8c-2d3b-40e1-9231-d51350a657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Dateandtime" ma:index="19" nillable="true" ma:displayName="Date and time" ma:format="DateTime" ma:internalName="Dateandtim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7c8b2d4-3706-4054-9f74-f7045d699364"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8875a2-f62c-46a4-ad92-9b4d2d2c00f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38875a2-f62c-46a4-ad92-9b4d2d2c00fc">
      <UserInfo>
        <DisplayName>Anna Sheveland</DisplayName>
        <AccountId>27</AccountId>
        <AccountType/>
      </UserInfo>
    </SharedWithUsers>
    <lcf76f155ced4ddcb4097134ff3c332f xmlns="1e0fcd8c-2d3b-40e1-9231-d51350a657ea">
      <Terms xmlns="http://schemas.microsoft.com/office/infopath/2007/PartnerControls"/>
    </lcf76f155ced4ddcb4097134ff3c332f>
    <Dateandtime xmlns="1e0fcd8c-2d3b-40e1-9231-d51350a657e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44D719-CE7B-4D5E-9A8E-670C5BE642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0fcd8c-2d3b-40e1-9231-d51350a657ea"/>
    <ds:schemaRef ds:uri="738875a2-f62c-46a4-ad92-9b4d2d2c00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5C3518-4EAE-4FD6-A942-B2CF22EC19BF}">
  <ds:schemaRefs>
    <ds:schemaRef ds:uri="738875a2-f62c-46a4-ad92-9b4d2d2c00fc"/>
    <ds:schemaRef ds:uri="http://schemas.microsoft.com/office/2006/metadata/properties"/>
    <ds:schemaRef ds:uri="http://schemas.microsoft.com/office/2006/documentManagement/types"/>
    <ds:schemaRef ds:uri="http://schemas.microsoft.com/office/infopath/2007/PartnerControls"/>
    <ds:schemaRef ds:uri="1e0fcd8c-2d3b-40e1-9231-d51350a657ea"/>
    <ds:schemaRef ds:uri="http://schemas.openxmlformats.org/package/2006/metadata/core-properties"/>
    <ds:schemaRef ds:uri="http://purl.org/dc/dcmitype/"/>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1DC86E48-2864-49D8-90CD-8FD63D47B5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2986</TotalTime>
  <Words>1817</Words>
  <Application>Microsoft Office PowerPoint</Application>
  <PresentationFormat>Widescreen</PresentationFormat>
  <Paragraphs>170</Paragraphs>
  <Slides>31</Slides>
  <Notes>31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Arial,Sans-Serif</vt:lpstr>
      <vt:lpstr>Calibri</vt:lpstr>
      <vt:lpstr>Courier New</vt:lpstr>
      <vt:lpstr>Roboto</vt:lpstr>
      <vt:lpstr>Wingdings</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Lyons</dc:creator>
  <cp:lastModifiedBy>Willie Cosner</cp:lastModifiedBy>
  <cp:revision>3</cp:revision>
  <dcterms:created xsi:type="dcterms:W3CDTF">2022-03-31T13:42:48Z</dcterms:created>
  <dcterms:modified xsi:type="dcterms:W3CDTF">2026-08-17T13:51:37Z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0x010100AFD40A0FBA05DF4AA45D6821F7FED846</vt:lpwstr>
  </property>
  <property fmtid="{D5CDD505-2E9C-101B-9397-08002B2CF9AE}" pid="3" name="MediaServiceImageTags">
    <vt:lpwstr/>
  </property>
</Properties>
</file>