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8" r:id="rId4"/>
    <p:sldMasterId id="2147483648" r:id="rId5"/>
  </p:sldMasterIdLst>
  <p:notesMasterIdLst>
    <p:notesMasterId r:id="rId38"/>
  </p:notesMasterIdLst>
  <p:handoutMasterIdLst>
    <p:handoutMasterId r:id="rId39"/>
  </p:handoutMasterIdLst>
  <p:sldIdLst>
    <p:sldId id="688" r:id="rId6"/>
    <p:sldId id="469" r:id="rId7"/>
    <p:sldId id="718" r:id="rId8"/>
    <p:sldId id="720" r:id="rId9"/>
    <p:sldId id="722" r:id="rId10"/>
    <p:sldId id="726" r:id="rId11"/>
    <p:sldId id="728" r:id="rId12"/>
    <p:sldId id="731" r:id="rId13"/>
    <p:sldId id="687" r:id="rId14"/>
    <p:sldId id="734" r:id="rId15"/>
    <p:sldId id="692" r:id="rId16"/>
    <p:sldId id="737" r:id="rId17"/>
    <p:sldId id="713" r:id="rId18"/>
    <p:sldId id="732" r:id="rId19"/>
    <p:sldId id="697" r:id="rId20"/>
    <p:sldId id="698" r:id="rId21"/>
    <p:sldId id="696" r:id="rId22"/>
    <p:sldId id="738" r:id="rId23"/>
    <p:sldId id="712" r:id="rId24"/>
    <p:sldId id="702" r:id="rId25"/>
    <p:sldId id="714" r:id="rId26"/>
    <p:sldId id="733" r:id="rId27"/>
    <p:sldId id="681" r:id="rId28"/>
    <p:sldId id="701" r:id="rId29"/>
    <p:sldId id="700" r:id="rId30"/>
    <p:sldId id="682" r:id="rId31"/>
    <p:sldId id="709" r:id="rId32"/>
    <p:sldId id="716" r:id="rId33"/>
    <p:sldId id="711" r:id="rId34"/>
    <p:sldId id="715" r:id="rId35"/>
    <p:sldId id="677" r:id="rId36"/>
    <p:sldId id="689"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493C44B-F730-4F41-BF41-975DF01BDE41}">
          <p14:sldIdLst>
            <p14:sldId id="688"/>
            <p14:sldId id="469"/>
            <p14:sldId id="718"/>
            <p14:sldId id="720"/>
            <p14:sldId id="722"/>
            <p14:sldId id="726"/>
            <p14:sldId id="728"/>
            <p14:sldId id="731"/>
            <p14:sldId id="687"/>
            <p14:sldId id="734"/>
            <p14:sldId id="692"/>
            <p14:sldId id="737"/>
            <p14:sldId id="713"/>
            <p14:sldId id="732"/>
            <p14:sldId id="697"/>
            <p14:sldId id="698"/>
            <p14:sldId id="696"/>
            <p14:sldId id="738"/>
            <p14:sldId id="712"/>
            <p14:sldId id="702"/>
            <p14:sldId id="714"/>
            <p14:sldId id="733"/>
            <p14:sldId id="681"/>
            <p14:sldId id="701"/>
            <p14:sldId id="700"/>
            <p14:sldId id="682"/>
            <p14:sldId id="709"/>
            <p14:sldId id="716"/>
            <p14:sldId id="711"/>
            <p14:sldId id="715"/>
            <p14:sldId id="677"/>
            <p14:sldId id="68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28490B-10F0-5012-493F-8C91520C92B1}" name="Dwayne Beebefranqui" initials="DB" userId="S::DBeebefranqui@forsmarshgroup.com::8b4bb9e3-6f19-4e8e-a6e3-63b839d6f58b" providerId="AD"/>
  <p188:author id="{A2488B7B-2AF4-206F-2E63-B63A0EAF8D48}" name="Guidance" initials="DB" userId="Guidance" providerId="None"/>
  <p188:author id="{F44F0DA6-D881-F8C4-7520-5C26E04C412C}" name="Willie Cosner" initials="WC" userId="Willie Cosner" providerId="None"/>
  <p188:author id="{1F6C6AB6-4F97-148C-DCA3-86D650CE7963}" name="Shawn Lyons" initials="SL" userId="S::slyons@forsmarshgroup.com::d5dc606a-857b-4570-a6db-e38332182297" providerId="AD"/>
  <p188:author id="{AADCC8C7-F819-EA40-3F8F-E2A5796701D4}" name="Anna Sheveland" initials="AS" userId="S::asheveland@forsmarshgroup.com::1a15c0c2-8b57-4d56-ac64-2be4d747f26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Dwayne D. Beebe" initials="DB" lastIdx="7" clrIdx="6">
    <p:extLst>
      <p:ext uri="{19B8F6BF-5375-455C-9EA6-DF929625EA0E}">
        <p15:presenceInfo xmlns:p15="http://schemas.microsoft.com/office/powerpoint/2012/main" userId="Dwayne D. Beebe" providerId="None"/>
      </p:ext>
    </p:extLst>
  </p:cmAuthor>
  <p:cmAuthor id="1" name="Moore, Abigail E CIV DMDC" initials="MAECD" lastIdx="104" clrIdx="0">
    <p:extLst>
      <p:ext uri="{19B8F6BF-5375-455C-9EA6-DF929625EA0E}">
        <p15:presenceInfo xmlns:p15="http://schemas.microsoft.com/office/powerpoint/2012/main" userId="S-1-5-21-790525478-492894223-839522115-133380" providerId="AD"/>
      </p:ext>
    </p:extLst>
  </p:cmAuthor>
  <p:cmAuthor id="2" name="Lawhead, Austin R CIV OPA" initials="LARCO" lastIdx="24" clrIdx="1">
    <p:extLst>
      <p:ext uri="{19B8F6BF-5375-455C-9EA6-DF929625EA0E}">
        <p15:presenceInfo xmlns:p15="http://schemas.microsoft.com/office/powerpoint/2012/main" userId="S-1-5-21-790525478-492894223-839522115-143859" providerId="AD"/>
      </p:ext>
    </p:extLst>
  </p:cmAuthor>
  <p:cmAuthor id="3" name="Anna Sheveland" initials="AS" lastIdx="20" clrIdx="2">
    <p:extLst>
      <p:ext uri="{19B8F6BF-5375-455C-9EA6-DF929625EA0E}">
        <p15:presenceInfo xmlns:p15="http://schemas.microsoft.com/office/powerpoint/2012/main" userId="S::asheveland@forsmarshgroup.com::1a15c0c2-8b57-4d56-ac64-2be4d747f264" providerId="AD"/>
      </p:ext>
    </p:extLst>
  </p:cmAuthor>
  <p:cmAuthor id="4" name="Dwayne Beebefranqui" initials="DB" lastIdx="69" clrIdx="3">
    <p:extLst>
      <p:ext uri="{19B8F6BF-5375-455C-9EA6-DF929625EA0E}">
        <p15:presenceInfo xmlns:p15="http://schemas.microsoft.com/office/powerpoint/2012/main" userId="S::DBeebefranqui@forsmarshgroup.com::8b4bb9e3-6f19-4e8e-a6e3-63b839d6f58b" providerId="AD"/>
      </p:ext>
    </p:extLst>
  </p:cmAuthor>
  <p:cmAuthor id="5" name="Willie Cosner" initials="WC" lastIdx="5" clrIdx="4">
    <p:extLst>
      <p:ext uri="{19B8F6BF-5375-455C-9EA6-DF929625EA0E}">
        <p15:presenceInfo xmlns:p15="http://schemas.microsoft.com/office/powerpoint/2012/main" userId="S::WCosner@forsmarshgroup.com::c59f3a56-3a41-49cc-b29e-c712a57bfcec" providerId="AD"/>
      </p:ext>
    </p:extLst>
  </p:cmAuthor>
  <p:cmAuthor id="6" name="Williams, Kristin H CIV DMDC" initials="WKHCD" lastIdx="2" clrIdx="5">
    <p:extLst>
      <p:ext uri="{19B8F6BF-5375-455C-9EA6-DF929625EA0E}">
        <p15:presenceInfo xmlns:p15="http://schemas.microsoft.com/office/powerpoint/2012/main" userId="S-1-5-21-790525478-492894223-839522115-32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1C"/>
    <a:srgbClr val="333333"/>
    <a:srgbClr val="58595B"/>
    <a:srgbClr val="FFFFFF"/>
    <a:srgbClr val="D20000"/>
    <a:srgbClr val="EBEFF5"/>
    <a:srgbClr val="AEBFD4"/>
    <a:srgbClr val="002855"/>
    <a:srgbClr val="355E93"/>
    <a:srgbClr val="0001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02B3C-34DA-4E94-9140-A3A1B5FEDFD2}" v="24" dt="2025-07-08T14:18:31.7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8236" autoAdjust="0"/>
  </p:normalViewPr>
  <p:slideViewPr>
    <p:cSldViewPr snapToGrid="0">
      <p:cViewPr varScale="1">
        <p:scale>
          <a:sx n="91" d="100"/>
          <a:sy n="91" d="100"/>
        </p:scale>
        <p:origin x="1314" y="90"/>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microsoft.com/office/2018/10/relationships/authors" Target="authors.xml"/><Relationship Id="rId20" Type="http://schemas.openxmlformats.org/officeDocument/2006/relationships/slide" Target="slides/slide15.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D7A2B7-09A7-4A6F-BB74-FF5AC018C354}"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A5D3635E-B11B-459C-91AF-BADBEC5F4C96}">
      <dgm:prSet phldrT="[Text]" custT="1"/>
      <dgm:spPr>
        <a:solidFill>
          <a:srgbClr val="728FB4"/>
        </a:solidFill>
      </dgm:spPr>
      <dgm:t>
        <a:bodyPr/>
        <a:lstStyle/>
        <a:p>
          <a:r>
            <a:rPr lang="en-US" sz="1100">
              <a:latin typeface="Arial" panose="020B0604020202020204" pitchFamily="34" charset="0"/>
              <a:cs typeface="Arial" panose="020B0604020202020204" pitchFamily="34" charset="0"/>
            </a:rPr>
            <a:t>DEOCS Administration or Review</a:t>
          </a:r>
        </a:p>
      </dgm:t>
    </dgm:pt>
    <dgm:pt modelId="{3D44FF2A-9181-4A69-BE77-098A8EA854DF}" type="parTrans" cxnId="{F96CC294-F358-40F2-9806-648AE87597FE}">
      <dgm:prSet/>
      <dgm:spPr/>
      <dgm:t>
        <a:bodyPr/>
        <a:lstStyle/>
        <a:p>
          <a:endParaRPr lang="en-US"/>
        </a:p>
      </dgm:t>
    </dgm:pt>
    <dgm:pt modelId="{27CD5F95-92F9-433C-B8E3-6F220F36F5E6}" type="sibTrans" cxnId="{F96CC294-F358-40F2-9806-648AE87597FE}">
      <dgm:prSet/>
      <dgm:spPr/>
      <dgm:t>
        <a:bodyPr/>
        <a:lstStyle/>
        <a:p>
          <a:endParaRPr lang="en-US"/>
        </a:p>
      </dgm:t>
    </dgm:pt>
    <dgm:pt modelId="{07AA3A2E-E54C-4751-BE5D-A0FEECAF613C}">
      <dgm:prSet phldrT="[Text]" custT="1"/>
      <dgm:spPr>
        <a:solidFill>
          <a:srgbClr val="7030A0"/>
        </a:solidFill>
      </dgm:spPr>
      <dgm:t>
        <a:bodyPr/>
        <a:lstStyle/>
        <a:p>
          <a:r>
            <a:rPr lang="en-US" sz="1100">
              <a:latin typeface="Arial" panose="020B0604020202020204" pitchFamily="34" charset="0"/>
              <a:cs typeface="Arial" panose="020B0604020202020204" pitchFamily="34" charset="0"/>
            </a:rPr>
            <a:t>DEOCS Interpretation</a:t>
          </a:r>
        </a:p>
      </dgm:t>
    </dgm:pt>
    <dgm:pt modelId="{35A7ADEA-39D6-450E-BCD5-11DE122A4A85}" type="parTrans" cxnId="{3BC2F3CA-44B5-4AE3-90F8-A9D0BC9973D4}">
      <dgm:prSet/>
      <dgm:spPr/>
      <dgm:t>
        <a:bodyPr/>
        <a:lstStyle/>
        <a:p>
          <a:endParaRPr lang="en-US"/>
        </a:p>
      </dgm:t>
    </dgm:pt>
    <dgm:pt modelId="{4F158386-72E0-40B7-B484-0947CBECC198}" type="sibTrans" cxnId="{3BC2F3CA-44B5-4AE3-90F8-A9D0BC9973D4}">
      <dgm:prSet/>
      <dgm:spPr/>
      <dgm:t>
        <a:bodyPr/>
        <a:lstStyle/>
        <a:p>
          <a:endParaRPr lang="en-US"/>
        </a:p>
      </dgm:t>
    </dgm:pt>
    <dgm:pt modelId="{02426B0C-4402-4F49-A0D1-1AA27EA39D41}">
      <dgm:prSet phldrT="[Text]" custT="1"/>
      <dgm:spPr>
        <a:solidFill>
          <a:srgbClr val="0070C0"/>
        </a:solidFill>
      </dgm:spPr>
      <dgm:t>
        <a:bodyPr/>
        <a:lstStyle/>
        <a:p>
          <a:r>
            <a:rPr lang="en-US" sz="1100">
              <a:latin typeface="Arial" panose="020B0604020202020204" pitchFamily="34" charset="0"/>
              <a:cs typeface="Arial" panose="020B0604020202020204" pitchFamily="34" charset="0"/>
            </a:rPr>
            <a:t>Comprehensive Integrated Primary Prevention Plan</a:t>
          </a:r>
        </a:p>
      </dgm:t>
    </dgm:pt>
    <dgm:pt modelId="{5412AA0D-1BFF-4A0E-B5D8-393C25780B2D}" type="parTrans" cxnId="{4290D534-D33D-41B1-8D26-6B310E52AAA4}">
      <dgm:prSet/>
      <dgm:spPr/>
      <dgm:t>
        <a:bodyPr/>
        <a:lstStyle/>
        <a:p>
          <a:endParaRPr lang="en-US"/>
        </a:p>
      </dgm:t>
    </dgm:pt>
    <dgm:pt modelId="{79940EF8-8029-4344-958C-438B0C8CA359}" type="sibTrans" cxnId="{4290D534-D33D-41B1-8D26-6B310E52AAA4}">
      <dgm:prSet/>
      <dgm:spPr/>
      <dgm:t>
        <a:bodyPr/>
        <a:lstStyle/>
        <a:p>
          <a:endParaRPr lang="en-US"/>
        </a:p>
      </dgm:t>
    </dgm:pt>
    <dgm:pt modelId="{4C84A6DD-23EF-4207-BCCC-923AA7AF448E}">
      <dgm:prSet phldrT="[Text]" custT="1"/>
      <dgm:spPr>
        <a:solidFill>
          <a:srgbClr val="00B050"/>
        </a:solidFill>
      </dgm:spPr>
      <dgm:t>
        <a:bodyPr/>
        <a:lstStyle/>
        <a:p>
          <a:r>
            <a:rPr lang="en-US" sz="1100">
              <a:latin typeface="Arial" panose="020B0604020202020204" pitchFamily="34" charset="0"/>
              <a:cs typeface="Arial" panose="020B0604020202020204" pitchFamily="34" charset="0"/>
            </a:rPr>
            <a:t>Implementation</a:t>
          </a:r>
        </a:p>
      </dgm:t>
    </dgm:pt>
    <dgm:pt modelId="{2DA3D5CE-CD4F-475E-B6EC-C06B87E51E61}" type="parTrans" cxnId="{8752E8EE-3575-4854-BDE9-98257AA91915}">
      <dgm:prSet/>
      <dgm:spPr/>
      <dgm:t>
        <a:bodyPr/>
        <a:lstStyle/>
        <a:p>
          <a:endParaRPr lang="en-US"/>
        </a:p>
      </dgm:t>
    </dgm:pt>
    <dgm:pt modelId="{F5D19D91-D13D-4FD2-ACD4-B9A575FB4ECD}" type="sibTrans" cxnId="{8752E8EE-3575-4854-BDE9-98257AA91915}">
      <dgm:prSet/>
      <dgm:spPr/>
      <dgm:t>
        <a:bodyPr/>
        <a:lstStyle/>
        <a:p>
          <a:endParaRPr lang="en-US"/>
        </a:p>
      </dgm:t>
    </dgm:pt>
    <dgm:pt modelId="{9E692334-EC9C-43A2-A8AF-8691BE85B026}">
      <dgm:prSet phldrT="[Text]" custT="1"/>
      <dgm:spPr/>
      <dgm:t>
        <a:bodyPr/>
        <a:lstStyle/>
        <a:p>
          <a:r>
            <a:rPr lang="en-US" sz="1100">
              <a:latin typeface="Arial" panose="020B0604020202020204" pitchFamily="34" charset="0"/>
              <a:cs typeface="Arial" panose="020B0604020202020204" pitchFamily="34" charset="0"/>
            </a:rPr>
            <a:t>Evaluation and CIPP Plan Update</a:t>
          </a:r>
        </a:p>
      </dgm:t>
    </dgm:pt>
    <dgm:pt modelId="{4ADC84B3-090F-4FE5-A04C-1A2BA922859C}" type="parTrans" cxnId="{DF0A8DC0-E67D-4D9A-B48B-311B82CB5612}">
      <dgm:prSet/>
      <dgm:spPr/>
      <dgm:t>
        <a:bodyPr/>
        <a:lstStyle/>
        <a:p>
          <a:endParaRPr lang="en-US"/>
        </a:p>
      </dgm:t>
    </dgm:pt>
    <dgm:pt modelId="{86A3F3BE-20F6-48DE-B72C-D87811C41955}" type="sibTrans" cxnId="{DF0A8DC0-E67D-4D9A-B48B-311B82CB5612}">
      <dgm:prSet/>
      <dgm:spPr/>
      <dgm:t>
        <a:bodyPr/>
        <a:lstStyle/>
        <a:p>
          <a:endParaRPr lang="en-US"/>
        </a:p>
      </dgm:t>
    </dgm:pt>
    <dgm:pt modelId="{3092D0D0-D875-4360-8607-A451A98EA21A}">
      <dgm:prSet custT="1"/>
      <dgm:spPr>
        <a:solidFill>
          <a:schemeClr val="accent1">
            <a:lumMod val="75000"/>
          </a:schemeClr>
        </a:solidFill>
      </dgm:spPr>
      <dgm:t>
        <a:bodyPr/>
        <a:lstStyle/>
        <a:p>
          <a:r>
            <a:rPr lang="en-US" sz="1100">
              <a:latin typeface="Arial" panose="020B0604020202020204" pitchFamily="34" charset="0"/>
              <a:cs typeface="Arial" panose="020B0604020202020204" pitchFamily="34" charset="0"/>
            </a:rPr>
            <a:t>Additional Data Compilation or Collection</a:t>
          </a:r>
        </a:p>
      </dgm:t>
    </dgm:pt>
    <dgm:pt modelId="{57DF53DE-C38D-45D3-B468-AA741FE82132}" type="parTrans" cxnId="{FA873EE2-CEC7-45DC-8B6B-11B558A04AFB}">
      <dgm:prSet/>
      <dgm:spPr/>
      <dgm:t>
        <a:bodyPr/>
        <a:lstStyle/>
        <a:p>
          <a:endParaRPr lang="en-US"/>
        </a:p>
      </dgm:t>
    </dgm:pt>
    <dgm:pt modelId="{3A64DD80-EDF4-4323-8D93-30C8FE5B3551}" type="sibTrans" cxnId="{FA873EE2-CEC7-45DC-8B6B-11B558A04AFB}">
      <dgm:prSet/>
      <dgm:spPr/>
      <dgm:t>
        <a:bodyPr/>
        <a:lstStyle/>
        <a:p>
          <a:endParaRPr lang="en-US"/>
        </a:p>
      </dgm:t>
    </dgm:pt>
    <dgm:pt modelId="{2F665E7B-907D-49AB-8776-8B80E1F0D009}">
      <dgm:prSet custT="1"/>
      <dgm:spPr>
        <a:solidFill>
          <a:schemeClr val="accent3"/>
        </a:solidFill>
      </dgm:spPr>
      <dgm:t>
        <a:bodyPr/>
        <a:lstStyle/>
        <a:p>
          <a:r>
            <a:rPr lang="en-US" sz="1100">
              <a:latin typeface="Arial" panose="020B0604020202020204" pitchFamily="34" charset="0"/>
              <a:cs typeface="Arial" panose="020B0604020202020204" pitchFamily="34" charset="0"/>
            </a:rPr>
            <a:t>CCA Interpretation/ Brief Leaders</a:t>
          </a:r>
        </a:p>
      </dgm:t>
    </dgm:pt>
    <dgm:pt modelId="{84F7D59F-273E-4245-8047-3BD92FA5BA61}" type="parTrans" cxnId="{028793B1-CDC7-4FF9-93C5-3B489B953E63}">
      <dgm:prSet/>
      <dgm:spPr/>
      <dgm:t>
        <a:bodyPr/>
        <a:lstStyle/>
        <a:p>
          <a:endParaRPr lang="en-US"/>
        </a:p>
      </dgm:t>
    </dgm:pt>
    <dgm:pt modelId="{9A79B739-755B-4FA1-9FE9-AB01F47F1D8A}" type="sibTrans" cxnId="{028793B1-CDC7-4FF9-93C5-3B489B953E63}">
      <dgm:prSet/>
      <dgm:spPr/>
      <dgm:t>
        <a:bodyPr/>
        <a:lstStyle/>
        <a:p>
          <a:endParaRPr lang="en-US"/>
        </a:p>
      </dgm:t>
    </dgm:pt>
    <dgm:pt modelId="{B70322E0-E4F7-49B2-93C4-6A4A38608130}">
      <dgm:prSet custT="1"/>
      <dgm:spPr>
        <a:solidFill>
          <a:schemeClr val="tx2"/>
        </a:solidFill>
      </dgm:spPr>
      <dgm:t>
        <a:bodyPr/>
        <a:lstStyle/>
        <a:p>
          <a:r>
            <a:rPr lang="en-US" sz="1100">
              <a:latin typeface="Arial" panose="020B0604020202020204" pitchFamily="34" charset="0"/>
              <a:cs typeface="Arial" panose="020B0604020202020204" pitchFamily="34" charset="0"/>
            </a:rPr>
            <a:t>Leaders Share Results with Unit</a:t>
          </a:r>
        </a:p>
      </dgm:t>
    </dgm:pt>
    <dgm:pt modelId="{6126BFAF-DE73-4B7D-9C65-6510EDA7BAEF}" type="parTrans" cxnId="{BC827D7E-E06E-49D6-BE3B-C6D525AFEE9A}">
      <dgm:prSet/>
      <dgm:spPr/>
      <dgm:t>
        <a:bodyPr/>
        <a:lstStyle/>
        <a:p>
          <a:endParaRPr lang="en-US"/>
        </a:p>
      </dgm:t>
    </dgm:pt>
    <dgm:pt modelId="{1F6EC557-379A-4DC0-816C-690355DCC979}" type="sibTrans" cxnId="{BC827D7E-E06E-49D6-BE3B-C6D525AFEE9A}">
      <dgm:prSet/>
      <dgm:spPr/>
      <dgm:t>
        <a:bodyPr/>
        <a:lstStyle/>
        <a:p>
          <a:endParaRPr lang="en-US"/>
        </a:p>
      </dgm:t>
    </dgm:pt>
    <dgm:pt modelId="{0A52C4CF-9A6E-4C8E-9A86-494BF1FF293E}" type="pres">
      <dgm:prSet presAssocID="{ACD7A2B7-09A7-4A6F-BB74-FF5AC018C354}" presName="Name0" presStyleCnt="0">
        <dgm:presLayoutVars>
          <dgm:dir/>
          <dgm:resizeHandles val="exact"/>
        </dgm:presLayoutVars>
      </dgm:prSet>
      <dgm:spPr/>
    </dgm:pt>
    <dgm:pt modelId="{F4EA92EE-319D-4528-A294-9F6C28998FA3}" type="pres">
      <dgm:prSet presAssocID="{ACD7A2B7-09A7-4A6F-BB74-FF5AC018C354}" presName="cycle" presStyleCnt="0"/>
      <dgm:spPr/>
    </dgm:pt>
    <dgm:pt modelId="{0F6C6A9C-D117-4A5A-9746-EA5E37B86B33}" type="pres">
      <dgm:prSet presAssocID="{A5D3635E-B11B-459C-91AF-BADBEC5F4C96}" presName="nodeFirstNode" presStyleLbl="node1" presStyleIdx="0" presStyleCnt="8">
        <dgm:presLayoutVars>
          <dgm:bulletEnabled val="1"/>
        </dgm:presLayoutVars>
      </dgm:prSet>
      <dgm:spPr/>
    </dgm:pt>
    <dgm:pt modelId="{8D673D4D-BA10-460C-8F3A-6ACD7F0FFBCD}" type="pres">
      <dgm:prSet presAssocID="{27CD5F95-92F9-433C-B8E3-6F220F36F5E6}" presName="sibTransFirstNode" presStyleLbl="bgShp" presStyleIdx="0" presStyleCnt="1"/>
      <dgm:spPr/>
    </dgm:pt>
    <dgm:pt modelId="{F0427416-4BCF-4ECF-ABC5-577F6B072979}" type="pres">
      <dgm:prSet presAssocID="{07AA3A2E-E54C-4751-BE5D-A0FEECAF613C}" presName="nodeFollowingNodes" presStyleLbl="node1" presStyleIdx="1" presStyleCnt="8" custRadScaleRad="98586" custRadScaleInc="6623">
        <dgm:presLayoutVars>
          <dgm:bulletEnabled val="1"/>
        </dgm:presLayoutVars>
      </dgm:prSet>
      <dgm:spPr/>
    </dgm:pt>
    <dgm:pt modelId="{275A18E4-D4DA-4D6A-95E5-A7BB3CE880AB}" type="pres">
      <dgm:prSet presAssocID="{3092D0D0-D875-4360-8607-A451A98EA21A}" presName="nodeFollowingNodes" presStyleLbl="node1" presStyleIdx="2" presStyleCnt="8">
        <dgm:presLayoutVars>
          <dgm:bulletEnabled val="1"/>
        </dgm:presLayoutVars>
      </dgm:prSet>
      <dgm:spPr/>
    </dgm:pt>
    <dgm:pt modelId="{48AE5C02-A001-45C4-B536-C6BFB98DF636}" type="pres">
      <dgm:prSet presAssocID="{2F665E7B-907D-49AB-8776-8B80E1F0D009}" presName="nodeFollowingNodes" presStyleLbl="node1" presStyleIdx="3" presStyleCnt="8">
        <dgm:presLayoutVars>
          <dgm:bulletEnabled val="1"/>
        </dgm:presLayoutVars>
      </dgm:prSet>
      <dgm:spPr/>
    </dgm:pt>
    <dgm:pt modelId="{1221F87D-8C24-4C82-AD5C-635EF32A2FDF}" type="pres">
      <dgm:prSet presAssocID="{B70322E0-E4F7-49B2-93C4-6A4A38608130}" presName="nodeFollowingNodes" presStyleLbl="node1" presStyleIdx="4" presStyleCnt="8">
        <dgm:presLayoutVars>
          <dgm:bulletEnabled val="1"/>
        </dgm:presLayoutVars>
      </dgm:prSet>
      <dgm:spPr/>
    </dgm:pt>
    <dgm:pt modelId="{94F2FBC1-CE44-499D-87F2-32ED400F9B46}" type="pres">
      <dgm:prSet presAssocID="{02426B0C-4402-4F49-A0D1-1AA27EA39D41}" presName="nodeFollowingNodes" presStyleLbl="node1" presStyleIdx="5" presStyleCnt="8">
        <dgm:presLayoutVars>
          <dgm:bulletEnabled val="1"/>
        </dgm:presLayoutVars>
      </dgm:prSet>
      <dgm:spPr/>
    </dgm:pt>
    <dgm:pt modelId="{B90FAAFD-F22D-497F-91C9-774404522B3F}" type="pres">
      <dgm:prSet presAssocID="{4C84A6DD-23EF-4207-BCCC-923AA7AF448E}" presName="nodeFollowingNodes" presStyleLbl="node1" presStyleIdx="6" presStyleCnt="8">
        <dgm:presLayoutVars>
          <dgm:bulletEnabled val="1"/>
        </dgm:presLayoutVars>
      </dgm:prSet>
      <dgm:spPr/>
    </dgm:pt>
    <dgm:pt modelId="{31E4E1D4-E16A-444B-B986-3479C1ECA602}" type="pres">
      <dgm:prSet presAssocID="{9E692334-EC9C-43A2-A8AF-8691BE85B026}" presName="nodeFollowingNodes" presStyleLbl="node1" presStyleIdx="7" presStyleCnt="8" custRadScaleRad="98586" custRadScaleInc="-6623">
        <dgm:presLayoutVars>
          <dgm:bulletEnabled val="1"/>
        </dgm:presLayoutVars>
      </dgm:prSet>
      <dgm:spPr/>
    </dgm:pt>
  </dgm:ptLst>
  <dgm:cxnLst>
    <dgm:cxn modelId="{3FD66513-CA1A-4538-804E-6AC3AED6EEE8}" type="presOf" srcId="{3092D0D0-D875-4360-8607-A451A98EA21A}" destId="{275A18E4-D4DA-4D6A-95E5-A7BB3CE880AB}" srcOrd="0" destOrd="0" presId="urn:microsoft.com/office/officeart/2005/8/layout/cycle3"/>
    <dgm:cxn modelId="{4CDE6628-4626-450D-B54D-FD3EE7418CE5}" type="presOf" srcId="{4C84A6DD-23EF-4207-BCCC-923AA7AF448E}" destId="{B90FAAFD-F22D-497F-91C9-774404522B3F}" srcOrd="0" destOrd="0" presId="urn:microsoft.com/office/officeart/2005/8/layout/cycle3"/>
    <dgm:cxn modelId="{4290D534-D33D-41B1-8D26-6B310E52AAA4}" srcId="{ACD7A2B7-09A7-4A6F-BB74-FF5AC018C354}" destId="{02426B0C-4402-4F49-A0D1-1AA27EA39D41}" srcOrd="5" destOrd="0" parTransId="{5412AA0D-1BFF-4A0E-B5D8-393C25780B2D}" sibTransId="{79940EF8-8029-4344-958C-438B0C8CA359}"/>
    <dgm:cxn modelId="{1ACBB837-8E50-40AD-B91F-A15166916D40}" type="presOf" srcId="{07AA3A2E-E54C-4751-BE5D-A0FEECAF613C}" destId="{F0427416-4BCF-4ECF-ABC5-577F6B072979}" srcOrd="0" destOrd="0" presId="urn:microsoft.com/office/officeart/2005/8/layout/cycle3"/>
    <dgm:cxn modelId="{9D01473F-EF85-4EF3-8B27-6334413999A2}" type="presOf" srcId="{A5D3635E-B11B-459C-91AF-BADBEC5F4C96}" destId="{0F6C6A9C-D117-4A5A-9746-EA5E37B86B33}" srcOrd="0" destOrd="0" presId="urn:microsoft.com/office/officeart/2005/8/layout/cycle3"/>
    <dgm:cxn modelId="{DE2BFA4A-CF09-438C-88C1-DF772CA5AB63}" type="presOf" srcId="{B70322E0-E4F7-49B2-93C4-6A4A38608130}" destId="{1221F87D-8C24-4C82-AD5C-635EF32A2FDF}" srcOrd="0" destOrd="0" presId="urn:microsoft.com/office/officeart/2005/8/layout/cycle3"/>
    <dgm:cxn modelId="{BC827D7E-E06E-49D6-BE3B-C6D525AFEE9A}" srcId="{ACD7A2B7-09A7-4A6F-BB74-FF5AC018C354}" destId="{B70322E0-E4F7-49B2-93C4-6A4A38608130}" srcOrd="4" destOrd="0" parTransId="{6126BFAF-DE73-4B7D-9C65-6510EDA7BAEF}" sibTransId="{1F6EC557-379A-4DC0-816C-690355DCC979}"/>
    <dgm:cxn modelId="{F96CC294-F358-40F2-9806-648AE87597FE}" srcId="{ACD7A2B7-09A7-4A6F-BB74-FF5AC018C354}" destId="{A5D3635E-B11B-459C-91AF-BADBEC5F4C96}" srcOrd="0" destOrd="0" parTransId="{3D44FF2A-9181-4A69-BE77-098A8EA854DF}" sibTransId="{27CD5F95-92F9-433C-B8E3-6F220F36F5E6}"/>
    <dgm:cxn modelId="{43869796-1255-4CA5-BFE9-C73A4324292F}" type="presOf" srcId="{27CD5F95-92F9-433C-B8E3-6F220F36F5E6}" destId="{8D673D4D-BA10-460C-8F3A-6ACD7F0FFBCD}" srcOrd="0" destOrd="0" presId="urn:microsoft.com/office/officeart/2005/8/layout/cycle3"/>
    <dgm:cxn modelId="{E60E509B-E6CB-48FA-8A88-657EED48B00D}" type="presOf" srcId="{9E692334-EC9C-43A2-A8AF-8691BE85B026}" destId="{31E4E1D4-E16A-444B-B986-3479C1ECA602}" srcOrd="0" destOrd="0" presId="urn:microsoft.com/office/officeart/2005/8/layout/cycle3"/>
    <dgm:cxn modelId="{C15E6DA5-037E-4245-A991-E194071CF1A0}" type="presOf" srcId="{ACD7A2B7-09A7-4A6F-BB74-FF5AC018C354}" destId="{0A52C4CF-9A6E-4C8E-9A86-494BF1FF293E}" srcOrd="0" destOrd="0" presId="urn:microsoft.com/office/officeart/2005/8/layout/cycle3"/>
    <dgm:cxn modelId="{028793B1-CDC7-4FF9-93C5-3B489B953E63}" srcId="{ACD7A2B7-09A7-4A6F-BB74-FF5AC018C354}" destId="{2F665E7B-907D-49AB-8776-8B80E1F0D009}" srcOrd="3" destOrd="0" parTransId="{84F7D59F-273E-4245-8047-3BD92FA5BA61}" sibTransId="{9A79B739-755B-4FA1-9FE9-AB01F47F1D8A}"/>
    <dgm:cxn modelId="{910D8EB4-C4F8-4909-B7BE-435D0EA4B89F}" type="presOf" srcId="{2F665E7B-907D-49AB-8776-8B80E1F0D009}" destId="{48AE5C02-A001-45C4-B536-C6BFB98DF636}" srcOrd="0" destOrd="0" presId="urn:microsoft.com/office/officeart/2005/8/layout/cycle3"/>
    <dgm:cxn modelId="{DF0A8DC0-E67D-4D9A-B48B-311B82CB5612}" srcId="{ACD7A2B7-09A7-4A6F-BB74-FF5AC018C354}" destId="{9E692334-EC9C-43A2-A8AF-8691BE85B026}" srcOrd="7" destOrd="0" parTransId="{4ADC84B3-090F-4FE5-A04C-1A2BA922859C}" sibTransId="{86A3F3BE-20F6-48DE-B72C-D87811C41955}"/>
    <dgm:cxn modelId="{3BC2F3CA-44B5-4AE3-90F8-A9D0BC9973D4}" srcId="{ACD7A2B7-09A7-4A6F-BB74-FF5AC018C354}" destId="{07AA3A2E-E54C-4751-BE5D-A0FEECAF613C}" srcOrd="1" destOrd="0" parTransId="{35A7ADEA-39D6-450E-BCD5-11DE122A4A85}" sibTransId="{4F158386-72E0-40B7-B484-0947CBECC198}"/>
    <dgm:cxn modelId="{63A25EDD-EA2E-46F5-B2B7-5E94D7A64810}" type="presOf" srcId="{02426B0C-4402-4F49-A0D1-1AA27EA39D41}" destId="{94F2FBC1-CE44-499D-87F2-32ED400F9B46}" srcOrd="0" destOrd="0" presId="urn:microsoft.com/office/officeart/2005/8/layout/cycle3"/>
    <dgm:cxn modelId="{FA873EE2-CEC7-45DC-8B6B-11B558A04AFB}" srcId="{ACD7A2B7-09A7-4A6F-BB74-FF5AC018C354}" destId="{3092D0D0-D875-4360-8607-A451A98EA21A}" srcOrd="2" destOrd="0" parTransId="{57DF53DE-C38D-45D3-B468-AA741FE82132}" sibTransId="{3A64DD80-EDF4-4323-8D93-30C8FE5B3551}"/>
    <dgm:cxn modelId="{8752E8EE-3575-4854-BDE9-98257AA91915}" srcId="{ACD7A2B7-09A7-4A6F-BB74-FF5AC018C354}" destId="{4C84A6DD-23EF-4207-BCCC-923AA7AF448E}" srcOrd="6" destOrd="0" parTransId="{2DA3D5CE-CD4F-475E-B6EC-C06B87E51E61}" sibTransId="{F5D19D91-D13D-4FD2-ACD4-B9A575FB4ECD}"/>
    <dgm:cxn modelId="{40478369-0DBB-4350-8C8D-01AB8EC070D4}" type="presParOf" srcId="{0A52C4CF-9A6E-4C8E-9A86-494BF1FF293E}" destId="{F4EA92EE-319D-4528-A294-9F6C28998FA3}" srcOrd="0" destOrd="0" presId="urn:microsoft.com/office/officeart/2005/8/layout/cycle3"/>
    <dgm:cxn modelId="{D9179884-9BE0-45E1-8553-D083E0B9F638}" type="presParOf" srcId="{F4EA92EE-319D-4528-A294-9F6C28998FA3}" destId="{0F6C6A9C-D117-4A5A-9746-EA5E37B86B33}" srcOrd="0" destOrd="0" presId="urn:microsoft.com/office/officeart/2005/8/layout/cycle3"/>
    <dgm:cxn modelId="{1859C944-405E-4EB9-8924-ADD52BB4E21C}" type="presParOf" srcId="{F4EA92EE-319D-4528-A294-9F6C28998FA3}" destId="{8D673D4D-BA10-460C-8F3A-6ACD7F0FFBCD}" srcOrd="1" destOrd="0" presId="urn:microsoft.com/office/officeart/2005/8/layout/cycle3"/>
    <dgm:cxn modelId="{108B1D3C-3D24-44D1-8662-3CB4B6868BB9}" type="presParOf" srcId="{F4EA92EE-319D-4528-A294-9F6C28998FA3}" destId="{F0427416-4BCF-4ECF-ABC5-577F6B072979}" srcOrd="2" destOrd="0" presId="urn:microsoft.com/office/officeart/2005/8/layout/cycle3"/>
    <dgm:cxn modelId="{A8FB2DE6-9291-4968-80B0-5942C633DEA3}" type="presParOf" srcId="{F4EA92EE-319D-4528-A294-9F6C28998FA3}" destId="{275A18E4-D4DA-4D6A-95E5-A7BB3CE880AB}" srcOrd="3" destOrd="0" presId="urn:microsoft.com/office/officeart/2005/8/layout/cycle3"/>
    <dgm:cxn modelId="{7FD0FDB3-32AE-4EAB-94DA-3EDE24FC659D}" type="presParOf" srcId="{F4EA92EE-319D-4528-A294-9F6C28998FA3}" destId="{48AE5C02-A001-45C4-B536-C6BFB98DF636}" srcOrd="4" destOrd="0" presId="urn:microsoft.com/office/officeart/2005/8/layout/cycle3"/>
    <dgm:cxn modelId="{A004289D-AD83-4CA0-93D1-09473DD495B4}" type="presParOf" srcId="{F4EA92EE-319D-4528-A294-9F6C28998FA3}" destId="{1221F87D-8C24-4C82-AD5C-635EF32A2FDF}" srcOrd="5" destOrd="0" presId="urn:microsoft.com/office/officeart/2005/8/layout/cycle3"/>
    <dgm:cxn modelId="{C1483A48-DE66-4DDA-9F00-31B754AD015C}" type="presParOf" srcId="{F4EA92EE-319D-4528-A294-9F6C28998FA3}" destId="{94F2FBC1-CE44-499D-87F2-32ED400F9B46}" srcOrd="6" destOrd="0" presId="urn:microsoft.com/office/officeart/2005/8/layout/cycle3"/>
    <dgm:cxn modelId="{6CE8E9D6-03C7-4BD8-8975-2F41CC11ACCA}" type="presParOf" srcId="{F4EA92EE-319D-4528-A294-9F6C28998FA3}" destId="{B90FAAFD-F22D-497F-91C9-774404522B3F}" srcOrd="7" destOrd="0" presId="urn:microsoft.com/office/officeart/2005/8/layout/cycle3"/>
    <dgm:cxn modelId="{0B208800-D210-4242-847D-4469B7A40731}" type="presParOf" srcId="{F4EA92EE-319D-4528-A294-9F6C28998FA3}" destId="{31E4E1D4-E16A-444B-B986-3479C1ECA602}" srcOrd="8"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ED2C8B-E63E-40ED-99A9-52BE678664B7}"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54D7BBFB-E0D8-4E65-8E8B-4702F0D8CB0C}">
      <dgm:prSet phldrT="[Text]" phldr="1"/>
      <dgm:spPr/>
      <dgm:t>
        <a:bodyPr/>
        <a:lstStyle/>
        <a:p>
          <a:endParaRPr lang="en-US">
            <a:solidFill>
              <a:schemeClr val="bg1"/>
            </a:solidFill>
          </a:endParaRPr>
        </a:p>
      </dgm:t>
    </dgm:pt>
    <dgm:pt modelId="{BBB54AEB-4D47-41E5-8C3E-2B9AC0056C28}" type="parTrans" cxnId="{9FD85BEF-3747-41AF-91E2-D657B8B661F9}">
      <dgm:prSet/>
      <dgm:spPr/>
      <dgm:t>
        <a:bodyPr/>
        <a:lstStyle/>
        <a:p>
          <a:endParaRPr lang="en-US"/>
        </a:p>
      </dgm:t>
    </dgm:pt>
    <dgm:pt modelId="{85243984-60C2-48CC-BD6B-45858396E2B3}" type="sibTrans" cxnId="{9FD85BEF-3747-41AF-91E2-D657B8B661F9}">
      <dgm:prSet/>
      <dgm:spPr>
        <a:solidFill>
          <a:srgbClr val="D2252D">
            <a:alpha val="50196"/>
          </a:srgbClr>
        </a:solidFill>
      </dgm:spPr>
      <dgm:t>
        <a:bodyPr/>
        <a:lstStyle/>
        <a:p>
          <a:endParaRPr lang="en-US"/>
        </a:p>
      </dgm:t>
    </dgm:pt>
    <dgm:pt modelId="{7C4280CB-5D3F-4D2F-977F-C05CA5DD9D8B}">
      <dgm:prSet phldrT="[Text]" phldr="1"/>
      <dgm:spPr/>
      <dgm:t>
        <a:bodyPr/>
        <a:lstStyle/>
        <a:p>
          <a:endParaRPr lang="en-US">
            <a:solidFill>
              <a:schemeClr val="bg1"/>
            </a:solidFill>
          </a:endParaRPr>
        </a:p>
      </dgm:t>
    </dgm:pt>
    <dgm:pt modelId="{1DE658EB-105F-40C2-A812-E4E59FEA3296}" type="parTrans" cxnId="{8D19C035-9F8E-40BE-A22B-2B1D7EFDA522}">
      <dgm:prSet/>
      <dgm:spPr/>
      <dgm:t>
        <a:bodyPr/>
        <a:lstStyle/>
        <a:p>
          <a:endParaRPr lang="en-US"/>
        </a:p>
      </dgm:t>
    </dgm:pt>
    <dgm:pt modelId="{5061D863-620E-437A-B694-FE63CD41CDC8}" type="sibTrans" cxnId="{8D19C035-9F8E-40BE-A22B-2B1D7EFDA522}">
      <dgm:prSet/>
      <dgm:spPr>
        <a:solidFill>
          <a:srgbClr val="D2252D">
            <a:alpha val="50196"/>
          </a:srgbClr>
        </a:solidFill>
      </dgm:spPr>
      <dgm:t>
        <a:bodyPr/>
        <a:lstStyle/>
        <a:p>
          <a:endParaRPr lang="en-US"/>
        </a:p>
      </dgm:t>
    </dgm:pt>
    <dgm:pt modelId="{ABFB49AA-E9B2-45F4-BEC6-172F2470501B}">
      <dgm:prSet phldrT="[Text]" phldr="1"/>
      <dgm:spPr/>
      <dgm:t>
        <a:bodyPr/>
        <a:lstStyle/>
        <a:p>
          <a:endParaRPr lang="en-US">
            <a:solidFill>
              <a:schemeClr val="bg1"/>
            </a:solidFill>
          </a:endParaRPr>
        </a:p>
      </dgm:t>
    </dgm:pt>
    <dgm:pt modelId="{03866F58-5265-49BE-AC17-5C1091EA303F}" type="parTrans" cxnId="{CEA5F14A-345F-4AF8-B50B-8BB4BF3B118E}">
      <dgm:prSet/>
      <dgm:spPr/>
      <dgm:t>
        <a:bodyPr/>
        <a:lstStyle/>
        <a:p>
          <a:endParaRPr lang="en-US"/>
        </a:p>
      </dgm:t>
    </dgm:pt>
    <dgm:pt modelId="{90CE6CF6-DC18-42AD-B92E-11D0C9E26AE6}" type="sibTrans" cxnId="{CEA5F14A-345F-4AF8-B50B-8BB4BF3B118E}">
      <dgm:prSet/>
      <dgm:spPr>
        <a:solidFill>
          <a:srgbClr val="D2252D">
            <a:alpha val="50196"/>
          </a:srgbClr>
        </a:solidFill>
      </dgm:spPr>
      <dgm:t>
        <a:bodyPr/>
        <a:lstStyle/>
        <a:p>
          <a:endParaRPr lang="en-US"/>
        </a:p>
      </dgm:t>
    </dgm:pt>
    <dgm:pt modelId="{A2C06A0A-ED1A-42CE-82D7-AFAC981272FE}" type="pres">
      <dgm:prSet presAssocID="{38ED2C8B-E63E-40ED-99A9-52BE678664B7}" presName="cycle" presStyleCnt="0">
        <dgm:presLayoutVars>
          <dgm:dir/>
          <dgm:resizeHandles val="exact"/>
        </dgm:presLayoutVars>
      </dgm:prSet>
      <dgm:spPr/>
    </dgm:pt>
    <dgm:pt modelId="{B97A4DD4-D574-4154-B175-502D47945796}" type="pres">
      <dgm:prSet presAssocID="{54D7BBFB-E0D8-4E65-8E8B-4702F0D8CB0C}" presName="dummy" presStyleCnt="0"/>
      <dgm:spPr/>
    </dgm:pt>
    <dgm:pt modelId="{EAE2AFD0-1CD6-4CB3-A702-BFB6427366FC}" type="pres">
      <dgm:prSet presAssocID="{54D7BBFB-E0D8-4E65-8E8B-4702F0D8CB0C}" presName="node" presStyleLbl="revTx" presStyleIdx="0" presStyleCnt="3" custScaleX="24883" custScaleY="18966">
        <dgm:presLayoutVars>
          <dgm:bulletEnabled val="1"/>
        </dgm:presLayoutVars>
      </dgm:prSet>
      <dgm:spPr/>
    </dgm:pt>
    <dgm:pt modelId="{2D54C592-049A-4181-BDAA-EFAAF6D6E518}" type="pres">
      <dgm:prSet presAssocID="{85243984-60C2-48CC-BD6B-45858396E2B3}" presName="sibTrans" presStyleLbl="node1" presStyleIdx="0" presStyleCnt="3"/>
      <dgm:spPr/>
    </dgm:pt>
    <dgm:pt modelId="{72DEC2D6-4063-4B0E-BF35-0C64C72ABCCA}" type="pres">
      <dgm:prSet presAssocID="{7C4280CB-5D3F-4D2F-977F-C05CA5DD9D8B}" presName="dummy" presStyleCnt="0"/>
      <dgm:spPr/>
    </dgm:pt>
    <dgm:pt modelId="{6A01615A-A0F9-4F8B-B376-3F46728B6032}" type="pres">
      <dgm:prSet presAssocID="{7C4280CB-5D3F-4D2F-977F-C05CA5DD9D8B}" presName="node" presStyleLbl="revTx" presStyleIdx="1" presStyleCnt="3" custScaleX="17883" custScaleY="14686">
        <dgm:presLayoutVars>
          <dgm:bulletEnabled val="1"/>
        </dgm:presLayoutVars>
      </dgm:prSet>
      <dgm:spPr/>
    </dgm:pt>
    <dgm:pt modelId="{1C13E563-D488-4E56-97A6-43D426D483CD}" type="pres">
      <dgm:prSet presAssocID="{5061D863-620E-437A-B694-FE63CD41CDC8}" presName="sibTrans" presStyleLbl="node1" presStyleIdx="1" presStyleCnt="3"/>
      <dgm:spPr/>
    </dgm:pt>
    <dgm:pt modelId="{129AC531-5A6F-415B-8349-D1C5CB923E22}" type="pres">
      <dgm:prSet presAssocID="{ABFB49AA-E9B2-45F4-BEC6-172F2470501B}" presName="dummy" presStyleCnt="0"/>
      <dgm:spPr/>
    </dgm:pt>
    <dgm:pt modelId="{D37B33B4-A0AA-4730-AF37-F6963BD908C4}" type="pres">
      <dgm:prSet presAssocID="{ABFB49AA-E9B2-45F4-BEC6-172F2470501B}" presName="node" presStyleLbl="revTx" presStyleIdx="2" presStyleCnt="3" custFlipHor="0" custScaleX="20645" custScaleY="17900">
        <dgm:presLayoutVars>
          <dgm:bulletEnabled val="1"/>
        </dgm:presLayoutVars>
      </dgm:prSet>
      <dgm:spPr/>
    </dgm:pt>
    <dgm:pt modelId="{AA5AC852-06CB-4BC6-8E22-29C40111FDB6}" type="pres">
      <dgm:prSet presAssocID="{90CE6CF6-DC18-42AD-B92E-11D0C9E26AE6}" presName="sibTrans" presStyleLbl="node1" presStyleIdx="2" presStyleCnt="3"/>
      <dgm:spPr/>
    </dgm:pt>
  </dgm:ptLst>
  <dgm:cxnLst>
    <dgm:cxn modelId="{C760641F-3498-4FD6-ACAB-D5FA9F91A391}" type="presOf" srcId="{5061D863-620E-437A-B694-FE63CD41CDC8}" destId="{1C13E563-D488-4E56-97A6-43D426D483CD}" srcOrd="0" destOrd="0" presId="urn:microsoft.com/office/officeart/2005/8/layout/cycle1"/>
    <dgm:cxn modelId="{8D19C035-9F8E-40BE-A22B-2B1D7EFDA522}" srcId="{38ED2C8B-E63E-40ED-99A9-52BE678664B7}" destId="{7C4280CB-5D3F-4D2F-977F-C05CA5DD9D8B}" srcOrd="1" destOrd="0" parTransId="{1DE658EB-105F-40C2-A812-E4E59FEA3296}" sibTransId="{5061D863-620E-437A-B694-FE63CD41CDC8}"/>
    <dgm:cxn modelId="{40416363-6709-4C31-B280-A0C6C8FD04D3}" type="presOf" srcId="{54D7BBFB-E0D8-4E65-8E8B-4702F0D8CB0C}" destId="{EAE2AFD0-1CD6-4CB3-A702-BFB6427366FC}" srcOrd="0" destOrd="0" presId="urn:microsoft.com/office/officeart/2005/8/layout/cycle1"/>
    <dgm:cxn modelId="{CEA5F14A-345F-4AF8-B50B-8BB4BF3B118E}" srcId="{38ED2C8B-E63E-40ED-99A9-52BE678664B7}" destId="{ABFB49AA-E9B2-45F4-BEC6-172F2470501B}" srcOrd="2" destOrd="0" parTransId="{03866F58-5265-49BE-AC17-5C1091EA303F}" sibTransId="{90CE6CF6-DC18-42AD-B92E-11D0C9E26AE6}"/>
    <dgm:cxn modelId="{87B8CC71-F55E-4810-B0C2-B78674F1BAAF}" type="presOf" srcId="{ABFB49AA-E9B2-45F4-BEC6-172F2470501B}" destId="{D37B33B4-A0AA-4730-AF37-F6963BD908C4}" srcOrd="0" destOrd="0" presId="urn:microsoft.com/office/officeart/2005/8/layout/cycle1"/>
    <dgm:cxn modelId="{F5C1CDA8-278B-4B49-92D1-7A80A6927D0E}" type="presOf" srcId="{90CE6CF6-DC18-42AD-B92E-11D0C9E26AE6}" destId="{AA5AC852-06CB-4BC6-8E22-29C40111FDB6}" srcOrd="0" destOrd="0" presId="urn:microsoft.com/office/officeart/2005/8/layout/cycle1"/>
    <dgm:cxn modelId="{8468C1B8-143D-4F7A-8019-4C479C4B9406}" type="presOf" srcId="{7C4280CB-5D3F-4D2F-977F-C05CA5DD9D8B}" destId="{6A01615A-A0F9-4F8B-B376-3F46728B6032}" srcOrd="0" destOrd="0" presId="urn:microsoft.com/office/officeart/2005/8/layout/cycle1"/>
    <dgm:cxn modelId="{9FD85BEF-3747-41AF-91E2-D657B8B661F9}" srcId="{38ED2C8B-E63E-40ED-99A9-52BE678664B7}" destId="{54D7BBFB-E0D8-4E65-8E8B-4702F0D8CB0C}" srcOrd="0" destOrd="0" parTransId="{BBB54AEB-4D47-41E5-8C3E-2B9AC0056C28}" sibTransId="{85243984-60C2-48CC-BD6B-45858396E2B3}"/>
    <dgm:cxn modelId="{572280F8-7B5B-4F7D-B7E3-342E5219F3C2}" type="presOf" srcId="{38ED2C8B-E63E-40ED-99A9-52BE678664B7}" destId="{A2C06A0A-ED1A-42CE-82D7-AFAC981272FE}" srcOrd="0" destOrd="0" presId="urn:microsoft.com/office/officeart/2005/8/layout/cycle1"/>
    <dgm:cxn modelId="{A3D682FF-EDE1-4417-86A1-C229A98021C0}" type="presOf" srcId="{85243984-60C2-48CC-BD6B-45858396E2B3}" destId="{2D54C592-049A-4181-BDAA-EFAAF6D6E518}" srcOrd="0" destOrd="0" presId="urn:microsoft.com/office/officeart/2005/8/layout/cycle1"/>
    <dgm:cxn modelId="{B42187EF-D0D1-4764-88E5-076D18043C23}" type="presParOf" srcId="{A2C06A0A-ED1A-42CE-82D7-AFAC981272FE}" destId="{B97A4DD4-D574-4154-B175-502D47945796}" srcOrd="0" destOrd="0" presId="urn:microsoft.com/office/officeart/2005/8/layout/cycle1"/>
    <dgm:cxn modelId="{16C9D422-8FDD-444C-A63F-6F57A6697940}" type="presParOf" srcId="{A2C06A0A-ED1A-42CE-82D7-AFAC981272FE}" destId="{EAE2AFD0-1CD6-4CB3-A702-BFB6427366FC}" srcOrd="1" destOrd="0" presId="urn:microsoft.com/office/officeart/2005/8/layout/cycle1"/>
    <dgm:cxn modelId="{19AA247F-010F-4F17-B113-3ED4DC01ECB9}" type="presParOf" srcId="{A2C06A0A-ED1A-42CE-82D7-AFAC981272FE}" destId="{2D54C592-049A-4181-BDAA-EFAAF6D6E518}" srcOrd="2" destOrd="0" presId="urn:microsoft.com/office/officeart/2005/8/layout/cycle1"/>
    <dgm:cxn modelId="{9140D041-B83D-450A-BC71-E843F4DF0901}" type="presParOf" srcId="{A2C06A0A-ED1A-42CE-82D7-AFAC981272FE}" destId="{72DEC2D6-4063-4B0E-BF35-0C64C72ABCCA}" srcOrd="3" destOrd="0" presId="urn:microsoft.com/office/officeart/2005/8/layout/cycle1"/>
    <dgm:cxn modelId="{91DD9BD6-CC7F-468B-A6CA-1C31B5899A2B}" type="presParOf" srcId="{A2C06A0A-ED1A-42CE-82D7-AFAC981272FE}" destId="{6A01615A-A0F9-4F8B-B376-3F46728B6032}" srcOrd="4" destOrd="0" presId="urn:microsoft.com/office/officeart/2005/8/layout/cycle1"/>
    <dgm:cxn modelId="{EA4571FB-C392-4745-9DDA-9DA74A4D68B4}" type="presParOf" srcId="{A2C06A0A-ED1A-42CE-82D7-AFAC981272FE}" destId="{1C13E563-D488-4E56-97A6-43D426D483CD}" srcOrd="5" destOrd="0" presId="urn:microsoft.com/office/officeart/2005/8/layout/cycle1"/>
    <dgm:cxn modelId="{96345968-B03B-4204-A1D6-0F1CCCCFAC2C}" type="presParOf" srcId="{A2C06A0A-ED1A-42CE-82D7-AFAC981272FE}" destId="{129AC531-5A6F-415B-8349-D1C5CB923E22}" srcOrd="6" destOrd="0" presId="urn:microsoft.com/office/officeart/2005/8/layout/cycle1"/>
    <dgm:cxn modelId="{3DBC1858-DCE9-4E2B-A290-290AEA7480BF}" type="presParOf" srcId="{A2C06A0A-ED1A-42CE-82D7-AFAC981272FE}" destId="{D37B33B4-A0AA-4730-AF37-F6963BD908C4}" srcOrd="7" destOrd="0" presId="urn:microsoft.com/office/officeart/2005/8/layout/cycle1"/>
    <dgm:cxn modelId="{4E20A7ED-D24D-402F-8583-2504C8B2E46A}" type="presParOf" srcId="{A2C06A0A-ED1A-42CE-82D7-AFAC981272FE}" destId="{AA5AC852-06CB-4BC6-8E22-29C40111FDB6}" srcOrd="8" destOrd="0" presId="urn:microsoft.com/office/officeart/2005/8/layout/cycle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673D4D-BA10-460C-8F3A-6ACD7F0FFBCD}">
      <dsp:nvSpPr>
        <dsp:cNvPr id="0" name=""/>
        <dsp:cNvSpPr/>
      </dsp:nvSpPr>
      <dsp:spPr>
        <a:xfrm>
          <a:off x="1023078" y="-38726"/>
          <a:ext cx="4535840" cy="4535840"/>
        </a:xfrm>
        <a:prstGeom prst="circularArrow">
          <a:avLst>
            <a:gd name="adj1" fmla="val 5544"/>
            <a:gd name="adj2" fmla="val 330680"/>
            <a:gd name="adj3" fmla="val 14657263"/>
            <a:gd name="adj4" fmla="val 1686969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6C6A9C-D117-4A5A-9746-EA5E37B86B33}">
      <dsp:nvSpPr>
        <dsp:cNvPr id="0" name=""/>
        <dsp:cNvSpPr/>
      </dsp:nvSpPr>
      <dsp:spPr>
        <a:xfrm>
          <a:off x="2656260" y="2959"/>
          <a:ext cx="1269477" cy="634738"/>
        </a:xfrm>
        <a:prstGeom prst="roundRect">
          <a:avLst/>
        </a:prstGeom>
        <a:solidFill>
          <a:srgbClr val="728FB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DEOCS Administration or Review</a:t>
          </a:r>
        </a:p>
      </dsp:txBody>
      <dsp:txXfrm>
        <a:off x="2687245" y="33944"/>
        <a:ext cx="1207507" cy="572768"/>
      </dsp:txXfrm>
    </dsp:sp>
    <dsp:sp modelId="{F0427416-4BCF-4ECF-ABC5-577F6B072979}">
      <dsp:nvSpPr>
        <dsp:cNvPr id="0" name=""/>
        <dsp:cNvSpPr/>
      </dsp:nvSpPr>
      <dsp:spPr>
        <a:xfrm>
          <a:off x="4065531" y="652595"/>
          <a:ext cx="1269477" cy="634738"/>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DEOCS Interpretation</a:t>
          </a:r>
        </a:p>
      </dsp:txBody>
      <dsp:txXfrm>
        <a:off x="4096516" y="683580"/>
        <a:ext cx="1207507" cy="572768"/>
      </dsp:txXfrm>
    </dsp:sp>
    <dsp:sp modelId="{275A18E4-D4DA-4D6A-95E5-A7BB3CE880AB}">
      <dsp:nvSpPr>
        <dsp:cNvPr id="0" name=""/>
        <dsp:cNvSpPr/>
      </dsp:nvSpPr>
      <dsp:spPr>
        <a:xfrm>
          <a:off x="4590520" y="1937220"/>
          <a:ext cx="1269477" cy="634738"/>
        </a:xfrm>
        <a:prstGeom prst="round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Additional Data Compilation or Collection</a:t>
          </a:r>
        </a:p>
      </dsp:txBody>
      <dsp:txXfrm>
        <a:off x="4621505" y="1968205"/>
        <a:ext cx="1207507" cy="572768"/>
      </dsp:txXfrm>
    </dsp:sp>
    <dsp:sp modelId="{48AE5C02-A001-45C4-B536-C6BFB98DF636}">
      <dsp:nvSpPr>
        <dsp:cNvPr id="0" name=""/>
        <dsp:cNvSpPr/>
      </dsp:nvSpPr>
      <dsp:spPr>
        <a:xfrm>
          <a:off x="4023989" y="3304948"/>
          <a:ext cx="1269477" cy="634738"/>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CCA Interpretation/ Brief Leaders</a:t>
          </a:r>
        </a:p>
      </dsp:txBody>
      <dsp:txXfrm>
        <a:off x="4054974" y="3335933"/>
        <a:ext cx="1207507" cy="572768"/>
      </dsp:txXfrm>
    </dsp:sp>
    <dsp:sp modelId="{1221F87D-8C24-4C82-AD5C-635EF32A2FDF}">
      <dsp:nvSpPr>
        <dsp:cNvPr id="0" name=""/>
        <dsp:cNvSpPr/>
      </dsp:nvSpPr>
      <dsp:spPr>
        <a:xfrm>
          <a:off x="2656260" y="3871480"/>
          <a:ext cx="1269477" cy="634738"/>
        </a:xfrm>
        <a:prstGeom prst="roundRect">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Leaders Share Results with Unit</a:t>
          </a:r>
        </a:p>
      </dsp:txBody>
      <dsp:txXfrm>
        <a:off x="2687245" y="3902465"/>
        <a:ext cx="1207507" cy="572768"/>
      </dsp:txXfrm>
    </dsp:sp>
    <dsp:sp modelId="{94F2FBC1-CE44-499D-87F2-32ED400F9B46}">
      <dsp:nvSpPr>
        <dsp:cNvPr id="0" name=""/>
        <dsp:cNvSpPr/>
      </dsp:nvSpPr>
      <dsp:spPr>
        <a:xfrm>
          <a:off x="1288531" y="3304948"/>
          <a:ext cx="1269477" cy="634738"/>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Comprehensive Integrated Primary Prevention Plan</a:t>
          </a:r>
        </a:p>
      </dsp:txBody>
      <dsp:txXfrm>
        <a:off x="1319516" y="3335933"/>
        <a:ext cx="1207507" cy="572768"/>
      </dsp:txXfrm>
    </dsp:sp>
    <dsp:sp modelId="{B90FAAFD-F22D-497F-91C9-774404522B3F}">
      <dsp:nvSpPr>
        <dsp:cNvPr id="0" name=""/>
        <dsp:cNvSpPr/>
      </dsp:nvSpPr>
      <dsp:spPr>
        <a:xfrm>
          <a:off x="722000" y="1937220"/>
          <a:ext cx="1269477" cy="63473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Implementation</a:t>
          </a:r>
        </a:p>
      </dsp:txBody>
      <dsp:txXfrm>
        <a:off x="752985" y="1968205"/>
        <a:ext cx="1207507" cy="572768"/>
      </dsp:txXfrm>
    </dsp:sp>
    <dsp:sp modelId="{31E4E1D4-E16A-444B-B986-3479C1ECA602}">
      <dsp:nvSpPr>
        <dsp:cNvPr id="0" name=""/>
        <dsp:cNvSpPr/>
      </dsp:nvSpPr>
      <dsp:spPr>
        <a:xfrm>
          <a:off x="1246989" y="652595"/>
          <a:ext cx="1269477" cy="63473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a:latin typeface="Arial" panose="020B0604020202020204" pitchFamily="34" charset="0"/>
              <a:cs typeface="Arial" panose="020B0604020202020204" pitchFamily="34" charset="0"/>
            </a:rPr>
            <a:t>Evaluation and CIPP Plan Update</a:t>
          </a:r>
        </a:p>
      </dsp:txBody>
      <dsp:txXfrm>
        <a:off x="1277974" y="683580"/>
        <a:ext cx="1207507" cy="5727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2AFD0-1CD6-4CB3-A702-BFB6427366FC}">
      <dsp:nvSpPr>
        <dsp:cNvPr id="0" name=""/>
        <dsp:cNvSpPr/>
      </dsp:nvSpPr>
      <dsp:spPr>
        <a:xfrm>
          <a:off x="1914563" y="840940"/>
          <a:ext cx="216116" cy="164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endParaRPr lang="en-US" sz="600" kern="1200">
            <a:solidFill>
              <a:schemeClr val="bg1"/>
            </a:solidFill>
          </a:endParaRPr>
        </a:p>
      </dsp:txBody>
      <dsp:txXfrm>
        <a:off x="1914563" y="840940"/>
        <a:ext cx="216116" cy="164725"/>
      </dsp:txXfrm>
    </dsp:sp>
    <dsp:sp modelId="{2D54C592-049A-4181-BDAA-EFAAF6D6E518}">
      <dsp:nvSpPr>
        <dsp:cNvPr id="0" name=""/>
        <dsp:cNvSpPr/>
      </dsp:nvSpPr>
      <dsp:spPr>
        <a:xfrm>
          <a:off x="263944" y="317752"/>
          <a:ext cx="2055249" cy="2055249"/>
        </a:xfrm>
        <a:prstGeom prst="circularArrow">
          <a:avLst>
            <a:gd name="adj1" fmla="val 8241"/>
            <a:gd name="adj2" fmla="val 575443"/>
            <a:gd name="adj3" fmla="val 4507844"/>
            <a:gd name="adj4" fmla="val 20176187"/>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01615A-A0F9-4F8B-B376-3F46728B6032}">
      <dsp:nvSpPr>
        <dsp:cNvPr id="0" name=""/>
        <dsp:cNvSpPr/>
      </dsp:nvSpPr>
      <dsp:spPr>
        <a:xfrm>
          <a:off x="1213909" y="2125748"/>
          <a:ext cx="155319" cy="1275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1213909" y="2125748"/>
        <a:ext cx="155319" cy="127552"/>
      </dsp:txXfrm>
    </dsp:sp>
    <dsp:sp modelId="{1C13E563-D488-4E56-97A6-43D426D483CD}">
      <dsp:nvSpPr>
        <dsp:cNvPr id="0" name=""/>
        <dsp:cNvSpPr/>
      </dsp:nvSpPr>
      <dsp:spPr>
        <a:xfrm>
          <a:off x="263944" y="317752"/>
          <a:ext cx="2055249" cy="2055249"/>
        </a:xfrm>
        <a:prstGeom prst="circularArrow">
          <a:avLst>
            <a:gd name="adj1" fmla="val 8241"/>
            <a:gd name="adj2" fmla="val 575443"/>
            <a:gd name="adj3" fmla="val 11668991"/>
            <a:gd name="adj4" fmla="val 5716714"/>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7B33B4-A0AA-4730-AF37-F6963BD908C4}">
      <dsp:nvSpPr>
        <dsp:cNvPr id="0" name=""/>
        <dsp:cNvSpPr/>
      </dsp:nvSpPr>
      <dsp:spPr>
        <a:xfrm>
          <a:off x="470861" y="845569"/>
          <a:ext cx="179308" cy="155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350" tIns="6350" rIns="6350" bIns="635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470861" y="845569"/>
        <a:ext cx="179308" cy="155467"/>
      </dsp:txXfrm>
    </dsp:sp>
    <dsp:sp modelId="{AA5AC852-06CB-4BC6-8E22-29C40111FDB6}">
      <dsp:nvSpPr>
        <dsp:cNvPr id="0" name=""/>
        <dsp:cNvSpPr/>
      </dsp:nvSpPr>
      <dsp:spPr>
        <a:xfrm>
          <a:off x="263944" y="317752"/>
          <a:ext cx="2055249" cy="2055249"/>
        </a:xfrm>
        <a:prstGeom prst="circularArrow">
          <a:avLst>
            <a:gd name="adj1" fmla="val 8241"/>
            <a:gd name="adj2" fmla="val 575443"/>
            <a:gd name="adj3" fmla="val 18822796"/>
            <a:gd name="adj4" fmla="val 12978308"/>
            <a:gd name="adj5" fmla="val 9614"/>
          </a:avLst>
        </a:prstGeom>
        <a:solidFill>
          <a:srgbClr val="D2252D">
            <a:alpha val="50196"/>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868403-1D92-1AE0-F0B0-22CCF3E3663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1AC3C6B-F03B-3F3D-459F-53A5DC77CB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EFBD5AC-91E1-46D3-B20D-D0D8F4C90478}" type="datetimeFigureOut">
              <a:rPr lang="en-US" smtClean="0"/>
              <a:t>7/22/2025</a:t>
            </a:fld>
            <a:endParaRPr lang="en-US"/>
          </a:p>
        </p:txBody>
      </p:sp>
      <p:sp>
        <p:nvSpPr>
          <p:cNvPr id="4" name="Footer Placeholder 3">
            <a:extLst>
              <a:ext uri="{FF2B5EF4-FFF2-40B4-BE49-F238E27FC236}">
                <a16:creationId xmlns:a16="http://schemas.microsoft.com/office/drawing/2014/main" id="{FA7060B3-C1B0-77E0-74BD-0FC323B8005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E69D1-46E5-E00D-1B2A-49703109F8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6F8057-2158-46CB-9F9F-248B9F442461}" type="slidenum">
              <a:rPr lang="en-US" smtClean="0"/>
              <a:t>‹#›</a:t>
            </a:fld>
            <a:endParaRPr lang="en-US"/>
          </a:p>
        </p:txBody>
      </p:sp>
    </p:spTree>
    <p:extLst>
      <p:ext uri="{BB962C8B-B14F-4D97-AF65-F5344CB8AC3E}">
        <p14:creationId xmlns:p14="http://schemas.microsoft.com/office/powerpoint/2010/main" val="3904094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C736D3-58D7-4145-A032-C478211526FF}" type="datetimeFigureOut">
              <a:rPr lang="en-US" smtClean="0"/>
              <a:t>7/22/2025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080711-4F71-4355-A5E2-361F946D3F72}" type="slidenum">
              <a:rPr lang="en-US" smtClean="0"/>
              <a:t>‹#›</a:t>
            </a:fld>
            <a:endParaRPr lang="en-US"/>
          </a:p>
        </p:txBody>
      </p:sp>
    </p:spTree>
    <p:extLst>
      <p:ext uri="{BB962C8B-B14F-4D97-AF65-F5344CB8AC3E}">
        <p14:creationId xmlns:p14="http://schemas.microsoft.com/office/powerpoint/2010/main" val="269001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revention.mil/Climate-Portal/Defense-Climate-Portal-Survey-Resource-Cent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a:cs typeface="Arial"/>
              </a:rPr>
              <a:t>DEOCS First Look Commander/Leader Template</a:t>
            </a:r>
            <a:endParaRPr lang="en-US" b="0" dirty="0">
              <a:latin typeface="Arial"/>
              <a:cs typeface="Arial"/>
            </a:endParaRPr>
          </a:p>
          <a:p>
            <a:pPr marL="171450" indent="-171450">
              <a:buFont typeface="Arial" panose="020B0604020202020204" pitchFamily="34" charset="0"/>
              <a:buChar char="•"/>
            </a:pPr>
            <a:r>
              <a:rPr lang="en-US" b="0" i="0" dirty="0">
                <a:solidFill>
                  <a:srgbClr val="000000"/>
                </a:solidFill>
                <a:effectLst/>
                <a:latin typeface="Arial"/>
                <a:ea typeface="Roboto"/>
                <a:cs typeface="Arial"/>
              </a:rPr>
              <a:t>Slides 1-8 are tutorial slides only. This slide should be deleted from the deck prior to delivering/distributing this brief.</a:t>
            </a:r>
          </a:p>
          <a:p>
            <a:pPr marL="171450" indent="-171450">
              <a:buFont typeface="Arial" panose="020B0604020202020204" pitchFamily="34" charset="0"/>
              <a:buChar char="•"/>
            </a:pPr>
            <a:r>
              <a:rPr lang="en-US" b="0" i="0" u="sng" dirty="0">
                <a:solidFill>
                  <a:srgbClr val="000000"/>
                </a:solidFill>
                <a:effectLst/>
                <a:latin typeface="Arial"/>
                <a:ea typeface="Roboto"/>
                <a:cs typeface="Arial"/>
              </a:rPr>
              <a:t>There is </a:t>
            </a:r>
            <a:r>
              <a:rPr lang="en-US" b="1" i="0" u="sng" dirty="0">
                <a:solidFill>
                  <a:srgbClr val="000000"/>
                </a:solidFill>
                <a:effectLst/>
                <a:latin typeface="Arial"/>
                <a:ea typeface="Roboto"/>
                <a:cs typeface="Arial"/>
              </a:rPr>
              <a:t>no DoD/Service policy or requirement </a:t>
            </a:r>
            <a:r>
              <a:rPr lang="en-US" b="0" i="0" u="sng" dirty="0">
                <a:solidFill>
                  <a:srgbClr val="000000"/>
                </a:solidFill>
                <a:effectLst/>
                <a:latin typeface="Arial"/>
                <a:ea typeface="Roboto"/>
                <a:cs typeface="Arial"/>
              </a:rPr>
              <a:t>for conducting an Initial DEOCS Results Preview</a:t>
            </a:r>
            <a:r>
              <a:rPr lang="en-US" b="0" i="0" dirty="0">
                <a:solidFill>
                  <a:srgbClr val="000000"/>
                </a:solidFill>
                <a:effectLst/>
                <a:latin typeface="Arial"/>
                <a:ea typeface="Roboto"/>
                <a:cs typeface="Arial"/>
              </a:rPr>
              <a:t>. Conducting this </a:t>
            </a:r>
            <a:r>
              <a:rPr lang="en-US" b="1" i="0" u="sng" dirty="0">
                <a:solidFill>
                  <a:srgbClr val="000000"/>
                </a:solidFill>
                <a:effectLst/>
                <a:latin typeface="Arial"/>
                <a:ea typeface="Roboto"/>
                <a:cs typeface="Arial"/>
              </a:rPr>
              <a:t>optional</a:t>
            </a:r>
            <a:r>
              <a:rPr lang="en-US" b="0" i="0" dirty="0">
                <a:solidFill>
                  <a:srgbClr val="000000"/>
                </a:solidFill>
                <a:effectLst/>
                <a:latin typeface="Arial"/>
                <a:ea typeface="Roboto"/>
                <a:cs typeface="Arial"/>
              </a:rPr>
              <a:t> brief within 72 hours is a suggested best practice to ensure timeliness of the DEOCS/CCA process.</a:t>
            </a:r>
            <a:r>
              <a:rPr lang="en-US" dirty="0">
                <a:solidFill>
                  <a:srgbClr val="000000"/>
                </a:solidFill>
                <a:latin typeface="Arial"/>
                <a:ea typeface="Roboto"/>
                <a:cs typeface="Arial"/>
              </a:rPr>
              <a:t> </a:t>
            </a:r>
            <a:endParaRPr lang="en-US" b="0" i="0" dirty="0">
              <a:solidFill>
                <a:srgbClr val="000000"/>
              </a:solidFill>
              <a:effectLst/>
              <a:latin typeface="Arial" panose="020B0604020202020204" pitchFamily="34" charset="0"/>
              <a:ea typeface="Roboto"/>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1</a:t>
            </a:fld>
            <a:endParaRPr lang="en-US"/>
          </a:p>
        </p:txBody>
      </p:sp>
    </p:spTree>
    <p:extLst>
      <p:ext uri="{BB962C8B-B14F-4D97-AF65-F5344CB8AC3E}">
        <p14:creationId xmlns:p14="http://schemas.microsoft.com/office/powerpoint/2010/main" val="1294979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dirty="0">
                <a:latin typeface="Arial" panose="020B0604020202020204" pitchFamily="34" charset="0"/>
                <a:cs typeface="Arial" panose="020B0604020202020204" pitchFamily="34" charset="0"/>
              </a:rPr>
              <a:t>Suggested Discussion Points </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Provide an overview of each step of the process.</a:t>
            </a:r>
          </a:p>
          <a:p>
            <a:pPr marL="171450" lvl="0" indent="-171450">
              <a:buFont typeface="Arial" panose="020B0604020202020204" pitchFamily="34" charset="0"/>
              <a:buChar char="•"/>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u="sng" dirty="0">
                <a:latin typeface="Arial" panose="020B0604020202020204" pitchFamily="34" charset="0"/>
                <a:cs typeface="Arial" panose="020B0604020202020204" pitchFamily="34" charset="0"/>
              </a:rPr>
              <a:t>Consideration </a:t>
            </a:r>
            <a:endParaRPr lang="en-US" sz="1200" b="0" u="sng" dirty="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r>
              <a:rPr lang="en-US" b="0" i="0" dirty="0">
                <a:solidFill>
                  <a:srgbClr val="000000"/>
                </a:solidFill>
                <a:effectLst/>
                <a:latin typeface="Arial" panose="020B0604020202020204" pitchFamily="34" charset="0"/>
                <a:cs typeface="Arial" panose="020B0604020202020204" pitchFamily="34" charset="0"/>
              </a:rPr>
              <a:t>This process incorporates the recently published DoDI 6400.11 guidelines.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latin typeface="Arial" panose="020B0604020202020204" pitchFamily="34" charset="0"/>
                <a:cs typeface="Arial" panose="020B0604020202020204" pitchFamily="34" charset="0"/>
              </a:rPr>
              <a:t>Refer to DoD Instruction 6400.11 DoD Integrated Primary Prevention Policy for Prevention Workforce and Leaders and/or Service-specific guidance.</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10</a:t>
            </a:fld>
            <a:endParaRPr lang="en-US"/>
          </a:p>
        </p:txBody>
      </p:sp>
    </p:spTree>
    <p:extLst>
      <p:ext uri="{BB962C8B-B14F-4D97-AF65-F5344CB8AC3E}">
        <p14:creationId xmlns:p14="http://schemas.microsoft.com/office/powerpoint/2010/main" val="42089342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Discuss noteworthy results.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Discuss previous DEOCS response rates.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11</a:t>
            </a:fld>
            <a:endParaRPr lang="en-US"/>
          </a:p>
        </p:txBody>
      </p:sp>
    </p:spTree>
    <p:extLst>
      <p:ext uri="{BB962C8B-B14F-4D97-AF65-F5344CB8AC3E}">
        <p14:creationId xmlns:p14="http://schemas.microsoft.com/office/powerpoint/2010/main" val="30478432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Based on members self-reported responses to the DEOCS demographic questions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Demographic results are only reported if there are five or more responses for each sub-section of a given demographic category. </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12</a:t>
            </a:fld>
            <a:endParaRPr lang="en-US"/>
          </a:p>
        </p:txBody>
      </p:sp>
    </p:spTree>
    <p:extLst>
      <p:ext uri="{BB962C8B-B14F-4D97-AF65-F5344CB8AC3E}">
        <p14:creationId xmlns:p14="http://schemas.microsoft.com/office/powerpoint/2010/main" val="1815903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Highlight the factors with the highest favorable ratings when compared to DoD and Service-level averages and factors that have alerts.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13</a:t>
            </a:fld>
            <a:endParaRPr lang="en-US"/>
          </a:p>
        </p:txBody>
      </p:sp>
    </p:spTree>
    <p:extLst>
      <p:ext uri="{BB962C8B-B14F-4D97-AF65-F5344CB8AC3E}">
        <p14:creationId xmlns:p14="http://schemas.microsoft.com/office/powerpoint/2010/main" val="2883641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t>
            </a:r>
            <a:r>
              <a:rPr lang="en-US" b="0" u="none" dirty="0">
                <a:latin typeface="Arial"/>
                <a:cs typeface="Arial"/>
              </a:rPr>
              <a:t>Delete slide if trend data is not available.</a:t>
            </a:r>
            <a:r>
              <a:rPr lang="en-US" u="none" dirty="0"/>
              <a:t>**</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*Trends over time are available for any units/organizations that have completed more than one DEOCS in the past. All that is required for trends to be presented is the same UIC/RUC/PAS/OPFAC code and that the survey is administered under the same Service component as the previous survey(s).*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latin typeface="Arial" panose="020B0604020202020204" pitchFamily="34" charset="0"/>
              <a:cs typeface="Arial" panose="020B0604020202020204" pitchFamily="34" charset="0"/>
            </a:endParaRPr>
          </a:p>
          <a:p>
            <a:r>
              <a:rPr lang="en-US" b="1" u="sng" dirty="0">
                <a:latin typeface="Arial"/>
                <a:cs typeface="Arial"/>
              </a:rPr>
              <a:t>Suggested Discussion Points</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a:cs typeface="Arial"/>
              </a:rPr>
              <a:t>Identify any noteworthy trends.</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14</a:t>
            </a:fld>
            <a:endParaRPr lang="en-US"/>
          </a:p>
        </p:txBody>
      </p:sp>
    </p:spTree>
    <p:extLst>
      <p:ext uri="{BB962C8B-B14F-4D97-AF65-F5344CB8AC3E}">
        <p14:creationId xmlns:p14="http://schemas.microsoft.com/office/powerpoint/2010/main" val="26781841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protective factors in this year’s DEOCS? (reference 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15</a:t>
            </a:fld>
            <a:endParaRPr lang="en-US"/>
          </a:p>
        </p:txBody>
      </p:sp>
    </p:spTree>
    <p:extLst>
      <p:ext uri="{BB962C8B-B14F-4D97-AF65-F5344CB8AC3E}">
        <p14:creationId xmlns:p14="http://schemas.microsoft.com/office/powerpoint/2010/main" val="13547263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protective factors in this year’s DEOCS? (reference 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16</a:t>
            </a:fld>
            <a:endParaRPr lang="en-US"/>
          </a:p>
        </p:txBody>
      </p:sp>
    </p:spTree>
    <p:extLst>
      <p:ext uri="{BB962C8B-B14F-4D97-AF65-F5344CB8AC3E}">
        <p14:creationId xmlns:p14="http://schemas.microsoft.com/office/powerpoint/2010/main" val="2976073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protective factors in this year’s DEOCS? (reference 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17</a:t>
            </a:fld>
            <a:endParaRPr lang="en-US"/>
          </a:p>
        </p:txBody>
      </p:sp>
    </p:spTree>
    <p:extLst>
      <p:ext uri="{BB962C8B-B14F-4D97-AF65-F5344CB8AC3E}">
        <p14:creationId xmlns:p14="http://schemas.microsoft.com/office/powerpoint/2010/main" val="3717633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Is this one of the best or worst performing protective factors in this year’s DEOCS? (reference 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18</a:t>
            </a:fld>
            <a:endParaRPr lang="en-US"/>
          </a:p>
        </p:txBody>
      </p:sp>
    </p:spTree>
    <p:extLst>
      <p:ext uri="{BB962C8B-B14F-4D97-AF65-F5344CB8AC3E}">
        <p14:creationId xmlns:p14="http://schemas.microsoft.com/office/powerpoint/2010/main" val="2710582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Is this one of the best or worst performing protective factors in this year’s DEOCS? (reference 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19</a:t>
            </a:fld>
            <a:endParaRPr lang="en-US"/>
          </a:p>
        </p:txBody>
      </p:sp>
    </p:spTree>
    <p:extLst>
      <p:ext uri="{BB962C8B-B14F-4D97-AF65-F5344CB8AC3E}">
        <p14:creationId xmlns:p14="http://schemas.microsoft.com/office/powerpoint/2010/main" val="205898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0" i="0" dirty="0">
                <a:solidFill>
                  <a:srgbClr val="000000"/>
                </a:solidFill>
                <a:effectLst/>
                <a:latin typeface="Arial"/>
                <a:cs typeface="Arial"/>
              </a:rPr>
              <a:t>Slides 1-8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lvl="0" indent="0">
              <a:buNone/>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a:t>
            </a:fld>
            <a:endParaRPr lang="en-US"/>
          </a:p>
        </p:txBody>
      </p:sp>
    </p:spTree>
    <p:extLst>
      <p:ext uri="{BB962C8B-B14F-4D97-AF65-F5344CB8AC3E}">
        <p14:creationId xmlns:p14="http://schemas.microsoft.com/office/powerpoint/2010/main" val="243876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protective factors in this year’s DEOCS? (reference 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20</a:t>
            </a:fld>
            <a:endParaRPr lang="en-US"/>
          </a:p>
        </p:txBody>
      </p:sp>
    </p:spTree>
    <p:extLst>
      <p:ext uri="{BB962C8B-B14F-4D97-AF65-F5344CB8AC3E}">
        <p14:creationId xmlns:p14="http://schemas.microsoft.com/office/powerpoint/2010/main" val="676837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Highlight the factors with the lowest unfavorable ratings when compared to DoD and Service-level averages and factors that have alerts.</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21</a:t>
            </a:fld>
            <a:endParaRPr lang="en-US"/>
          </a:p>
        </p:txBody>
      </p:sp>
    </p:spTree>
    <p:extLst>
      <p:ext uri="{BB962C8B-B14F-4D97-AF65-F5344CB8AC3E}">
        <p14:creationId xmlns:p14="http://schemas.microsoft.com/office/powerpoint/2010/main" val="28368500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a:t>
            </a:r>
            <a:r>
              <a:rPr lang="en-US" b="0" u="none" dirty="0">
                <a:latin typeface="Arial"/>
                <a:cs typeface="Arial"/>
              </a:rPr>
              <a:t>Delete slide if trend data is not available.</a:t>
            </a:r>
            <a:r>
              <a:rPr lang="en-US" u="none" dirty="0"/>
              <a:t>**</a:t>
            </a:r>
          </a:p>
          <a:p>
            <a:endParaRPr lang="en-US" u="non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latin typeface="Arial" panose="020B0604020202020204" pitchFamily="34" charset="0"/>
                <a:cs typeface="Arial" panose="020B0604020202020204" pitchFamily="34" charset="0"/>
              </a:rPr>
              <a:t>*Trends over time are available for any units/organizations that have completed more than one DEOCS in the past. All that is required for trends to be presented is the same UIC/RUC/PAS/OPFAC code and that the survey is administered under the same Service component as the previous survey(s).*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latin typeface="Arial" panose="020B0604020202020204" pitchFamily="34" charset="0"/>
              <a:cs typeface="Arial" panose="020B0604020202020204" pitchFamily="34" charset="0"/>
            </a:endParaRPr>
          </a:p>
          <a:p>
            <a:r>
              <a:rPr lang="en-US" b="1" u="sng" dirty="0">
                <a:latin typeface="Arial"/>
                <a:cs typeface="Arial"/>
              </a:rPr>
              <a:t>Suggested Discussion Points</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a:cs typeface="Arial"/>
              </a:rPr>
              <a:t>Identify any noteworthy trends.</a:t>
            </a: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22</a:t>
            </a:fld>
            <a:endParaRPr lang="en-US"/>
          </a:p>
        </p:txBody>
      </p:sp>
    </p:spTree>
    <p:extLst>
      <p:ext uri="{BB962C8B-B14F-4D97-AF65-F5344CB8AC3E}">
        <p14:creationId xmlns:p14="http://schemas.microsoft.com/office/powerpoint/2010/main" val="24622237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risk factors in this year’s DEOCS? (reference Unfavorable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23</a:t>
            </a:fld>
            <a:endParaRPr lang="en-US"/>
          </a:p>
        </p:txBody>
      </p:sp>
    </p:spTree>
    <p:extLst>
      <p:ext uri="{BB962C8B-B14F-4D97-AF65-F5344CB8AC3E}">
        <p14:creationId xmlns:p14="http://schemas.microsoft.com/office/powerpoint/2010/main" val="11848164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risk factors in this year’s DEOCS? (reference Unfavorable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24</a:t>
            </a:fld>
            <a:endParaRPr lang="en-US"/>
          </a:p>
        </p:txBody>
      </p:sp>
    </p:spTree>
    <p:extLst>
      <p:ext uri="{BB962C8B-B14F-4D97-AF65-F5344CB8AC3E}">
        <p14:creationId xmlns:p14="http://schemas.microsoft.com/office/powerpoint/2010/main" val="1792359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risk factors in this year’s DEOCS? (reference Unfavorable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25</a:t>
            </a:fld>
            <a:endParaRPr lang="en-US"/>
          </a:p>
        </p:txBody>
      </p:sp>
    </p:spTree>
    <p:extLst>
      <p:ext uri="{BB962C8B-B14F-4D97-AF65-F5344CB8AC3E}">
        <p14:creationId xmlns:p14="http://schemas.microsoft.com/office/powerpoint/2010/main" val="2080062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risk factors in this year’s DEOCS? (reference Unfavorable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26</a:t>
            </a:fld>
            <a:endParaRPr lang="en-US"/>
          </a:p>
        </p:txBody>
      </p:sp>
    </p:spTree>
    <p:extLst>
      <p:ext uri="{BB962C8B-B14F-4D97-AF65-F5344CB8AC3E}">
        <p14:creationId xmlns:p14="http://schemas.microsoft.com/office/powerpoint/2010/main" val="29222723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risk factors in this year’s DEOCS? (reference Unfavorable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27</a:t>
            </a:fld>
            <a:endParaRPr lang="en-US"/>
          </a:p>
        </p:txBody>
      </p:sp>
    </p:spTree>
    <p:extLst>
      <p:ext uri="{BB962C8B-B14F-4D97-AF65-F5344CB8AC3E}">
        <p14:creationId xmlns:p14="http://schemas.microsoft.com/office/powerpoint/2010/main" val="34925327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panose="020B0604020202020204" pitchFamily="34" charset="0"/>
                <a:cs typeface="Arial" panose="020B0604020202020204" pitchFamily="34" charset="0"/>
              </a:rPr>
              <a:t>Suggested Discussion Points </a:t>
            </a:r>
            <a:endParaRPr lang="en-US" b="0" u="sng"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historically an area of strength or area of challenge? </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Is this one of the best or worst performing risk factors in this year’s DEOCS? (reference Unfavorable Ratings chart and DoD/Service-level comparisons)</a:t>
            </a:r>
          </a:p>
          <a:p>
            <a:pPr marL="171450" indent="-171450">
              <a:buFont typeface="Arial" panose="020B0604020202020204" pitchFamily="34" charset="0"/>
              <a:buChar char="•"/>
            </a:pPr>
            <a:r>
              <a:rPr lang="en-US" b="0" dirty="0">
                <a:latin typeface="Arial" panose="020B0604020202020204" pitchFamily="34" charset="0"/>
                <a:cs typeface="Arial" panose="020B0604020202020204" pitchFamily="34" charset="0"/>
              </a:rPr>
              <a:t>Need to collect more data for this factor?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ea typeface="Calibri"/>
                <a:cs typeface="Arial" panose="020B0604020202020204" pitchFamily="34" charset="0"/>
              </a:rPr>
              <a:t>Area of focus for the command?</a:t>
            </a: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28</a:t>
            </a:fld>
            <a:endParaRPr lang="en-US"/>
          </a:p>
        </p:txBody>
      </p:sp>
    </p:spTree>
    <p:extLst>
      <p:ext uri="{BB962C8B-B14F-4D97-AF65-F5344CB8AC3E}">
        <p14:creationId xmlns:p14="http://schemas.microsoft.com/office/powerpoint/2010/main" val="4690585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panose="020B0604020202020204" pitchFamily="34" charset="0"/>
                <a:cs typeface="Arial" panose="020B0604020202020204" pitchFamily="34" charset="0"/>
              </a:rPr>
              <a:t>Custom Closed-Ended Questions Results:</a:t>
            </a:r>
            <a:endParaRPr lang="en-US" b="0">
              <a:latin typeface="Arial" panose="020B0604020202020204" pitchFamily="34" charset="0"/>
              <a:cs typeface="Arial" panose="020B0604020202020204" pitchFamily="34" charset="0"/>
            </a:endParaRPr>
          </a:p>
          <a:p>
            <a:pPr marL="171450" indent="-171450">
              <a:buFont typeface="Arial,Sans-Serif"/>
              <a:buChar char="•"/>
            </a:pPr>
            <a:r>
              <a:rPr lang="en-US">
                <a:latin typeface="Arial" panose="020B0604020202020204" pitchFamily="34" charset="0"/>
                <a:ea typeface="Calibri"/>
                <a:cs typeface="Arial" panose="020B0604020202020204" pitchFamily="34" charset="0"/>
              </a:rPr>
              <a:t>Discuss noteworthy results. </a:t>
            </a:r>
            <a:endParaRPr lang="en-US">
              <a:latin typeface="Arial" panose="020B0604020202020204" pitchFamily="34" charset="0"/>
              <a:cs typeface="Arial" panose="020B0604020202020204" pitchFamily="34" charset="0"/>
            </a:endParaRPr>
          </a:p>
          <a:p>
            <a:pPr marL="171450" indent="-171450">
              <a:buFont typeface="Arial,Sans-Serif"/>
              <a:buChar char="•"/>
            </a:pPr>
            <a:r>
              <a:rPr lang="en-US">
                <a:latin typeface="Arial" panose="020B0604020202020204" pitchFamily="34" charset="0"/>
                <a:cs typeface="Arial" panose="020B0604020202020204" pitchFamily="34" charset="0"/>
              </a:rPr>
              <a:t>If same/similar questions were chosen on previous surveys, discuss changes or trends.</a:t>
            </a:r>
            <a:endParaRPr lang="en-US">
              <a:latin typeface="Arial" panose="020B0604020202020204" pitchFamily="34" charset="0"/>
              <a:ea typeface="Calibri"/>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a:p>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29</a:t>
            </a:fld>
            <a:endParaRPr lang="en-US"/>
          </a:p>
        </p:txBody>
      </p:sp>
    </p:spTree>
    <p:extLst>
      <p:ext uri="{BB962C8B-B14F-4D97-AF65-F5344CB8AC3E}">
        <p14:creationId xmlns:p14="http://schemas.microsoft.com/office/powerpoint/2010/main" val="1481308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a:ea typeface="Roboto"/>
                <a:cs typeface="Arial"/>
              </a:rPr>
              <a:t>Slides </a:t>
            </a:r>
            <a:r>
              <a:rPr lang="en-US" dirty="0">
                <a:solidFill>
                  <a:srgbClr val="000000"/>
                </a:solidFill>
                <a:latin typeface="Arial"/>
                <a:ea typeface="Roboto"/>
                <a:cs typeface="Arial"/>
              </a:rPr>
              <a:t>1-8</a:t>
            </a:r>
            <a:r>
              <a:rPr lang="en-US" b="0" i="0" dirty="0">
                <a:solidFill>
                  <a:srgbClr val="000000"/>
                </a:solidFill>
                <a:effectLst/>
                <a:latin typeface="Arial"/>
                <a:ea typeface="Roboto"/>
                <a:cs typeface="Arial"/>
              </a:rPr>
              <a:t> 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r>
              <a:rPr lang="en-US" dirty="0">
                <a:solidFill>
                  <a:srgbClr val="000000"/>
                </a:solidFill>
                <a:latin typeface="Arial"/>
                <a:cs typeface="Arial"/>
              </a:rPr>
              <a:t> </a:t>
            </a: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b="0" i="0" dirty="0">
              <a:solidFill>
                <a:srgbClr val="000000"/>
              </a:solidFill>
              <a:effectLst/>
              <a:ea typeface="Calibri"/>
              <a:cs typeface="Calibri"/>
            </a:endParaRPr>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3</a:t>
            </a:fld>
            <a:endParaRPr lang="en-US"/>
          </a:p>
        </p:txBody>
      </p:sp>
    </p:spTree>
    <p:extLst>
      <p:ext uri="{BB962C8B-B14F-4D97-AF65-F5344CB8AC3E}">
        <p14:creationId xmlns:p14="http://schemas.microsoft.com/office/powerpoint/2010/main" val="14400863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a:lnSpc>
                <a:spcPct val="100000"/>
              </a:lnSpc>
              <a:spcBef>
                <a:spcPts val="0"/>
              </a:spcBef>
              <a:spcAft>
                <a:spcPts val="0"/>
              </a:spcAft>
              <a:buNone/>
              <a:tabLst/>
              <a:defRPr/>
            </a:pPr>
            <a:r>
              <a:rPr lang="en-US" u="none" dirty="0"/>
              <a:t>**</a:t>
            </a:r>
            <a:r>
              <a:rPr lang="en-US" b="0" u="none" dirty="0">
                <a:latin typeface="Arial"/>
                <a:cs typeface="Arial"/>
              </a:rPr>
              <a:t>Delete slide if Service-specific data is not available.</a:t>
            </a:r>
            <a:r>
              <a:rPr lang="en-US" u="none" dirty="0"/>
              <a:t>**</a:t>
            </a:r>
            <a:endParaRPr lang="en-US" u="sng" dirty="0">
              <a:ea typeface="Calibri"/>
              <a:cs typeface="Calibri"/>
            </a:endParaRPr>
          </a:p>
          <a:p>
            <a:endParaRPr lang="en-US" b="1" u="sng" dirty="0">
              <a:latin typeface="Arial" panose="020B0604020202020204" pitchFamily="34" charset="0"/>
              <a:cs typeface="Arial" panose="020B0604020202020204" pitchFamily="34" charset="0"/>
            </a:endParaRPr>
          </a:p>
          <a:p>
            <a:r>
              <a:rPr lang="en-US" b="1" u="sng" dirty="0">
                <a:latin typeface="Arial"/>
                <a:cs typeface="Arial"/>
              </a:rPr>
              <a:t>Service-Specific Question Results</a:t>
            </a:r>
            <a:endParaRPr lang="en-US" b="0" dirty="0">
              <a:latin typeface="Arial"/>
              <a:cs typeface="Arial"/>
            </a:endParaRPr>
          </a:p>
          <a:p>
            <a:pPr marL="171450" indent="-171450">
              <a:buFont typeface="Arial,Sans-Serif"/>
              <a:buChar char="•"/>
            </a:pPr>
            <a:r>
              <a:rPr lang="en-US" b="0" dirty="0">
                <a:latin typeface="Arial"/>
                <a:cs typeface="Arial"/>
              </a:rPr>
              <a:t>Discuss </a:t>
            </a:r>
            <a:r>
              <a:rPr lang="en-US" dirty="0">
                <a:latin typeface="Arial"/>
                <a:cs typeface="Arial"/>
              </a:rPr>
              <a:t>noteworthy results.</a:t>
            </a:r>
            <a:endParaRPr lang="en-US" dirty="0">
              <a:latin typeface="Arial"/>
              <a:ea typeface="Calibri"/>
              <a:cs typeface="Arial"/>
            </a:endParaRPr>
          </a:p>
          <a:p>
            <a:pPr marL="171450" indent="-171450">
              <a:buFont typeface="Arial,Sans-Serif"/>
              <a:buChar char="•"/>
            </a:pPr>
            <a:r>
              <a:rPr lang="en-US" dirty="0">
                <a:latin typeface="Arial"/>
                <a:cs typeface="Arial"/>
              </a:rPr>
              <a:t>Discuss changes or</a:t>
            </a:r>
            <a:r>
              <a:rPr lang="en-US" b="0" dirty="0">
                <a:latin typeface="Arial"/>
                <a:cs typeface="Arial"/>
              </a:rPr>
              <a:t> </a:t>
            </a:r>
            <a:r>
              <a:rPr lang="en-US" dirty="0">
                <a:latin typeface="Arial"/>
                <a:cs typeface="Arial"/>
              </a:rPr>
              <a:t>trends</a:t>
            </a:r>
            <a:r>
              <a:rPr lang="en-US" b="0" dirty="0">
                <a:latin typeface="Arial"/>
                <a:cs typeface="Arial"/>
              </a:rPr>
              <a:t> compared to the results of the previous Service-specific questions.</a:t>
            </a:r>
            <a:endParaRPr lang="en-US" dirty="0">
              <a:latin typeface="Arial"/>
              <a:ea typeface="Calibri"/>
              <a:cs typeface="Arial"/>
            </a:endParaRPr>
          </a:p>
          <a:p>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30</a:t>
            </a:fld>
            <a:endParaRPr lang="en-US"/>
          </a:p>
        </p:txBody>
      </p:sp>
    </p:spTree>
    <p:extLst>
      <p:ext uri="{BB962C8B-B14F-4D97-AF65-F5344CB8AC3E}">
        <p14:creationId xmlns:p14="http://schemas.microsoft.com/office/powerpoint/2010/main" val="17300266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a:latin typeface="Arial"/>
                <a:cs typeface="Arial"/>
              </a:rPr>
              <a:t>Written Comments </a:t>
            </a:r>
            <a:r>
              <a:rPr lang="en-US" sz="1200" b="1" spc="-10" baseline="0">
                <a:solidFill>
                  <a:schemeClr val="bg1"/>
                </a:solidFill>
                <a:latin typeface="Arial"/>
                <a:cs typeface="Arial"/>
              </a:rPr>
              <a:t>|</a:t>
            </a:r>
            <a:r>
              <a:rPr lang="en-US" b="1" u="sng">
                <a:latin typeface="Arial"/>
                <a:cs typeface="Arial"/>
              </a:rPr>
              <a:t> First Glance</a:t>
            </a:r>
          </a:p>
          <a:p>
            <a:r>
              <a:rPr lang="en-US">
                <a:solidFill>
                  <a:srgbClr val="000000"/>
                </a:solidFill>
                <a:latin typeface="Arial"/>
                <a:cs typeface="Arial"/>
              </a:rPr>
              <a:t>Due to the timing of this brief, a thorough analysis of the written comments will likely not be possible. However, this is an opportunity to flag comments considered to be particularly noteworthy. </a:t>
            </a:r>
            <a:endParaRPr lang="en-US" b="1" u="sng">
              <a:solidFill>
                <a:srgbClr val="000000"/>
              </a:solidFill>
              <a:latin typeface="Arial"/>
              <a:cs typeface="Arial"/>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31</a:t>
            </a:fld>
            <a:endParaRPr lang="en-US"/>
          </a:p>
        </p:txBody>
      </p:sp>
    </p:spTree>
    <p:extLst>
      <p:ext uri="{BB962C8B-B14F-4D97-AF65-F5344CB8AC3E}">
        <p14:creationId xmlns:p14="http://schemas.microsoft.com/office/powerpoint/2010/main" val="3754967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Arial" panose="020B0604020202020204" pitchFamily="34" charset="0"/>
                <a:cs typeface="Arial" panose="020B0604020202020204" pitchFamily="34" charset="0"/>
              </a:rPr>
              <a:t>Suggested Discussion Points </a:t>
            </a:r>
            <a:endParaRPr lang="en-US" b="0" dirty="0">
              <a:latin typeface="Arial" panose="020B0604020202020204" pitchFamily="34" charset="0"/>
              <a:cs typeface="Arial" panose="020B06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Factor Rating Alert Summary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Findings to further evaluate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latin typeface="Arial" panose="020B0604020202020204" pitchFamily="34" charset="0"/>
                <a:cs typeface="Arial" panose="020B0604020202020204" pitchFamily="34" charset="0"/>
              </a:rPr>
              <a:t>Next steps in the CCA process</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32</a:t>
            </a:fld>
            <a:endParaRPr lang="en-US"/>
          </a:p>
        </p:txBody>
      </p:sp>
    </p:spTree>
    <p:extLst>
      <p:ext uri="{BB962C8B-B14F-4D97-AF65-F5344CB8AC3E}">
        <p14:creationId xmlns:p14="http://schemas.microsoft.com/office/powerpoint/2010/main" val="2825489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a:cs typeface="Arial"/>
              </a:rPr>
              <a:t>Slides 1-8 </a:t>
            </a:r>
            <a:r>
              <a:rPr lang="en-US" b="0" i="0" dirty="0">
                <a:solidFill>
                  <a:srgbClr val="000000"/>
                </a:solidFill>
                <a:effectLst/>
                <a:latin typeface="Arial"/>
                <a:ea typeface="Roboto"/>
                <a:cs typeface="Arial"/>
              </a:rPr>
              <a:t>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r>
              <a:rPr lang="en-US" dirty="0">
                <a:solidFill>
                  <a:srgbClr val="000000"/>
                </a:solidFill>
                <a:latin typeface="Arial"/>
                <a:cs typeface="Arial"/>
              </a:rPr>
              <a:t> </a:t>
            </a: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4</a:t>
            </a:fld>
            <a:endParaRPr lang="en-US"/>
          </a:p>
        </p:txBody>
      </p:sp>
    </p:spTree>
    <p:extLst>
      <p:ext uri="{BB962C8B-B14F-4D97-AF65-F5344CB8AC3E}">
        <p14:creationId xmlns:p14="http://schemas.microsoft.com/office/powerpoint/2010/main" val="364692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a:cs typeface="Arial"/>
              </a:rPr>
              <a:t>Slides 1-8 </a:t>
            </a:r>
            <a:r>
              <a:rPr lang="en-US" b="0" i="0" dirty="0">
                <a:solidFill>
                  <a:srgbClr val="000000"/>
                </a:solidFill>
                <a:effectLst/>
                <a:latin typeface="Arial"/>
                <a:ea typeface="Roboto"/>
                <a:cs typeface="Arial"/>
              </a:rPr>
              <a:t>are tutorial slides only. This slide should be deleted from the deck prior to delivering/distributing this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r>
              <a:rPr lang="en-US" dirty="0">
                <a:solidFill>
                  <a:srgbClr val="000000"/>
                </a:solidFill>
                <a:latin typeface="Arial"/>
                <a:cs typeface="Arial"/>
              </a:rPr>
              <a:t> </a:t>
            </a: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5</a:t>
            </a:fld>
            <a:endParaRPr lang="en-US"/>
          </a:p>
        </p:txBody>
      </p:sp>
    </p:spTree>
    <p:extLst>
      <p:ext uri="{BB962C8B-B14F-4D97-AF65-F5344CB8AC3E}">
        <p14:creationId xmlns:p14="http://schemas.microsoft.com/office/powerpoint/2010/main" val="208339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a:cs typeface="Arial"/>
              </a:rPr>
              <a:t>Slides 1-8 </a:t>
            </a:r>
            <a:r>
              <a:rPr lang="en-US" b="0" i="0" dirty="0">
                <a:solidFill>
                  <a:srgbClr val="000000"/>
                </a:solidFill>
                <a:effectLst/>
                <a:latin typeface="Arial"/>
                <a:ea typeface="Roboto"/>
                <a:cs typeface="Arial"/>
              </a:rPr>
              <a:t>are tutorial slides only. This slide should be deleted from the deck prior to delivering/distributing this brief.</a:t>
            </a:r>
          </a:p>
          <a:p>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r>
              <a:rPr lang="en-US" dirty="0">
                <a:solidFill>
                  <a:srgbClr val="000000"/>
                </a:solidFill>
                <a:latin typeface="Arial"/>
                <a:cs typeface="Arial"/>
              </a:rPr>
              <a:t> </a:t>
            </a: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b="0" i="0" dirty="0">
              <a:solidFill>
                <a:srgbClr val="000000"/>
              </a:solidFill>
              <a:effectLst/>
              <a:latin typeface="Roboto" panose="02000000000000000000" pitchFamily="2" charset="0"/>
            </a:endParaRPr>
          </a:p>
        </p:txBody>
      </p:sp>
      <p:sp>
        <p:nvSpPr>
          <p:cNvPr id="4" name="Slide Number Placeholder 3"/>
          <p:cNvSpPr>
            <a:spLocks noGrp="1"/>
          </p:cNvSpPr>
          <p:nvPr>
            <p:ph type="sldNum" sz="quarter" idx="5"/>
          </p:nvPr>
        </p:nvSpPr>
        <p:spPr/>
        <p:txBody>
          <a:bodyPr/>
          <a:lstStyle/>
          <a:p>
            <a:fld id="{6C080711-4F71-4355-A5E2-361F946D3F72}" type="slidenum">
              <a:rPr lang="en-US" smtClean="0"/>
              <a:t>6</a:t>
            </a:fld>
            <a:endParaRPr lang="en-US"/>
          </a:p>
        </p:txBody>
      </p:sp>
    </p:spTree>
    <p:extLst>
      <p:ext uri="{BB962C8B-B14F-4D97-AF65-F5344CB8AC3E}">
        <p14:creationId xmlns:p14="http://schemas.microsoft.com/office/powerpoint/2010/main" val="39722935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a:cs typeface="Arial"/>
              </a:rPr>
              <a:t>Slides 1-8 </a:t>
            </a:r>
            <a:r>
              <a:rPr lang="en-US" b="0" i="0" dirty="0">
                <a:solidFill>
                  <a:srgbClr val="000000"/>
                </a:solidFill>
                <a:effectLst/>
                <a:latin typeface="Arial"/>
                <a:ea typeface="Roboto"/>
                <a:cs typeface="Arial"/>
              </a:rPr>
              <a:t>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r>
              <a:rPr lang="en-US" dirty="0">
                <a:solidFill>
                  <a:srgbClr val="000000"/>
                </a:solidFill>
                <a:latin typeface="Arial"/>
                <a:cs typeface="Arial"/>
              </a:rPr>
              <a:t> </a:t>
            </a: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dirty="0"/>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7</a:t>
            </a:fld>
            <a:endParaRPr lang="en-US"/>
          </a:p>
        </p:txBody>
      </p:sp>
    </p:spTree>
    <p:extLst>
      <p:ext uri="{BB962C8B-B14F-4D97-AF65-F5344CB8AC3E}">
        <p14:creationId xmlns:p14="http://schemas.microsoft.com/office/powerpoint/2010/main" val="21451476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a:cs typeface="Arial"/>
              </a:rPr>
              <a:t>Slides 1-8 </a:t>
            </a:r>
            <a:r>
              <a:rPr lang="en-US" b="0" i="0" dirty="0">
                <a:solidFill>
                  <a:srgbClr val="000000"/>
                </a:solidFill>
                <a:effectLst/>
                <a:latin typeface="Arial"/>
                <a:ea typeface="Roboto"/>
                <a:cs typeface="Arial"/>
              </a:rPr>
              <a:t>are tutorial slides only. This slide should be deleted from the deck prior to delivering/distributing this brief.</a:t>
            </a:r>
          </a:p>
          <a:p>
            <a:pPr marL="0" lvl="0" indent="0">
              <a:buFont typeface="Arial" panose="020B0604020202020204" pitchFamily="34" charset="0"/>
              <a:buNone/>
            </a:pP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0000"/>
                </a:solidFill>
                <a:effectLst/>
                <a:latin typeface="Arial"/>
                <a:cs typeface="Arial"/>
              </a:rPr>
              <a:t>If you have questions, feedback, or need assistance with this resource, please e-mail the OPA Defense Command Climate Portal User Support Team at DODHRA.OPA-CCA-Support@mail.mil.</a:t>
            </a:r>
          </a:p>
          <a:p>
            <a:r>
              <a:rPr lang="en-US" dirty="0">
                <a:solidFill>
                  <a:srgbClr val="000000"/>
                </a:solidFill>
                <a:latin typeface="Arial"/>
                <a:cs typeface="Arial"/>
              </a:rPr>
              <a:t> </a:t>
            </a:r>
            <a:endParaRPr lang="en-US" b="0" i="0" dirty="0">
              <a:solidFill>
                <a:srgbClr val="000000"/>
              </a:solidFill>
              <a:effectLst/>
              <a:latin typeface="Arial" panose="020B0604020202020204" pitchFamily="34" charset="0"/>
              <a:cs typeface="Arial" panose="020B0604020202020204" pitchFamily="34" charset="0"/>
            </a:endParaRPr>
          </a:p>
          <a:p>
            <a:pPr marL="0" marR="0" lvl="0" indent="0" algn="l" defTabSz="914400">
              <a:lnSpc>
                <a:spcPct val="100000"/>
              </a:lnSpc>
              <a:spcBef>
                <a:spcPts val="0"/>
              </a:spcBef>
              <a:spcAft>
                <a:spcPts val="0"/>
              </a:spcAft>
              <a:buNone/>
              <a:tabLst/>
              <a:defRPr/>
            </a:pPr>
            <a:r>
              <a:rPr lang="en-US" b="0" i="0" dirty="0">
                <a:solidFill>
                  <a:srgbClr val="000000"/>
                </a:solidFill>
                <a:effectLst/>
              </a:rPr>
              <a:t>**</a:t>
            </a:r>
            <a:r>
              <a:rPr lang="en-US" b="0" i="0" dirty="0">
                <a:solidFill>
                  <a:srgbClr val="000000"/>
                </a:solidFill>
                <a:effectLst/>
                <a:latin typeface="Arial"/>
                <a:cs typeface="Arial"/>
              </a:rPr>
              <a:t>For additional DEOCS support material, p</a:t>
            </a:r>
            <a:r>
              <a:rPr lang="en-US" dirty="0">
                <a:latin typeface="Arial"/>
                <a:cs typeface="Arial"/>
              </a:rPr>
              <a:t>lease visit the Defense Command Climate Portal Survey Resource Center </a:t>
            </a:r>
            <a:r>
              <a:rPr lang="en-US" b="0" i="0" dirty="0">
                <a:solidFill>
                  <a:srgbClr val="000000"/>
                </a:solidFill>
                <a:effectLst/>
                <a:latin typeface="Arial"/>
                <a:cs typeface="Arial"/>
              </a:rPr>
              <a:t>at </a:t>
            </a:r>
            <a:r>
              <a:rPr kumimoji="0" lang="en-US" sz="1200" b="0" i="0" u="none" strike="noStrike" kern="1200" cap="none" spc="0" normalizeH="0" baseline="0" noProof="0" dirty="0">
                <a:ln>
                  <a:noFill/>
                </a:ln>
                <a:solidFill>
                  <a:srgbClr val="000000"/>
                </a:solidFill>
                <a:effectLst/>
                <a:uLnTx/>
                <a:uFillTx/>
                <a:latin typeface="Arial"/>
                <a:cs typeface="Arial"/>
                <a:hlinkClick r:id="rId3"/>
              </a:rPr>
              <a:t>https://www.prevention.mil/Climate-Portal/Defense-Climate-Portal-Survey-Resource-Center/</a:t>
            </a:r>
            <a:r>
              <a:rPr lang="en-US" b="0" i="0" dirty="0">
                <a:solidFill>
                  <a:srgbClr val="000000"/>
                </a:solidFill>
                <a:effectLst/>
              </a:rPr>
              <a:t>**</a:t>
            </a:r>
            <a:endParaRPr lang="en-US" b="0" i="0" dirty="0">
              <a:solidFill>
                <a:srgbClr val="000000"/>
              </a:solidFill>
              <a:effectLst/>
              <a:ea typeface="Calibri"/>
              <a:cs typeface="Calibri"/>
            </a:endParaRPr>
          </a:p>
          <a:p>
            <a:pPr marL="0" lv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6C080711-4F71-4355-A5E2-361F946D3F72}" type="slidenum">
              <a:rPr lang="en-US" smtClean="0"/>
              <a:t>8</a:t>
            </a:fld>
            <a:endParaRPr lang="en-US"/>
          </a:p>
        </p:txBody>
      </p:sp>
    </p:spTree>
    <p:extLst>
      <p:ext uri="{BB962C8B-B14F-4D97-AF65-F5344CB8AC3E}">
        <p14:creationId xmlns:p14="http://schemas.microsoft.com/office/powerpoint/2010/main" val="2843225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C080711-4F71-4355-A5E2-361F946D3F72}" type="slidenum">
              <a:rPr lang="en-US" smtClean="0"/>
              <a:t>9</a:t>
            </a:fld>
            <a:endParaRPr lang="en-US"/>
          </a:p>
        </p:txBody>
      </p:sp>
    </p:spTree>
    <p:extLst>
      <p:ext uri="{BB962C8B-B14F-4D97-AF65-F5344CB8AC3E}">
        <p14:creationId xmlns:p14="http://schemas.microsoft.com/office/powerpoint/2010/main" val="313477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mailto:DODHRA.OPA-CCA-Support@mail.mil" TargetMode="External"/><Relationship Id="rId2" Type="http://schemas.openxmlformats.org/officeDocument/2006/relationships/hyperlink" Target="https://www.prevention.mil/Climate-Portal/Defense-Climate-Portal-Survey-Resource-Center/" TargetMode="External"/><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1_Section Slide Dark Blue">
    <p:bg>
      <p:bgPr>
        <a:solidFill>
          <a:srgbClr val="333333"/>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087D27-6D75-5BE4-BD03-1B686024A491}"/>
              </a:ext>
            </a:extLst>
          </p:cNvPr>
          <p:cNvSpPr/>
          <p:nvPr userDrawn="1"/>
        </p:nvSpPr>
        <p:spPr>
          <a:xfrm>
            <a:off x="955964" y="2733278"/>
            <a:ext cx="8229600" cy="69273"/>
          </a:xfrm>
          <a:prstGeom prst="rect">
            <a:avLst/>
          </a:prstGeom>
          <a:gradFill flip="none" rotWithShape="1">
            <a:gsLst>
              <a:gs pos="97297">
                <a:srgbClr val="333333"/>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5">
            <a:extLst>
              <a:ext uri="{FF2B5EF4-FFF2-40B4-BE49-F238E27FC236}">
                <a16:creationId xmlns:a16="http://schemas.microsoft.com/office/drawing/2014/main" id="{CCF33902-13A6-EA06-F2C2-CB1527B0B116}"/>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30" name="TextBox 29">
            <a:extLst>
              <a:ext uri="{FF2B5EF4-FFF2-40B4-BE49-F238E27FC236}">
                <a16:creationId xmlns:a16="http://schemas.microsoft.com/office/drawing/2014/main" id="{108797CE-D3FB-21C7-81A3-B832A24697B0}"/>
              </a:ext>
            </a:extLst>
          </p:cNvPr>
          <p:cNvSpPr txBox="1"/>
          <p:nvPr userDrawn="1"/>
        </p:nvSpPr>
        <p:spPr>
          <a:xfrm>
            <a:off x="876298" y="2120120"/>
            <a:ext cx="10172701" cy="646331"/>
          </a:xfrm>
          <a:prstGeom prst="rect">
            <a:avLst/>
          </a:prstGeom>
          <a:noFill/>
        </p:spPr>
        <p:txBody>
          <a:bodyPr wrap="square" rtlCol="0">
            <a:spAutoFit/>
          </a:bodyPr>
          <a:lstStyle/>
          <a:p>
            <a:pPr algn="l"/>
            <a:r>
              <a:rPr lang="en-US" sz="3600" b="1" dirty="0">
                <a:solidFill>
                  <a:srgbClr val="FFFFFF"/>
                </a:solidFill>
              </a:rPr>
              <a:t>DEOCS First Look Template |</a:t>
            </a:r>
            <a:endParaRPr lang="en-US" sz="3600" b="0" dirty="0">
              <a:solidFill>
                <a:srgbClr val="FFFFFF"/>
              </a:solidFill>
            </a:endParaRPr>
          </a:p>
        </p:txBody>
      </p:sp>
      <p:sp>
        <p:nvSpPr>
          <p:cNvPr id="35" name="TextBox 34">
            <a:extLst>
              <a:ext uri="{FF2B5EF4-FFF2-40B4-BE49-F238E27FC236}">
                <a16:creationId xmlns:a16="http://schemas.microsoft.com/office/drawing/2014/main" id="{6F437D0F-82EC-34D4-E196-F558772F03AB}"/>
              </a:ext>
            </a:extLst>
          </p:cNvPr>
          <p:cNvSpPr txBox="1"/>
          <p:nvPr userDrawn="1"/>
        </p:nvSpPr>
        <p:spPr>
          <a:xfrm>
            <a:off x="876299" y="3011917"/>
            <a:ext cx="1131570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i="0">
                <a:solidFill>
                  <a:srgbClr val="FFFFFF"/>
                </a:solidFill>
              </a:rPr>
              <a:t>Provided as a resource to assist with briefing commanders/leaders on their DEOCS results.</a:t>
            </a:r>
            <a:r>
              <a:rPr lang="en-US" sz="2400" b="0" i="0" kern="1200">
                <a:solidFill>
                  <a:srgbClr val="FFFFFF"/>
                </a:solidFill>
                <a:latin typeface="+mn-lt"/>
                <a:ea typeface="+mn-ea"/>
                <a:cs typeface="+mn-cs"/>
              </a:rPr>
              <a:t> It is recommended that results are presented to commanders and leaders within </a:t>
            </a:r>
            <a:r>
              <a:rPr lang="en-US" sz="2400" b="0" i="0" u="sng" kern="1200">
                <a:solidFill>
                  <a:srgbClr val="D6001C"/>
                </a:solidFill>
                <a:latin typeface="+mn-lt"/>
                <a:ea typeface="+mn-ea"/>
                <a:cs typeface="+mn-cs"/>
              </a:rPr>
              <a:t>72 hours upon receipt of DEOCS results</a:t>
            </a:r>
            <a:r>
              <a:rPr lang="en-US" sz="2400" b="0" i="0" kern="1200">
                <a:solidFill>
                  <a:srgbClr val="D6001C"/>
                </a:solidFill>
                <a:latin typeface="+mn-lt"/>
                <a:ea typeface="+mn-ea"/>
                <a:cs typeface="+mn-cs"/>
              </a:rPr>
              <a:t>.</a:t>
            </a:r>
          </a:p>
          <a:p>
            <a:endParaRPr lang="en-US" sz="2400" b="0" i="0">
              <a:solidFill>
                <a:srgbClr val="FFFFFF"/>
              </a:solidFill>
            </a:endParaRPr>
          </a:p>
        </p:txBody>
      </p:sp>
      <p:sp>
        <p:nvSpPr>
          <p:cNvPr id="17" name="TextBox 16">
            <a:extLst>
              <a:ext uri="{FF2B5EF4-FFF2-40B4-BE49-F238E27FC236}">
                <a16:creationId xmlns:a16="http://schemas.microsoft.com/office/drawing/2014/main" id="{628820C3-AA0A-449D-AAA7-1955D579D671}"/>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latin typeface="Calibri" panose="020F0502020204030204" pitchFamily="34" charset="0"/>
                <a:cs typeface="Calibri" panose="020F0502020204030204" pitchFamily="34" charset="0"/>
              </a:rPr>
              <a:t>Tutorial Slide</a:t>
            </a:r>
          </a:p>
          <a:p>
            <a:pPr algn="ctr"/>
            <a:r>
              <a:rPr lang="en-US" b="0" dirty="0">
                <a:solidFill>
                  <a:srgbClr val="FFFF00"/>
                </a:solidFill>
                <a:latin typeface="Calibri" panose="020F0502020204030204" pitchFamily="34" charset="0"/>
                <a:cs typeface="Calibri" panose="020F0502020204030204" pitchFamily="34" charset="0"/>
              </a:rPr>
              <a:t>Delete prior to presenting/distributing.</a:t>
            </a:r>
            <a:endParaRPr lang="en-US" b="1" dirty="0">
              <a:solidFill>
                <a:srgbClr val="FFFF00"/>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EE3D5DCC-553A-6B76-28F8-562F7E405CA9}"/>
              </a:ext>
            </a:extLst>
          </p:cNvPr>
          <p:cNvSpPr txBox="1"/>
          <p:nvPr userDrawn="1"/>
        </p:nvSpPr>
        <p:spPr>
          <a:xfrm>
            <a:off x="5018700" y="6611779"/>
            <a:ext cx="2153807" cy="246221"/>
          </a:xfrm>
          <a:prstGeom prst="rect">
            <a:avLst/>
          </a:prstGeom>
          <a:noFill/>
        </p:spPr>
        <p:txBody>
          <a:bodyPr wrap="square" rtlCol="0">
            <a:spAutoFit/>
          </a:bodyPr>
          <a:lstStyle/>
          <a:p>
            <a:pPr algn="ctr"/>
            <a:r>
              <a:rPr lang="en-US" sz="1000" b="0" i="0" dirty="0">
                <a:solidFill>
                  <a:srgbClr val="FFFFFF"/>
                </a:solidFill>
              </a:rPr>
              <a:t>Revised: 22 July 2025</a:t>
            </a:r>
            <a:endParaRPr lang="en-US" sz="1000" b="1" i="0" dirty="0">
              <a:solidFill>
                <a:srgbClr val="FFFFFF"/>
              </a:solidFill>
            </a:endParaRPr>
          </a:p>
        </p:txBody>
      </p:sp>
      <p:pic>
        <p:nvPicPr>
          <p:cNvPr id="9" name="Picture 8" descr="A picture containing schematic&#10;&#10;Description automatically generated">
            <a:extLst>
              <a:ext uri="{FF2B5EF4-FFF2-40B4-BE49-F238E27FC236}">
                <a16:creationId xmlns:a16="http://schemas.microsoft.com/office/drawing/2014/main" id="{105A540A-3C4E-0742-8D72-DCC6DA494227}"/>
              </a:ext>
            </a:extLst>
          </p:cNvPr>
          <p:cNvPicPr>
            <a:picLocks noChangeAspect="1"/>
          </p:cNvPicPr>
          <p:nvPr userDrawn="1"/>
        </p:nvPicPr>
        <p:blipFill>
          <a:blip r:embed="rId2"/>
          <a:stretch>
            <a:fillRect/>
          </a:stretch>
        </p:blipFill>
        <p:spPr>
          <a:xfrm>
            <a:off x="9221638" y="5997273"/>
            <a:ext cx="2727706" cy="860727"/>
          </a:xfrm>
          <a:prstGeom prst="rect">
            <a:avLst/>
          </a:prstGeom>
        </p:spPr>
      </p:pic>
      <p:sp>
        <p:nvSpPr>
          <p:cNvPr id="2" name="TextBox 1">
            <a:extLst>
              <a:ext uri="{FF2B5EF4-FFF2-40B4-BE49-F238E27FC236}">
                <a16:creationId xmlns:a16="http://schemas.microsoft.com/office/drawing/2014/main" id="{79E30062-AFEB-3A43-BA46-ABECF2C63DED}"/>
              </a:ext>
            </a:extLst>
          </p:cNvPr>
          <p:cNvSpPr txBox="1"/>
          <p:nvPr userDrawn="1"/>
        </p:nvSpPr>
        <p:spPr>
          <a:xfrm>
            <a:off x="7354529" y="2183139"/>
            <a:ext cx="4626188" cy="584775"/>
          </a:xfrm>
          <a:prstGeom prst="rect">
            <a:avLst/>
          </a:prstGeom>
          <a:noFill/>
        </p:spPr>
        <p:txBody>
          <a:bodyPr wrap="square">
            <a:spAutoFit/>
          </a:bodyPr>
          <a:lstStyle/>
          <a:p>
            <a:r>
              <a:rPr lang="en-US" sz="3200" b="0" dirty="0">
                <a:solidFill>
                  <a:srgbClr val="FFFFFF"/>
                </a:solidFill>
              </a:rPr>
              <a:t>Commander/Leader</a:t>
            </a:r>
            <a:endParaRPr lang="en-US" sz="3200" dirty="0"/>
          </a:p>
        </p:txBody>
      </p:sp>
    </p:spTree>
    <p:extLst>
      <p:ext uri="{BB962C8B-B14F-4D97-AF65-F5344CB8AC3E}">
        <p14:creationId xmlns:p14="http://schemas.microsoft.com/office/powerpoint/2010/main" val="4819454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4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Service-Specific Questions</a:t>
            </a:r>
          </a:p>
        </p:txBody>
      </p:sp>
      <p:sp>
        <p:nvSpPr>
          <p:cNvPr id="20" name="TextBox 19">
            <a:extLst>
              <a:ext uri="{FF2B5EF4-FFF2-40B4-BE49-F238E27FC236}">
                <a16:creationId xmlns:a16="http://schemas.microsoft.com/office/drawing/2014/main" id="{686FFD5F-A003-E516-F077-2ED23382E8CF}"/>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3" name="TextBox 22">
            <a:extLst>
              <a:ext uri="{FF2B5EF4-FFF2-40B4-BE49-F238E27FC236}">
                <a16:creationId xmlns:a16="http://schemas.microsoft.com/office/drawing/2014/main" id="{D2DF3E8B-F7D9-D61E-FC65-13F2D6194F2D}"/>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2" name="TextBox 31">
            <a:extLst>
              <a:ext uri="{FF2B5EF4-FFF2-40B4-BE49-F238E27FC236}">
                <a16:creationId xmlns:a16="http://schemas.microsoft.com/office/drawing/2014/main" id="{28DA8269-0244-7931-A827-E5E1FF36BA93}"/>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33363" indent="-233363">
              <a:buFont typeface="Arial" panose="020B0604020202020204" pitchFamily="34" charset="0"/>
              <a:buChar char="•"/>
            </a:pPr>
            <a:r>
              <a:rPr lang="en-US" sz="1600" b="0" i="0">
                <a:solidFill>
                  <a:srgbClr val="333333"/>
                </a:solidFill>
                <a:latin typeface="Arial" panose="020B0604020202020204" pitchFamily="34" charset="0"/>
                <a:cs typeface="Arial" panose="020B0604020202020204" pitchFamily="34" charset="0"/>
              </a:rPr>
              <a:t>Add notes/comments (optional).</a:t>
            </a:r>
          </a:p>
        </p:txBody>
      </p:sp>
      <p:sp>
        <p:nvSpPr>
          <p:cNvPr id="34" name="Arrow: Right 33">
            <a:extLst>
              <a:ext uri="{FF2B5EF4-FFF2-40B4-BE49-F238E27FC236}">
                <a16:creationId xmlns:a16="http://schemas.microsoft.com/office/drawing/2014/main" id="{BDBAD175-67EA-E8E2-E0A8-7747E639A18D}"/>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5F49422-725C-CFC4-3D78-D0D8958E0EEE}"/>
              </a:ext>
            </a:extLst>
          </p:cNvPr>
          <p:cNvPicPr>
            <a:picLocks noChangeAspect="1"/>
          </p:cNvPicPr>
          <p:nvPr userDrawn="1"/>
        </p:nvPicPr>
        <p:blipFill>
          <a:blip r:embed="rId2"/>
          <a:stretch>
            <a:fillRect/>
          </a:stretch>
        </p:blipFill>
        <p:spPr>
          <a:xfrm>
            <a:off x="583839" y="2364872"/>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CB484F8C-5A75-A60C-43EF-4E9B8AB41FE8}"/>
              </a:ext>
            </a:extLst>
          </p:cNvPr>
          <p:cNvPicPr>
            <a:picLocks noChangeAspect="1"/>
          </p:cNvPicPr>
          <p:nvPr userDrawn="1"/>
        </p:nvPicPr>
        <p:blipFill>
          <a:blip r:embed="rId3"/>
          <a:stretch>
            <a:fillRect/>
          </a:stretch>
        </p:blipFill>
        <p:spPr>
          <a:xfrm>
            <a:off x="6740070" y="2364872"/>
            <a:ext cx="4876800" cy="2743200"/>
          </a:xfrm>
          <a:prstGeom prst="rect">
            <a:avLst/>
          </a:prstGeom>
          <a:ln>
            <a:solidFill>
              <a:schemeClr val="tx1"/>
            </a:solidFill>
          </a:ln>
        </p:spPr>
      </p:pic>
    </p:spTree>
    <p:extLst>
      <p:ext uri="{BB962C8B-B14F-4D97-AF65-F5344CB8AC3E}">
        <p14:creationId xmlns:p14="http://schemas.microsoft.com/office/powerpoint/2010/main" val="1411837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1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1445429"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Written Comments | First Glance</a:t>
            </a:r>
          </a:p>
        </p:txBody>
      </p:sp>
      <p:sp>
        <p:nvSpPr>
          <p:cNvPr id="37" name="TextBox 36">
            <a:extLst>
              <a:ext uri="{FF2B5EF4-FFF2-40B4-BE49-F238E27FC236}">
                <a16:creationId xmlns:a16="http://schemas.microsoft.com/office/drawing/2014/main" id="{721E8F4F-640C-E67D-A87C-8C4CEFF32D92}"/>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8" name="TextBox 37">
            <a:extLst>
              <a:ext uri="{FF2B5EF4-FFF2-40B4-BE49-F238E27FC236}">
                <a16:creationId xmlns:a16="http://schemas.microsoft.com/office/drawing/2014/main" id="{6C22933A-EB48-8C59-46F6-0A59A7FA1832}"/>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40" name="TextBox 39">
            <a:extLst>
              <a:ext uri="{FF2B5EF4-FFF2-40B4-BE49-F238E27FC236}">
                <a16:creationId xmlns:a16="http://schemas.microsoft.com/office/drawing/2014/main" id="{273E7D65-8283-DFD3-D842-1F23D943AA0D}"/>
              </a:ext>
            </a:extLst>
          </p:cNvPr>
          <p:cNvSpPr txBox="1"/>
          <p:nvPr userDrawn="1"/>
        </p:nvSpPr>
        <p:spPr>
          <a:xfrm>
            <a:off x="748490" y="5203148"/>
            <a:ext cx="11208248" cy="338554"/>
          </a:xfrm>
          <a:prstGeom prst="rect">
            <a:avLst/>
          </a:prstGeom>
          <a:noFill/>
          <a:ln>
            <a:noFill/>
          </a:ln>
        </p:spPr>
        <p:txBody>
          <a:bodyPr wrap="square" rtlCol="0">
            <a:spAutoFit/>
          </a:bodyPr>
          <a:lstStyle/>
          <a:p>
            <a:pPr marL="233363" indent="-233363">
              <a:buFont typeface="Arial" panose="020B0604020202020204" pitchFamily="34" charset="0"/>
              <a:buChar char="•"/>
            </a:pPr>
            <a:r>
              <a:rPr lang="en-US" sz="1600" b="0" i="0" dirty="0">
                <a:solidFill>
                  <a:srgbClr val="333333"/>
                </a:solidFill>
                <a:latin typeface="Arial" panose="020B0604020202020204" pitchFamily="34" charset="0"/>
                <a:cs typeface="Arial" panose="020B0604020202020204" pitchFamily="34" charset="0"/>
              </a:rPr>
              <a:t>Add exemplary quotes from initial review of the Comments Report.</a:t>
            </a:r>
          </a:p>
        </p:txBody>
      </p:sp>
      <p:sp>
        <p:nvSpPr>
          <p:cNvPr id="41" name="Arrow: Right 40">
            <a:extLst>
              <a:ext uri="{FF2B5EF4-FFF2-40B4-BE49-F238E27FC236}">
                <a16:creationId xmlns:a16="http://schemas.microsoft.com/office/drawing/2014/main" id="{DD947321-F82A-C8BF-7CF3-A86E87A303C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5EC7D1D-AB20-D89B-5A32-F8AA74EFB066}"/>
              </a:ext>
            </a:extLst>
          </p:cNvPr>
          <p:cNvPicPr>
            <a:picLocks noChangeAspect="1"/>
          </p:cNvPicPr>
          <p:nvPr userDrawn="1"/>
        </p:nvPicPr>
        <p:blipFill>
          <a:blip r:embed="rId2"/>
          <a:stretch>
            <a:fillRect/>
          </a:stretch>
        </p:blipFill>
        <p:spPr>
          <a:xfrm>
            <a:off x="11162111" y="4929504"/>
            <a:ext cx="94315" cy="69863"/>
          </a:xfrm>
          <a:prstGeom prst="rect">
            <a:avLst/>
          </a:prstGeom>
        </p:spPr>
      </p:pic>
      <p:pic>
        <p:nvPicPr>
          <p:cNvPr id="3" name="Picture 2">
            <a:extLst>
              <a:ext uri="{FF2B5EF4-FFF2-40B4-BE49-F238E27FC236}">
                <a16:creationId xmlns:a16="http://schemas.microsoft.com/office/drawing/2014/main" id="{85E80544-6B7A-222D-CB76-C12021D90E84}"/>
              </a:ext>
            </a:extLst>
          </p:cNvPr>
          <p:cNvPicPr>
            <a:picLocks noChangeAspect="1"/>
          </p:cNvPicPr>
          <p:nvPr userDrawn="1"/>
        </p:nvPicPr>
        <p:blipFill>
          <a:blip r:embed="rId3"/>
          <a:stretch>
            <a:fillRect/>
          </a:stretch>
        </p:blipFill>
        <p:spPr>
          <a:xfrm>
            <a:off x="586931" y="2371346"/>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6071B44F-943A-2E77-F795-7CBB7964F0E6}"/>
              </a:ext>
            </a:extLst>
          </p:cNvPr>
          <p:cNvPicPr>
            <a:picLocks noChangeAspect="1"/>
          </p:cNvPicPr>
          <p:nvPr userDrawn="1"/>
        </p:nvPicPr>
        <p:blipFill>
          <a:blip r:embed="rId4"/>
          <a:stretch>
            <a:fillRect/>
          </a:stretch>
        </p:blipFill>
        <p:spPr>
          <a:xfrm>
            <a:off x="6753671" y="2371346"/>
            <a:ext cx="4876802" cy="2743201"/>
          </a:xfrm>
          <a:prstGeom prst="rect">
            <a:avLst/>
          </a:prstGeom>
          <a:ln>
            <a:solidFill>
              <a:schemeClr val="tx1"/>
            </a:solidFill>
          </a:ln>
        </p:spPr>
      </p:pic>
    </p:spTree>
    <p:extLst>
      <p:ext uri="{BB962C8B-B14F-4D97-AF65-F5344CB8AC3E}">
        <p14:creationId xmlns:p14="http://schemas.microsoft.com/office/powerpoint/2010/main" val="422153150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ontent, Two Column w/ Icons_o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334516-4FA6-B591-FB27-08BC84FFFE4B}"/>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855AE172-5EF2-BE0D-1309-DB9626D79722}"/>
              </a:ext>
            </a:extLst>
          </p:cNvPr>
          <p:cNvGrpSpPr/>
          <p:nvPr userDrawn="1"/>
        </p:nvGrpSpPr>
        <p:grpSpPr>
          <a:xfrm>
            <a:off x="842268" y="5787672"/>
            <a:ext cx="5203915" cy="351261"/>
            <a:chOff x="-139483" y="5989415"/>
            <a:chExt cx="5203915" cy="520263"/>
          </a:xfrm>
          <a:solidFill>
            <a:srgbClr val="D20000"/>
          </a:solidFill>
        </p:grpSpPr>
        <p:sp>
          <p:nvSpPr>
            <p:cNvPr id="7" name="Rectangle 1">
              <a:extLst>
                <a:ext uri="{FF2B5EF4-FFF2-40B4-BE49-F238E27FC236}">
                  <a16:creationId xmlns:a16="http://schemas.microsoft.com/office/drawing/2014/main" id="{EE50EF7A-31C0-207A-A1F8-8B04119AB960}"/>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sp>
          <p:nvSpPr>
            <p:cNvPr id="8" name="Rectangle 2">
              <a:extLst>
                <a:ext uri="{FF2B5EF4-FFF2-40B4-BE49-F238E27FC236}">
                  <a16:creationId xmlns:a16="http://schemas.microsoft.com/office/drawing/2014/main" id="{422EFAC4-FB00-E558-2A03-03D49118F32A}"/>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9" name="Text Placeholder 15">
            <a:extLst>
              <a:ext uri="{FF2B5EF4-FFF2-40B4-BE49-F238E27FC236}">
                <a16:creationId xmlns:a16="http://schemas.microsoft.com/office/drawing/2014/main" id="{A82FE828-0BCB-5E4D-7323-8F10839FE445}"/>
              </a:ext>
            </a:extLst>
          </p:cNvPr>
          <p:cNvSpPr>
            <a:spLocks noGrp="1"/>
          </p:cNvSpPr>
          <p:nvPr>
            <p:ph type="body" sz="quarter" idx="12" hasCustomPrompt="1"/>
          </p:nvPr>
        </p:nvSpPr>
        <p:spPr>
          <a:xfrm>
            <a:off x="2588207" y="5802950"/>
            <a:ext cx="2194560" cy="338328"/>
          </a:xfrm>
          <a:prstGeom prst="rect">
            <a:avLst/>
          </a:prstGeom>
        </p:spPr>
        <p:txBody>
          <a:bodyPr anchor="b" anchorCtr="0">
            <a:normAutofit/>
          </a:bodyPr>
          <a:lstStyle>
            <a:lvl1pPr marL="0" indent="0">
              <a:buFont typeface="Wingdings" panose="05000000000000000000" pitchFamily="2" charset="2"/>
              <a:buNone/>
              <a:defRPr sz="1600" b="0">
                <a:solidFill>
                  <a:schemeClr val="bg1"/>
                </a:solidFill>
              </a:defRPr>
            </a:lvl1pPr>
          </a:lstStyle>
          <a:p>
            <a:pPr lvl="0"/>
            <a:r>
              <a:rPr lang="en-US"/>
              <a:t>Click to enter dates.</a:t>
            </a:r>
          </a:p>
        </p:txBody>
      </p:sp>
      <p:sp>
        <p:nvSpPr>
          <p:cNvPr id="14" name="TextBox 13">
            <a:extLst>
              <a:ext uri="{FF2B5EF4-FFF2-40B4-BE49-F238E27FC236}">
                <a16:creationId xmlns:a16="http://schemas.microsoft.com/office/drawing/2014/main" id="{358AB3C8-A2F3-FDBC-E228-88FF264D568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Our DEOCS Participation</a:t>
            </a:r>
          </a:p>
        </p:txBody>
      </p:sp>
      <p:sp>
        <p:nvSpPr>
          <p:cNvPr id="11" name="TextBox 10">
            <a:extLst>
              <a:ext uri="{FF2B5EF4-FFF2-40B4-BE49-F238E27FC236}">
                <a16:creationId xmlns:a16="http://schemas.microsoft.com/office/drawing/2014/main" id="{DC644F27-E3EF-42EC-36F2-2FFD4D273116}"/>
              </a:ext>
            </a:extLst>
          </p:cNvPr>
          <p:cNvSpPr txBox="1"/>
          <p:nvPr userDrawn="1"/>
        </p:nvSpPr>
        <p:spPr>
          <a:xfrm>
            <a:off x="847247" y="5802950"/>
            <a:ext cx="1920240" cy="338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1200">
                <a:solidFill>
                  <a:schemeClr val="bg1"/>
                </a:solidFill>
                <a:latin typeface="Arial" panose="020B0604020202020204" pitchFamily="34" charset="0"/>
                <a:ea typeface="+mn-ea"/>
                <a:cs typeface="Arial" panose="020B0604020202020204" pitchFamily="34" charset="0"/>
              </a:rPr>
              <a:t>Survey start/end:</a:t>
            </a:r>
            <a:endParaRPr lang="en-US" sz="1600" b="1">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1B6F658D-29EC-B63F-6CAD-E863BD3A9107}"/>
              </a:ext>
            </a:extLst>
          </p:cNvPr>
          <p:cNvSpPr txBox="1"/>
          <p:nvPr userDrawn="1"/>
        </p:nvSpPr>
        <p:spPr>
          <a:xfrm>
            <a:off x="2445190" y="2969764"/>
            <a:ext cx="7301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Response Rate chart and table from the DEOCS Survey Results PDF Report. </a:t>
            </a:r>
            <a:r>
              <a:rPr lang="en-US" sz="1800">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 Consider including historical rates if available.</a:t>
            </a:r>
          </a:p>
        </p:txBody>
      </p:sp>
    </p:spTree>
    <p:extLst>
      <p:ext uri="{BB962C8B-B14F-4D97-AF65-F5344CB8AC3E}">
        <p14:creationId xmlns:p14="http://schemas.microsoft.com/office/powerpoint/2010/main" val="19785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ontent, Two Column w/ Icons_o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B334516-4FA6-B591-FB27-08BC84FFFE4B}"/>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58AB3C8-A2F3-FDBC-E228-88FF264D568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DEOCS Participant Demographic Summary</a:t>
            </a:r>
          </a:p>
        </p:txBody>
      </p:sp>
      <p:sp>
        <p:nvSpPr>
          <p:cNvPr id="3" name="TextBox 2">
            <a:extLst>
              <a:ext uri="{FF2B5EF4-FFF2-40B4-BE49-F238E27FC236}">
                <a16:creationId xmlns:a16="http://schemas.microsoft.com/office/drawing/2014/main" id="{1B6F658D-29EC-B63F-6CAD-E863BD3A9107}"/>
              </a:ext>
            </a:extLst>
          </p:cNvPr>
          <p:cNvSpPr txBox="1"/>
          <p:nvPr userDrawn="1"/>
        </p:nvSpPr>
        <p:spPr>
          <a:xfrm>
            <a:off x="2445190" y="2969764"/>
            <a:ext cx="7301619"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Demographic Summary of Participants table from the DEOCS Survey Results PDF Report. </a:t>
            </a:r>
            <a:r>
              <a:rPr lang="en-US" sz="1800">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Paste image over this text. Consider including historical rates if available.</a:t>
            </a:r>
          </a:p>
        </p:txBody>
      </p:sp>
    </p:spTree>
    <p:extLst>
      <p:ext uri="{BB962C8B-B14F-4D97-AF65-F5344CB8AC3E}">
        <p14:creationId xmlns:p14="http://schemas.microsoft.com/office/powerpoint/2010/main" val="358158134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Content, Two Column w/ Icons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A8A020-C24A-3191-A7C6-ADFC507134B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Favorable Ratings</a:t>
            </a:r>
          </a:p>
        </p:txBody>
      </p:sp>
      <p:sp>
        <p:nvSpPr>
          <p:cNvPr id="7" name="TextBox 6">
            <a:extLst>
              <a:ext uri="{FF2B5EF4-FFF2-40B4-BE49-F238E27FC236}">
                <a16:creationId xmlns:a16="http://schemas.microsoft.com/office/drawing/2014/main" id="{BAE53170-7E59-88F8-7312-B0E041B21C07}"/>
              </a:ext>
            </a:extLst>
          </p:cNvPr>
          <p:cNvSpPr txBox="1"/>
          <p:nvPr userDrawn="1"/>
        </p:nvSpPr>
        <p:spPr>
          <a:xfrm>
            <a:off x="0" y="1184466"/>
            <a:ext cx="12192000" cy="824841"/>
          </a:xfrm>
          <a:prstGeom prst="rect">
            <a:avLst/>
          </a:prstGeom>
          <a:solidFill>
            <a:schemeClr val="bg2"/>
          </a:solidFill>
          <a:ln w="38100">
            <a:solidFill>
              <a:schemeClr val="tx1">
                <a:lumMod val="50000"/>
                <a:lumOff val="50000"/>
              </a:schemeClr>
            </a:solidFill>
          </a:ln>
        </p:spPr>
        <p:txBody>
          <a:bodyPr wrap="square" lIns="182880" tIns="164592" rIns="182880" bIns="164592" rtlCol="0">
            <a:spAutoFit/>
          </a:bodyPr>
          <a:lstStyle/>
          <a:p>
            <a:pPr algn="l"/>
            <a:r>
              <a:rPr lang="en-US" sz="1600" b="0" i="0" u="none" strike="noStrike" baseline="0">
                <a:solidFill>
                  <a:schemeClr val="tx1"/>
                </a:solidFill>
                <a:latin typeface="Arial" panose="020B0604020202020204" pitchFamily="34" charset="0"/>
                <a:cs typeface="Arial" panose="020B0604020202020204" pitchFamily="34" charset="0"/>
              </a:rPr>
              <a:t>Protective factors are attitudes, beliefs, and behaviors associated with positive outcomes for organizations or units. Higher favorable ratings on protective factors are linked to a higher likelihood of positive outcomes.</a:t>
            </a:r>
            <a:endParaRPr lang="en-US" sz="1600" i="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5EB90E4-E497-E3A7-3887-B89FA0BD61B8}"/>
              </a:ext>
            </a:extLst>
          </p:cNvPr>
          <p:cNvSpPr txBox="1"/>
          <p:nvPr userDrawn="1"/>
        </p:nvSpPr>
        <p:spPr>
          <a:xfrm>
            <a:off x="1696130" y="3151619"/>
            <a:ext cx="559502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lumOff val="50000"/>
                  </a:schemeClr>
                </a:solidFill>
                <a:latin typeface="Arial" panose="020B0604020202020204" pitchFamily="34" charset="0"/>
                <a:cs typeface="Arial" panose="020B0604020202020204" pitchFamily="34" charset="0"/>
              </a:rPr>
              <a:t>Copy the Protective Factors – Favorable Factor Rating Comparison table from the DEOCS Survey Results PDF Report. You can hold the Windows + Shift + S keys to open the screenshot/snipping tool. Paste image over this text.</a:t>
            </a:r>
          </a:p>
        </p:txBody>
      </p:sp>
      <p:sp>
        <p:nvSpPr>
          <p:cNvPr id="11" name="TextBox 10">
            <a:extLst>
              <a:ext uri="{FF2B5EF4-FFF2-40B4-BE49-F238E27FC236}">
                <a16:creationId xmlns:a16="http://schemas.microsoft.com/office/drawing/2014/main" id="{F932E1F7-DEAF-D423-5A37-5D3D4FF3D4BF}"/>
              </a:ext>
            </a:extLst>
          </p:cNvPr>
          <p:cNvSpPr txBox="1"/>
          <p:nvPr userDrawn="1"/>
        </p:nvSpPr>
        <p:spPr>
          <a:xfrm>
            <a:off x="9601756" y="2280229"/>
            <a:ext cx="1976051" cy="738664"/>
          </a:xfrm>
          <a:prstGeom prst="rect">
            <a:avLst/>
          </a:prstGeom>
          <a:noFill/>
        </p:spPr>
        <p:txBody>
          <a:bodyPr wrap="square" rtlCol="0">
            <a:spAutoFit/>
          </a:bodyPr>
          <a:lstStyle/>
          <a:p>
            <a:pPr algn="ctr"/>
            <a:r>
              <a:rPr lang="en-US" sz="1400" b="1" i="0" dirty="0">
                <a:solidFill>
                  <a:schemeClr val="bg1"/>
                </a:solidFill>
                <a:latin typeface="Arial" panose="020B0604020202020204" pitchFamily="34" charset="0"/>
                <a:cs typeface="Arial" panose="020B0604020202020204" pitchFamily="34" charset="0"/>
              </a:rPr>
              <a:t>Summary of </a:t>
            </a:r>
          </a:p>
          <a:p>
            <a:pPr algn="ctr"/>
            <a:r>
              <a:rPr lang="en-US" sz="1400" b="1" i="0" dirty="0">
                <a:solidFill>
                  <a:schemeClr val="bg1"/>
                </a:solidFill>
                <a:latin typeface="Arial" panose="020B0604020202020204" pitchFamily="34" charset="0"/>
                <a:cs typeface="Arial" panose="020B0604020202020204" pitchFamily="34" charset="0"/>
              </a:rPr>
              <a:t>Protective Factor Alerts</a:t>
            </a:r>
          </a:p>
        </p:txBody>
      </p:sp>
      <p:sp>
        <p:nvSpPr>
          <p:cNvPr id="12" name="Text Placeholder 9">
            <a:extLst>
              <a:ext uri="{FF2B5EF4-FFF2-40B4-BE49-F238E27FC236}">
                <a16:creationId xmlns:a16="http://schemas.microsoft.com/office/drawing/2014/main" id="{BD0E64CF-CE13-0896-523C-4DF9CA1F1CCA}"/>
              </a:ext>
            </a:extLst>
          </p:cNvPr>
          <p:cNvSpPr>
            <a:spLocks noGrp="1"/>
          </p:cNvSpPr>
          <p:nvPr>
            <p:ph type="body" sz="quarter" idx="17" hasCustomPrompt="1"/>
          </p:nvPr>
        </p:nvSpPr>
        <p:spPr>
          <a:xfrm>
            <a:off x="8986635" y="3045570"/>
            <a:ext cx="2666684" cy="2878365"/>
          </a:xfrm>
          <a:prstGeom prst="rect">
            <a:avLst/>
          </a:prstGeom>
          <a:ln w="25400">
            <a:solidFill>
              <a:schemeClr val="tx1">
                <a:lumMod val="50000"/>
                <a:lumOff val="50000"/>
              </a:schemeClr>
            </a:solidFill>
          </a:ln>
        </p:spPr>
        <p:txBody>
          <a:bodyPr wrap="square"/>
          <a:lstStyle>
            <a:lvl1pPr marL="285750" indent="-285750">
              <a:lnSpc>
                <a:spcPct val="100000"/>
              </a:lnSpc>
              <a:spcBef>
                <a:spcPts val="400"/>
              </a:spcBef>
              <a:buFont typeface="Arial" panose="020B0604020202020204" pitchFamily="34" charset="0"/>
              <a:buChar char="•"/>
              <a:defRPr lang="en-US" sz="1400" dirty="0">
                <a:solidFill>
                  <a:schemeClr val="tx1"/>
                </a:solidFill>
              </a:defRPr>
            </a:lvl1pPr>
            <a:lvl2pPr>
              <a:defRPr sz="1400"/>
            </a:lvl2pPr>
          </a:lstStyle>
          <a:p>
            <a:pPr marL="285750" marR="0" lvl="0" indent="-285750" algn="l" defTabSz="914400" rtl="0" eaLnBrk="1" fontAlgn="auto" latinLnBrk="0" hangingPunct="1">
              <a:lnSpc>
                <a:spcPct val="100000"/>
              </a:lnSpc>
              <a:spcBef>
                <a:spcPts val="400"/>
              </a:spcBef>
              <a:spcAft>
                <a:spcPts val="0"/>
              </a:spcAft>
              <a:buClr>
                <a:srgbClr val="0C2554"/>
              </a:buClr>
              <a:buSzTx/>
              <a:buFont typeface="Arial" panose="020B0604020202020204" pitchFamily="34" charset="0"/>
              <a:buChar char="•"/>
              <a:tabLst/>
              <a:defRPr/>
            </a:pPr>
            <a:r>
              <a:rPr lang="en-US" dirty="0"/>
              <a:t>List out all protective factors with rating alerts (or state “None”).</a:t>
            </a:r>
          </a:p>
          <a:p>
            <a:pPr marL="285750" marR="0" lvl="0" indent="-285750" algn="l" defTabSz="914400" rtl="0" eaLnBrk="1" fontAlgn="auto" latinLnBrk="0" hangingPunct="1">
              <a:lnSpc>
                <a:spcPct val="100000"/>
              </a:lnSpc>
              <a:spcBef>
                <a:spcPts val="400"/>
              </a:spcBef>
              <a:spcAft>
                <a:spcPts val="0"/>
              </a:spcAft>
              <a:buClr>
                <a:srgbClr val="0C2554"/>
              </a:buClr>
              <a:buSzTx/>
              <a:buFont typeface="Arial" panose="020B0604020202020204" pitchFamily="34" charset="0"/>
              <a:buChar char="•"/>
              <a:tabLst/>
              <a:defRPr/>
            </a:pPr>
            <a:endParaRPr lang="en-US" dirty="0"/>
          </a:p>
        </p:txBody>
      </p:sp>
      <p:sp>
        <p:nvSpPr>
          <p:cNvPr id="22" name="Rectangle 21">
            <a:extLst>
              <a:ext uri="{FF2B5EF4-FFF2-40B4-BE49-F238E27FC236}">
                <a16:creationId xmlns:a16="http://schemas.microsoft.com/office/drawing/2014/main" id="{2CF7E30E-8739-C508-0C2C-A45F7978DC84}"/>
              </a:ext>
            </a:extLst>
          </p:cNvPr>
          <p:cNvSpPr/>
          <p:nvPr userDrawn="1"/>
        </p:nvSpPr>
        <p:spPr>
          <a:xfrm>
            <a:off x="8987284" y="2260069"/>
            <a:ext cx="2666684" cy="789829"/>
          </a:xfrm>
          <a:prstGeom prst="rect">
            <a:avLst/>
          </a:prstGeom>
          <a:solidFill>
            <a:srgbClr val="333333"/>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Icon&#10;&#10;Description automatically generated">
            <a:extLst>
              <a:ext uri="{FF2B5EF4-FFF2-40B4-BE49-F238E27FC236}">
                <a16:creationId xmlns:a16="http://schemas.microsoft.com/office/drawing/2014/main" id="{D2CB0059-097D-E5D7-3F10-356735233A5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5435" y="2498422"/>
            <a:ext cx="377200" cy="377200"/>
          </a:xfrm>
          <a:prstGeom prst="rect">
            <a:avLst/>
          </a:prstGeom>
          <a:noFill/>
          <a:ln>
            <a:noFill/>
          </a:ln>
        </p:spPr>
      </p:pic>
      <p:sp>
        <p:nvSpPr>
          <p:cNvPr id="24" name="TextBox 23">
            <a:extLst>
              <a:ext uri="{FF2B5EF4-FFF2-40B4-BE49-F238E27FC236}">
                <a16:creationId xmlns:a16="http://schemas.microsoft.com/office/drawing/2014/main" id="{5DDE86FB-C214-32E4-E595-8AD659431498}"/>
              </a:ext>
            </a:extLst>
          </p:cNvPr>
          <p:cNvSpPr txBox="1"/>
          <p:nvPr userDrawn="1"/>
        </p:nvSpPr>
        <p:spPr>
          <a:xfrm>
            <a:off x="8938199" y="2393373"/>
            <a:ext cx="2376751" cy="523220"/>
          </a:xfrm>
          <a:prstGeom prst="rect">
            <a:avLst/>
          </a:prstGeom>
          <a:noFill/>
        </p:spPr>
        <p:txBody>
          <a:bodyPr wrap="square" rtlCol="0">
            <a:spAutoFit/>
          </a:bodyPr>
          <a:lstStyle/>
          <a:p>
            <a:pPr algn="ctr"/>
            <a:r>
              <a:rPr lang="en-US" sz="1400" b="1" i="0">
                <a:solidFill>
                  <a:schemeClr val="bg1"/>
                </a:solidFill>
                <a:latin typeface="Arial" panose="020B0604020202020204" pitchFamily="34" charset="0"/>
                <a:cs typeface="Arial" panose="020B0604020202020204" pitchFamily="34" charset="0"/>
              </a:rPr>
              <a:t>Summary of </a:t>
            </a:r>
          </a:p>
          <a:p>
            <a:pPr algn="ctr"/>
            <a:r>
              <a:rPr lang="en-US" sz="1400" b="1" i="0">
                <a:solidFill>
                  <a:schemeClr val="bg1"/>
                </a:solidFill>
                <a:latin typeface="Arial" panose="020B0604020202020204" pitchFamily="34" charset="0"/>
                <a:cs typeface="Arial" panose="020B0604020202020204" pitchFamily="34" charset="0"/>
              </a:rPr>
              <a:t>Risk Factor Alerts</a:t>
            </a:r>
          </a:p>
        </p:txBody>
      </p:sp>
    </p:spTree>
    <p:extLst>
      <p:ext uri="{BB962C8B-B14F-4D97-AF65-F5344CB8AC3E}">
        <p14:creationId xmlns:p14="http://schemas.microsoft.com/office/powerpoint/2010/main" val="471128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Content, Two Column w/ Icons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56A12E-FA13-5D03-537F-6EF0EB579303}"/>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D0F3054D-A135-B6C1-C254-F29F5F863D48}"/>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98A1C9-E720-4AC7-DA10-DE2FD059C5B2}"/>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3A8A020-C24A-3191-A7C6-ADFC507134B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Protective Factors  |  </a:t>
            </a:r>
            <a:r>
              <a:rPr lang="en-US" sz="2800" b="0" i="0">
                <a:solidFill>
                  <a:schemeClr val="bg1"/>
                </a:solidFill>
                <a:latin typeface="Arial" panose="020B0604020202020204" pitchFamily="34" charset="0"/>
                <a:cs typeface="Arial" panose="020B0604020202020204" pitchFamily="34" charset="0"/>
              </a:rPr>
              <a:t>Trends Over Time</a:t>
            </a:r>
          </a:p>
        </p:txBody>
      </p:sp>
      <p:sp>
        <p:nvSpPr>
          <p:cNvPr id="7" name="TextBox 6">
            <a:extLst>
              <a:ext uri="{FF2B5EF4-FFF2-40B4-BE49-F238E27FC236}">
                <a16:creationId xmlns:a16="http://schemas.microsoft.com/office/drawing/2014/main" id="{BAE53170-7E59-88F8-7312-B0E041B21C07}"/>
              </a:ext>
            </a:extLst>
          </p:cNvPr>
          <p:cNvSpPr txBox="1"/>
          <p:nvPr userDrawn="1"/>
        </p:nvSpPr>
        <p:spPr>
          <a:xfrm>
            <a:off x="0" y="1184466"/>
            <a:ext cx="12192000" cy="824841"/>
          </a:xfrm>
          <a:prstGeom prst="rect">
            <a:avLst/>
          </a:prstGeom>
          <a:solidFill>
            <a:schemeClr val="bg2"/>
          </a:solidFill>
          <a:ln w="38100">
            <a:solidFill>
              <a:schemeClr val="tx1">
                <a:lumMod val="50000"/>
                <a:lumOff val="50000"/>
              </a:schemeClr>
            </a:solidFill>
          </a:ln>
        </p:spPr>
        <p:txBody>
          <a:bodyPr wrap="square" lIns="182880" tIns="164592" rIns="182880" bIns="164592" rtlCol="0">
            <a:spAutoFit/>
          </a:bodyPr>
          <a:lstStyle/>
          <a:p>
            <a:pPr algn="l"/>
            <a:r>
              <a:rPr lang="en-US" sz="1600" b="0" i="0" u="none" strike="noStrike" baseline="0">
                <a:solidFill>
                  <a:schemeClr val="tx1"/>
                </a:solidFill>
                <a:latin typeface="Arial" panose="020B0604020202020204" pitchFamily="34" charset="0"/>
                <a:cs typeface="Arial" panose="020B0604020202020204" pitchFamily="34" charset="0"/>
              </a:rPr>
              <a:t>Protective factors are attitudes, beliefs, and behaviors associated with positive outcomes for organizations or units. Higher favorable ratings on protective factors are linked to a higher likelihood of positive outcomes.</a:t>
            </a:r>
            <a:endParaRPr lang="en-US" sz="1600" i="0">
              <a:solidFill>
                <a:schemeClr val="tx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5EB90E4-E497-E3A7-3887-B89FA0BD61B8}"/>
              </a:ext>
            </a:extLst>
          </p:cNvPr>
          <p:cNvSpPr txBox="1"/>
          <p:nvPr userDrawn="1"/>
        </p:nvSpPr>
        <p:spPr>
          <a:xfrm>
            <a:off x="3341388" y="3100205"/>
            <a:ext cx="5509224"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Trends Over Time for Protective Factors – Favorable Ratings table from the </a:t>
            </a:r>
            <a:r>
              <a:rPr lang="en-US" sz="1800">
                <a:solidFill>
                  <a:schemeClr val="tx1">
                    <a:lumMod val="50000"/>
                    <a:lumOff val="50000"/>
                  </a:schemeClr>
                </a:solidFill>
                <a:latin typeface="Arial" panose="020B0604020202020204" pitchFamily="34" charset="0"/>
                <a:cs typeface="Arial" panose="020B0604020202020204" pitchFamily="34" charset="0"/>
              </a:rPr>
              <a:t>DEOCS Survey Results PDF Report.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Tree>
    <p:extLst>
      <p:ext uri="{BB962C8B-B14F-4D97-AF65-F5344CB8AC3E}">
        <p14:creationId xmlns:p14="http://schemas.microsoft.com/office/powerpoint/2010/main" val="1754977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6_Content, Two Column w/ Icons_op2">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13067DA-3DBA-D0F5-5578-8CF7BC3E607A}"/>
              </a:ext>
            </a:extLst>
          </p:cNvPr>
          <p:cNvSpPr txBox="1"/>
          <p:nvPr userDrawn="1"/>
        </p:nvSpPr>
        <p:spPr>
          <a:xfrm>
            <a:off x="6092378" y="643015"/>
            <a:ext cx="6098940" cy="1292662"/>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Connectedness </a:t>
            </a:r>
            <a:r>
              <a:rPr lang="en-US" sz="1200" b="0" i="0" u="none" strike="noStrike" baseline="0">
                <a:latin typeface="Arial" panose="020B0604020202020204" pitchFamily="34" charset="0"/>
                <a:cs typeface="Arial" panose="020B0604020202020204" pitchFamily="34" charset="0"/>
              </a:rPr>
              <a:t>measures an individual’s closeness or belongingness to their unit or organization, and their satisfaction with their relationship to, and support from, others in that unit or organization. This also includes organizational identification which is the degree to which an individual views themselves as a member of the organization and to what extent they experience a sense of oneness with the organization’s values, brand, and methods.</a:t>
            </a:r>
          </a:p>
        </p:txBody>
      </p:sp>
      <p:sp>
        <p:nvSpPr>
          <p:cNvPr id="9" name="TextBox 8">
            <a:extLst>
              <a:ext uri="{FF2B5EF4-FFF2-40B4-BE49-F238E27FC236}">
                <a16:creationId xmlns:a16="http://schemas.microsoft.com/office/drawing/2014/main" id="{8DAD64FA-F667-8DF9-1C6E-39FBDEA1E411}"/>
              </a:ext>
            </a:extLst>
          </p:cNvPr>
          <p:cNvSpPr txBox="1"/>
          <p:nvPr userDrawn="1"/>
        </p:nvSpPr>
        <p:spPr>
          <a:xfrm>
            <a:off x="-9502" y="645115"/>
            <a:ext cx="6098940" cy="1292662"/>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Cohesion </a:t>
            </a:r>
            <a:r>
              <a:rPr lang="en-US" sz="1200" b="0" i="0" u="none" strike="noStrike" baseline="0">
                <a:latin typeface="Arial" panose="020B0604020202020204" pitchFamily="34" charset="0"/>
                <a:cs typeface="Arial" panose="020B0604020202020204" pitchFamily="34" charset="0"/>
              </a:rPr>
              <a:t>assesses whether individuals in a workplace care about each other, share the same mission and goals, and work together effectively.</a:t>
            </a:r>
          </a:p>
          <a:p>
            <a:pPr algn="l"/>
            <a:endParaRPr lang="en-US" sz="1200" b="0" i="0" u="none" strike="noStrike" baseline="0">
              <a:latin typeface="Arial" panose="020B0604020202020204" pitchFamily="34" charset="0"/>
              <a:cs typeface="Arial" panose="020B0604020202020204" pitchFamily="34" charset="0"/>
            </a:endParaRPr>
          </a:p>
          <a:p>
            <a:pPr algn="l"/>
            <a:endParaRPr lang="en-US" sz="1200" b="0" i="0" u="none" strike="noStrike" baseline="0">
              <a:latin typeface="Arial" panose="020B0604020202020204" pitchFamily="34" charset="0"/>
              <a:cs typeface="Arial" panose="020B0604020202020204" pitchFamily="34" charset="0"/>
            </a:endParaRPr>
          </a:p>
          <a:p>
            <a:pPr algn="l"/>
            <a:endParaRPr lang="en-US" sz="1200" b="0" i="0" u="none" strike="noStrike" baseline="0">
              <a:latin typeface="Arial" panose="020B0604020202020204" pitchFamily="34" charset="0"/>
              <a:cs typeface="Arial" panose="020B0604020202020204" pitchFamily="34" charset="0"/>
            </a:endParaRPr>
          </a:p>
          <a:p>
            <a:pPr algn="l"/>
            <a:endParaRPr lang="en-US" sz="120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29E8E484-0006-A6E4-38D7-6CF7D05365DD}"/>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5175D7EF-ACCA-7E51-D8F3-B3136920428D}"/>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33C9D30-B3C7-7E30-C77A-15B759AEBD24}"/>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79A0908B-A141-E07A-0CEB-625BEC4D0EB7}"/>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Cohesion</a:t>
            </a:r>
            <a:endParaRPr lang="en-US" sz="1200" b="1">
              <a:solidFill>
                <a:schemeClr val="bg1"/>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33B7477-B322-47D0-1F78-BDEED12A2F96}"/>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Connectedness</a:t>
            </a:r>
          </a:p>
        </p:txBody>
      </p:sp>
      <p:cxnSp>
        <p:nvCxnSpPr>
          <p:cNvPr id="7" name="Straight Connector 6">
            <a:extLst>
              <a:ext uri="{FF2B5EF4-FFF2-40B4-BE49-F238E27FC236}">
                <a16:creationId xmlns:a16="http://schemas.microsoft.com/office/drawing/2014/main" id="{353FEDF4-083C-936F-0241-A65258876216}"/>
              </a:ext>
            </a:extLst>
          </p:cNvPr>
          <p:cNvCxnSpPr>
            <a:cxnSpLocks/>
          </p:cNvCxnSpPr>
          <p:nvPr userDrawn="1"/>
        </p:nvCxnSpPr>
        <p:spPr>
          <a:xfrm flipV="1">
            <a:off x="6096000"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357AF45-EB5B-9E4B-61D3-5EB114C77229}"/>
              </a:ext>
            </a:extLst>
          </p:cNvPr>
          <p:cNvCxnSpPr>
            <a:cxnSpLocks/>
          </p:cNvCxnSpPr>
          <p:nvPr userDrawn="1"/>
        </p:nvCxnSpPr>
        <p:spPr>
          <a:xfrm flipV="1">
            <a:off x="6101962" y="0"/>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F9460D98-1F9A-1A47-C106-2D6AA071308A}"/>
              </a:ext>
            </a:extLst>
          </p:cNvPr>
          <p:cNvSpPr txBox="1"/>
          <p:nvPr userDrawn="1"/>
        </p:nvSpPr>
        <p:spPr>
          <a:xfrm>
            <a:off x="1218859" y="2413052"/>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Cohesion chart and 2024 Favorable Rating Comparison table from the DEOCS Survey Results PDF report and paste here. You can hold the Windows + Shift + S keys to open the screenshot/snipping tool. Indicate presence of Factor Rating Alert      . </a:t>
            </a:r>
          </a:p>
        </p:txBody>
      </p:sp>
      <p:sp>
        <p:nvSpPr>
          <p:cNvPr id="3" name="TextBox 2">
            <a:extLst>
              <a:ext uri="{FF2B5EF4-FFF2-40B4-BE49-F238E27FC236}">
                <a16:creationId xmlns:a16="http://schemas.microsoft.com/office/drawing/2014/main" id="{F9D7A764-6991-7340-FAA6-C2FE4EB8118F}"/>
              </a:ext>
            </a:extLst>
          </p:cNvPr>
          <p:cNvSpPr txBox="1"/>
          <p:nvPr userDrawn="1"/>
        </p:nvSpPr>
        <p:spPr>
          <a:xfrm>
            <a:off x="1211168" y="4559748"/>
            <a:ext cx="3657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Cohesion by Demographic Category chart from the DEOCS Survey Results PDF Report and paste here. You can hold the Windows + Shift + S keys to open the screenshot/snipping tool. </a:t>
            </a:r>
          </a:p>
        </p:txBody>
      </p:sp>
      <p:sp>
        <p:nvSpPr>
          <p:cNvPr id="5" name="TextBox 4">
            <a:extLst>
              <a:ext uri="{FF2B5EF4-FFF2-40B4-BE49-F238E27FC236}">
                <a16:creationId xmlns:a16="http://schemas.microsoft.com/office/drawing/2014/main" id="{D631EF26-5E32-3F77-0156-2E008A828D5D}"/>
              </a:ext>
            </a:extLst>
          </p:cNvPr>
          <p:cNvSpPr txBox="1"/>
          <p:nvPr userDrawn="1"/>
        </p:nvSpPr>
        <p:spPr>
          <a:xfrm>
            <a:off x="7188685" y="4559749"/>
            <a:ext cx="378411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Connectedness by Demographic Category chart from the DEOCS Survey Results PDF Report and paste here. You can hold the Windows + Shift + S keys to open the screenshot/snipping tool. </a:t>
            </a:r>
          </a:p>
        </p:txBody>
      </p:sp>
      <p:pic>
        <p:nvPicPr>
          <p:cNvPr id="10" name="Picture 9" descr="Icon&#10;&#10;Description automatically generated">
            <a:extLst>
              <a:ext uri="{FF2B5EF4-FFF2-40B4-BE49-F238E27FC236}">
                <a16:creationId xmlns:a16="http://schemas.microsoft.com/office/drawing/2014/main" id="{33BD6B48-65A1-D355-8756-788D41B86BF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3449" y="3345605"/>
            <a:ext cx="242886" cy="242886"/>
          </a:xfrm>
          <a:prstGeom prst="rect">
            <a:avLst/>
          </a:prstGeom>
          <a:noFill/>
          <a:ln>
            <a:noFill/>
          </a:ln>
        </p:spPr>
      </p:pic>
      <p:sp>
        <p:nvSpPr>
          <p:cNvPr id="15" name="TextBox 14">
            <a:extLst>
              <a:ext uri="{FF2B5EF4-FFF2-40B4-BE49-F238E27FC236}">
                <a16:creationId xmlns:a16="http://schemas.microsoft.com/office/drawing/2014/main" id="{F4140E5C-75C2-675D-880D-350F5EF21D9F}"/>
              </a:ext>
            </a:extLst>
          </p:cNvPr>
          <p:cNvSpPr txBox="1"/>
          <p:nvPr userDrawn="1"/>
        </p:nvSpPr>
        <p:spPr>
          <a:xfrm>
            <a:off x="7251941" y="2348967"/>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Connectedness chart and 2024 Favorable Rating Comparison table from the DEOCS Survey Results PDF report and paste here. You can hold the Windows + Shift + S keys to open the screenshot/snipping tool. Indicate presence of Factor Rating Alert      . </a:t>
            </a:r>
          </a:p>
        </p:txBody>
      </p:sp>
      <p:pic>
        <p:nvPicPr>
          <p:cNvPr id="17" name="Picture 16" descr="Icon&#10;&#10;Description automatically generated">
            <a:extLst>
              <a:ext uri="{FF2B5EF4-FFF2-40B4-BE49-F238E27FC236}">
                <a16:creationId xmlns:a16="http://schemas.microsoft.com/office/drawing/2014/main" id="{0E853F2C-42D7-BFD0-63F6-FD586A49EA8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3378" y="3285798"/>
            <a:ext cx="242886" cy="242886"/>
          </a:xfrm>
          <a:prstGeom prst="rect">
            <a:avLst/>
          </a:prstGeom>
          <a:noFill/>
          <a:ln>
            <a:noFill/>
          </a:ln>
        </p:spPr>
      </p:pic>
    </p:spTree>
    <p:extLst>
      <p:ext uri="{BB962C8B-B14F-4D97-AF65-F5344CB8AC3E}">
        <p14:creationId xmlns:p14="http://schemas.microsoft.com/office/powerpoint/2010/main" val="1226458501"/>
      </p:ext>
    </p:extLst>
  </p:cSld>
  <p:clrMapOvr>
    <a:masterClrMapping/>
  </p:clrMapOvr>
  <p:extLst>
    <p:ext uri="{DCECCB84-F9BA-43D5-87BE-67443E8EF086}">
      <p15:sldGuideLst xmlns:p15="http://schemas.microsoft.com/office/powerpoint/2012/main">
        <p15:guide id="1" orient="horz" pos="2448"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5_Content, Two Column w/ Icons_op2">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E3A20830-1A5A-67EA-655F-473E87311246}"/>
              </a:ext>
            </a:extLst>
          </p:cNvPr>
          <p:cNvSpPr txBox="1"/>
          <p:nvPr userDrawn="1"/>
        </p:nvSpPr>
        <p:spPr>
          <a:xfrm>
            <a:off x="7244630" y="1962362"/>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Fairness chart and 2024 Favorable Rating Comparison table from the DEOCS Survey Results PDF report and paste here. You can hold the Windows + Shift + S keys to open the screenshot/snipping tool. Indicate presence of Factor Rating Alert      . </a:t>
            </a:r>
          </a:p>
        </p:txBody>
      </p:sp>
      <p:sp>
        <p:nvSpPr>
          <p:cNvPr id="13" name="TextBox 12">
            <a:extLst>
              <a:ext uri="{FF2B5EF4-FFF2-40B4-BE49-F238E27FC236}">
                <a16:creationId xmlns:a16="http://schemas.microsoft.com/office/drawing/2014/main" id="{55EC91E2-2DCE-0268-88C3-6F26C3EDAD02}"/>
              </a:ext>
            </a:extLst>
          </p:cNvPr>
          <p:cNvSpPr txBox="1"/>
          <p:nvPr userDrawn="1"/>
        </p:nvSpPr>
        <p:spPr>
          <a:xfrm>
            <a:off x="1218859" y="1962362"/>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Engagement &amp; Commitment chart and 2024 Favorable Rating Comparison table from the DEOCS Survey Results PDF report and paste here. You can hold the Windows + Shift + S keys to open the screenshot/snipping tool. Indicate presence of Factor Rating Alert      . </a:t>
            </a:r>
          </a:p>
        </p:txBody>
      </p:sp>
      <p:sp>
        <p:nvSpPr>
          <p:cNvPr id="5" name="Rectangle 4">
            <a:extLst>
              <a:ext uri="{FF2B5EF4-FFF2-40B4-BE49-F238E27FC236}">
                <a16:creationId xmlns:a16="http://schemas.microsoft.com/office/drawing/2014/main" id="{AC6448EC-BA38-957B-9274-45CCC3994BB5}"/>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1EC1AE76-4727-3D50-6F78-45ADC1912E6E}"/>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99F372-8CB1-6D84-3584-4AD02ECEF676}"/>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54E6FC1-5A34-B21E-AA7E-7DC49E3F9B9E}"/>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Engagement &amp; Commitment</a:t>
            </a:r>
            <a:endParaRPr lang="en-US" sz="1200" b="1">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58382025-7FD5-FA2C-B8B2-0ABBB4AB6DB8}"/>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Fairness</a:t>
            </a:r>
          </a:p>
        </p:txBody>
      </p:sp>
      <p:sp>
        <p:nvSpPr>
          <p:cNvPr id="9" name="TextBox 8">
            <a:extLst>
              <a:ext uri="{FF2B5EF4-FFF2-40B4-BE49-F238E27FC236}">
                <a16:creationId xmlns:a16="http://schemas.microsoft.com/office/drawing/2014/main" id="{C7D8800C-4598-5A2A-8F7C-DAFA51A7909A}"/>
              </a:ext>
            </a:extLst>
          </p:cNvPr>
          <p:cNvSpPr txBox="1"/>
          <p:nvPr userDrawn="1"/>
        </p:nvSpPr>
        <p:spPr>
          <a:xfrm>
            <a:off x="7244630" y="4494754"/>
            <a:ext cx="3657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Fairness by Demographic Category chart from the DEOCS Survey Results PDF Report and paste here. You can hold the Windows + Shift + S keys to open the screenshot/snipping tool. </a:t>
            </a:r>
          </a:p>
        </p:txBody>
      </p:sp>
      <p:sp>
        <p:nvSpPr>
          <p:cNvPr id="21" name="TextBox 20">
            <a:extLst>
              <a:ext uri="{FF2B5EF4-FFF2-40B4-BE49-F238E27FC236}">
                <a16:creationId xmlns:a16="http://schemas.microsoft.com/office/drawing/2014/main" id="{F1421F0F-95E7-1DE9-9532-AFF6DCE33114}"/>
              </a:ext>
            </a:extLst>
          </p:cNvPr>
          <p:cNvSpPr txBox="1"/>
          <p:nvPr userDrawn="1"/>
        </p:nvSpPr>
        <p:spPr>
          <a:xfrm>
            <a:off x="1218859" y="4402422"/>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Engagement &amp; Commitment by Demographic Category chart from the DEOCS Survey Results PDF Report and paste here. You can hold the Windows + Shift + S keys to open the screenshot/snipping tool. </a:t>
            </a:r>
          </a:p>
        </p:txBody>
      </p:sp>
      <p:pic>
        <p:nvPicPr>
          <p:cNvPr id="44" name="Picture 43" descr="Icon&#10;&#10;Description automatically generated">
            <a:extLst>
              <a:ext uri="{FF2B5EF4-FFF2-40B4-BE49-F238E27FC236}">
                <a16:creationId xmlns:a16="http://schemas.microsoft.com/office/drawing/2014/main" id="{B7E4CDF9-406C-E41D-D490-4402DD1FA6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94600" y="2891120"/>
            <a:ext cx="242886" cy="242886"/>
          </a:xfrm>
          <a:prstGeom prst="rect">
            <a:avLst/>
          </a:prstGeom>
          <a:noFill/>
          <a:ln>
            <a:noFill/>
          </a:ln>
        </p:spPr>
      </p:pic>
      <p:sp>
        <p:nvSpPr>
          <p:cNvPr id="2" name="TextBox 1">
            <a:extLst>
              <a:ext uri="{FF2B5EF4-FFF2-40B4-BE49-F238E27FC236}">
                <a16:creationId xmlns:a16="http://schemas.microsoft.com/office/drawing/2014/main" id="{A386E422-4EE4-70DA-E236-4922A77CEEE6}"/>
              </a:ext>
            </a:extLst>
          </p:cNvPr>
          <p:cNvSpPr txBox="1"/>
          <p:nvPr userDrawn="1"/>
        </p:nvSpPr>
        <p:spPr>
          <a:xfrm>
            <a:off x="6092378" y="637228"/>
            <a:ext cx="6098940" cy="738664"/>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r>
              <a:rPr lang="en-US" sz="1200" b="0" i="1" u="none" strike="noStrike" baseline="0" dirty="0">
                <a:latin typeface="Arial" panose="020B0604020202020204" pitchFamily="34" charset="0"/>
                <a:cs typeface="Arial" panose="020B0604020202020204" pitchFamily="34" charset="0"/>
              </a:rPr>
              <a:t>Fairness </a:t>
            </a:r>
            <a:r>
              <a:rPr lang="en-US" sz="1200" b="0" i="0" u="none" strike="noStrike" baseline="0" dirty="0">
                <a:latin typeface="Arial" panose="020B0604020202020204" pitchFamily="34" charset="0"/>
                <a:cs typeface="Arial" panose="020B0604020202020204" pitchFamily="34" charset="0"/>
              </a:rPr>
              <a:t>is the perception that formal and informal organizational policies, practices, and procedures regarding information sharing, job opportunities, and promotions are based on merit.</a:t>
            </a:r>
          </a:p>
        </p:txBody>
      </p:sp>
      <p:sp>
        <p:nvSpPr>
          <p:cNvPr id="3" name="TextBox 2">
            <a:extLst>
              <a:ext uri="{FF2B5EF4-FFF2-40B4-BE49-F238E27FC236}">
                <a16:creationId xmlns:a16="http://schemas.microsoft.com/office/drawing/2014/main" id="{A776B7A9-0610-2099-E2DD-697E2B7C4E09}"/>
              </a:ext>
            </a:extLst>
          </p:cNvPr>
          <p:cNvSpPr txBox="1"/>
          <p:nvPr userDrawn="1"/>
        </p:nvSpPr>
        <p:spPr>
          <a:xfrm>
            <a:off x="-9502" y="637164"/>
            <a:ext cx="6098940" cy="738664"/>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Engagement &amp; Commitment </a:t>
            </a:r>
            <a:r>
              <a:rPr lang="en-US" sz="1200" b="0" i="0" u="none" strike="noStrike" baseline="0">
                <a:latin typeface="Arial" panose="020B0604020202020204" pitchFamily="34" charset="0"/>
                <a:cs typeface="Arial" panose="020B0604020202020204" pitchFamily="34" charset="0"/>
              </a:rPr>
              <a:t>measures the extent to which one finds their work fulfilling and is committed to their job and organization. Engaged and committed individuals demonstrate enthusiasm for, and dedication to, the work that they do.</a:t>
            </a:r>
            <a:endParaRPr lang="en-US" sz="180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75755093-101D-37C7-9B92-1121F7D3EB6B}"/>
              </a:ext>
            </a:extLst>
          </p:cNvPr>
          <p:cNvCxnSpPr>
            <a:cxnSpLocks/>
          </p:cNvCxnSpPr>
          <p:nvPr userDrawn="1"/>
        </p:nvCxnSpPr>
        <p:spPr>
          <a:xfrm flipV="1">
            <a:off x="6097253"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22FC94A0-FACE-C730-C620-19DCE894CE4D}"/>
              </a:ext>
            </a:extLst>
          </p:cNvPr>
          <p:cNvCxnSpPr>
            <a:cxnSpLocks/>
          </p:cNvCxnSpPr>
          <p:nvPr userDrawn="1"/>
        </p:nvCxnSpPr>
        <p:spPr>
          <a:xfrm flipV="1">
            <a:off x="6102010" y="-2980"/>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pic>
        <p:nvPicPr>
          <p:cNvPr id="17" name="Picture 16" descr="Icon&#10;&#10;Description automatically generated">
            <a:extLst>
              <a:ext uri="{FF2B5EF4-FFF2-40B4-BE49-F238E27FC236}">
                <a16:creationId xmlns:a16="http://schemas.microsoft.com/office/drawing/2014/main" id="{5CC7CC4F-3050-843F-3798-125ECA880D5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3096" y="2891120"/>
            <a:ext cx="242886" cy="242886"/>
          </a:xfrm>
          <a:prstGeom prst="rect">
            <a:avLst/>
          </a:prstGeom>
          <a:noFill/>
          <a:ln>
            <a:noFill/>
          </a:ln>
        </p:spPr>
      </p:pic>
    </p:spTree>
    <p:extLst>
      <p:ext uri="{BB962C8B-B14F-4D97-AF65-F5344CB8AC3E}">
        <p14:creationId xmlns:p14="http://schemas.microsoft.com/office/powerpoint/2010/main" val="324979000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Content, Two Column w/ Icons_op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F614C34-E5E1-C058-1689-6EFF33084DBA}"/>
              </a:ext>
            </a:extLst>
          </p:cNvPr>
          <p:cNvSpPr txBox="1"/>
          <p:nvPr userDrawn="1"/>
        </p:nvSpPr>
        <p:spPr>
          <a:xfrm>
            <a:off x="1207250" y="2217982"/>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Morale chart and 2024 Favorable Rating Comparison table from the DEOCS Survey Results PDF report and paste here. You can hold the Windows + Shift + S keys to open the screenshot/snipping tool. Indicate presence of Factor Rating Alert      . </a:t>
            </a:r>
          </a:p>
        </p:txBody>
      </p:sp>
      <p:sp>
        <p:nvSpPr>
          <p:cNvPr id="9" name="Rectangle 8">
            <a:extLst>
              <a:ext uri="{FF2B5EF4-FFF2-40B4-BE49-F238E27FC236}">
                <a16:creationId xmlns:a16="http://schemas.microsoft.com/office/drawing/2014/main" id="{D8E1E384-C3CE-7C13-466E-86730C70C4B4}"/>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DFCADBC-A104-3EE6-7CCD-97AC28BA884D}"/>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E41FAC2D-CAC2-D6D9-E9F4-F905C7E1B279}"/>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99F915A-0292-58CA-7B46-D717C5E1AC4E}"/>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Morale</a:t>
            </a:r>
            <a:endParaRPr lang="en-US" sz="1200" b="1" dirty="0">
              <a:solidFill>
                <a:schemeClr val="bg1"/>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91D138A-EB9C-AAED-4052-A1D1917670D4}"/>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Safe Storage for Lethal Means</a:t>
            </a:r>
            <a:endParaRPr lang="en-US" sz="1200" b="1" dirty="0">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B7E23C01-7614-18FA-9E1E-C45404927C70}"/>
              </a:ext>
            </a:extLst>
          </p:cNvPr>
          <p:cNvSpPr txBox="1"/>
          <p:nvPr userDrawn="1"/>
        </p:nvSpPr>
        <p:spPr>
          <a:xfrm>
            <a:off x="1207250" y="4553614"/>
            <a:ext cx="3657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Morale by Demographic Category chart from the DEOCS Survey Results PDF Report and paste here. You can hold the Windows + Shift + S keys to open the screenshot/snipping tool. </a:t>
            </a:r>
          </a:p>
        </p:txBody>
      </p:sp>
      <p:cxnSp>
        <p:nvCxnSpPr>
          <p:cNvPr id="42" name="Straight Connector 41">
            <a:extLst>
              <a:ext uri="{FF2B5EF4-FFF2-40B4-BE49-F238E27FC236}">
                <a16:creationId xmlns:a16="http://schemas.microsoft.com/office/drawing/2014/main" id="{5C604814-E4AD-71AB-03A2-C4291561A643}"/>
              </a:ext>
            </a:extLst>
          </p:cNvPr>
          <p:cNvCxnSpPr>
            <a:cxnSpLocks/>
          </p:cNvCxnSpPr>
          <p:nvPr userDrawn="1"/>
        </p:nvCxnSpPr>
        <p:spPr>
          <a:xfrm>
            <a:off x="0" y="1573673"/>
            <a:ext cx="12207370" cy="0"/>
          </a:xfrm>
          <a:prstGeom prst="line">
            <a:avLst/>
          </a:prstGeom>
        </p:spPr>
        <p:style>
          <a:lnRef idx="1">
            <a:schemeClr val="accent1"/>
          </a:lnRef>
          <a:fillRef idx="0">
            <a:schemeClr val="accent1"/>
          </a:fillRef>
          <a:effectRef idx="0">
            <a:schemeClr val="accent1"/>
          </a:effectRef>
          <a:fontRef idx="minor">
            <a:schemeClr val="tx1"/>
          </a:fontRef>
        </p:style>
      </p:cxnSp>
      <p:pic>
        <p:nvPicPr>
          <p:cNvPr id="50" name="Picture 49" descr="Icon&#10;&#10;Description automatically generated">
            <a:extLst>
              <a:ext uri="{FF2B5EF4-FFF2-40B4-BE49-F238E27FC236}">
                <a16:creationId xmlns:a16="http://schemas.microsoft.com/office/drawing/2014/main" id="{1D023127-B773-0E09-A721-686CE21E1B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1142" y="3159411"/>
            <a:ext cx="242886" cy="242886"/>
          </a:xfrm>
          <a:prstGeom prst="rect">
            <a:avLst/>
          </a:prstGeom>
          <a:noFill/>
          <a:ln>
            <a:noFill/>
          </a:ln>
        </p:spPr>
      </p:pic>
      <p:pic>
        <p:nvPicPr>
          <p:cNvPr id="54" name="Picture 53" descr="Icon&#10;&#10;Description automatically generated">
            <a:extLst>
              <a:ext uri="{FF2B5EF4-FFF2-40B4-BE49-F238E27FC236}">
                <a16:creationId xmlns:a16="http://schemas.microsoft.com/office/drawing/2014/main" id="{C9B582EE-A458-4760-602C-1BE720E59B4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43556" y="3159411"/>
            <a:ext cx="242886" cy="242886"/>
          </a:xfrm>
          <a:prstGeom prst="rect">
            <a:avLst/>
          </a:prstGeom>
          <a:noFill/>
          <a:ln>
            <a:noFill/>
          </a:ln>
        </p:spPr>
      </p:pic>
      <p:sp>
        <p:nvSpPr>
          <p:cNvPr id="3" name="TextBox 2">
            <a:extLst>
              <a:ext uri="{FF2B5EF4-FFF2-40B4-BE49-F238E27FC236}">
                <a16:creationId xmlns:a16="http://schemas.microsoft.com/office/drawing/2014/main" id="{2232C937-B782-64EE-8636-F40D39A9C738}"/>
              </a:ext>
            </a:extLst>
          </p:cNvPr>
          <p:cNvSpPr txBox="1"/>
          <p:nvPr userDrawn="1"/>
        </p:nvSpPr>
        <p:spPr>
          <a:xfrm>
            <a:off x="6092378" y="643015"/>
            <a:ext cx="6098940" cy="923330"/>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Safe Storage for Lethal Means </a:t>
            </a:r>
            <a:r>
              <a:rPr lang="en-US" sz="1200" b="0" i="0" u="none" strike="noStrike" baseline="0" dirty="0">
                <a:latin typeface="Arial" panose="020B0604020202020204" pitchFamily="34" charset="0"/>
                <a:cs typeface="Arial" panose="020B0604020202020204" pitchFamily="34" charset="0"/>
              </a:rPr>
              <a:t>measures whether one would keep a firearm safely stored (i.e., unloaded or in a secure storage container/device) if they had one in their living space. </a:t>
            </a:r>
          </a:p>
          <a:p>
            <a:pPr algn="l"/>
            <a:endParaRPr lang="en-US" sz="1200" b="0" i="0" u="none" strike="noStrike" baseline="0" dirty="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F33619B-F2CF-5729-AA0A-034EC1A51380}"/>
              </a:ext>
            </a:extLst>
          </p:cNvPr>
          <p:cNvSpPr txBox="1"/>
          <p:nvPr userDrawn="1"/>
        </p:nvSpPr>
        <p:spPr>
          <a:xfrm>
            <a:off x="-9502" y="645115"/>
            <a:ext cx="6098940" cy="923330"/>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Morale </a:t>
            </a:r>
            <a:r>
              <a:rPr lang="en-US" sz="1200" b="0" i="0" u="none" strike="noStrike" baseline="0" dirty="0">
                <a:latin typeface="Arial" panose="020B0604020202020204" pitchFamily="34" charset="0"/>
                <a:cs typeface="Arial" panose="020B0604020202020204" pitchFamily="34" charset="0"/>
              </a:rPr>
              <a:t>is the confidence, enthusiasm, collective pride, and willingness to persist in the activities of the group. It is also an individual’s perception that members of their unit or organization are confident, enthusiastic, have collective pride, and are willing to persist in the activities of the unit or organization.</a:t>
            </a:r>
            <a:endParaRPr lang="en-US" sz="1200" dirty="0">
              <a:latin typeface="Arial" panose="020B0604020202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70CED5AA-5E31-B65B-27BF-D9BBA3CE5410}"/>
              </a:ext>
            </a:extLst>
          </p:cNvPr>
          <p:cNvCxnSpPr>
            <a:cxnSpLocks/>
          </p:cNvCxnSpPr>
          <p:nvPr userDrawn="1"/>
        </p:nvCxnSpPr>
        <p:spPr>
          <a:xfrm flipV="1">
            <a:off x="6096000"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7A48849-34CA-C9F5-0A2F-2D00911190A0}"/>
              </a:ext>
            </a:extLst>
          </p:cNvPr>
          <p:cNvCxnSpPr>
            <a:cxnSpLocks/>
          </p:cNvCxnSpPr>
          <p:nvPr userDrawn="1"/>
        </p:nvCxnSpPr>
        <p:spPr>
          <a:xfrm flipV="1">
            <a:off x="6099312" y="2099"/>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BA1E5B6-189E-2920-5328-11B89A8DEAD4}"/>
              </a:ext>
            </a:extLst>
          </p:cNvPr>
          <p:cNvSpPr txBox="1"/>
          <p:nvPr userDrawn="1"/>
        </p:nvSpPr>
        <p:spPr>
          <a:xfrm>
            <a:off x="6891123" y="2218152"/>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Safe Storage for Lethal Means chart and 2024 Favorable Rating Comparison table from the DEOCS Survey Results PDF report and paste here. You can hold the Windows + Shift + S keys to open the screenshot/snipping tool. Indicate presence of Factor Rating Alert      . </a:t>
            </a:r>
          </a:p>
        </p:txBody>
      </p:sp>
      <p:sp>
        <p:nvSpPr>
          <p:cNvPr id="6" name="TextBox 5">
            <a:extLst>
              <a:ext uri="{FF2B5EF4-FFF2-40B4-BE49-F238E27FC236}">
                <a16:creationId xmlns:a16="http://schemas.microsoft.com/office/drawing/2014/main" id="{1584F986-3932-6CA7-A8D3-C6AEBB168F64}"/>
              </a:ext>
            </a:extLst>
          </p:cNvPr>
          <p:cNvSpPr txBox="1"/>
          <p:nvPr userDrawn="1"/>
        </p:nvSpPr>
        <p:spPr>
          <a:xfrm>
            <a:off x="6907361" y="4461280"/>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Safe Storage for Lethal Means by Demographic Category chart from the DEOCS Survey Results PDF Report and paste here. You can hold the Windows + Shift + S keys to open the screenshot/snipping tool. </a:t>
            </a:r>
          </a:p>
        </p:txBody>
      </p:sp>
    </p:spTree>
    <p:extLst>
      <p:ext uri="{BB962C8B-B14F-4D97-AF65-F5344CB8AC3E}">
        <p14:creationId xmlns:p14="http://schemas.microsoft.com/office/powerpoint/2010/main" val="625976843"/>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6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FCCA10E-F46F-902D-9688-D91997B6C80E}"/>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421DD3B-2E6D-9766-8101-43854857AF61}"/>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589318-D577-23A5-60FC-4E64FD0B975A}"/>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860CBA2-F664-9128-B1CE-C075F26A0FC2}"/>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Safe Storage for Lethal Means</a:t>
            </a:r>
            <a:endParaRPr lang="en-US" sz="1200" b="1" dirty="0">
              <a:solidFill>
                <a:schemeClr val="bg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D9028FD-4ABF-4926-F09C-B812A5838C9B}"/>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Work-Life Balance</a:t>
            </a:r>
          </a:p>
        </p:txBody>
      </p:sp>
      <p:sp>
        <p:nvSpPr>
          <p:cNvPr id="6" name="TextBox 5">
            <a:extLst>
              <a:ext uri="{FF2B5EF4-FFF2-40B4-BE49-F238E27FC236}">
                <a16:creationId xmlns:a16="http://schemas.microsoft.com/office/drawing/2014/main" id="{6138D8E1-A8DC-E179-EE5C-207D8D9453D7}"/>
              </a:ext>
            </a:extLst>
          </p:cNvPr>
          <p:cNvSpPr txBox="1"/>
          <p:nvPr userDrawn="1"/>
        </p:nvSpPr>
        <p:spPr>
          <a:xfrm>
            <a:off x="1202902" y="1993061"/>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Safe Storage for Lethal Means chart and 2024 Favorable Rating Comparison table from the DEOCS Survey Results PDF report and paste here. You can hold the Windows + Shift + S keys to open the screenshot/snipping tool. Indicate presence of Factor Rating Alert      . </a:t>
            </a:r>
          </a:p>
        </p:txBody>
      </p:sp>
      <p:sp>
        <p:nvSpPr>
          <p:cNvPr id="7" name="TextBox 6">
            <a:extLst>
              <a:ext uri="{FF2B5EF4-FFF2-40B4-BE49-F238E27FC236}">
                <a16:creationId xmlns:a16="http://schemas.microsoft.com/office/drawing/2014/main" id="{19D4C854-EA62-A457-B8F0-FE55E2A6C9A5}"/>
              </a:ext>
            </a:extLst>
          </p:cNvPr>
          <p:cNvSpPr txBox="1"/>
          <p:nvPr userDrawn="1"/>
        </p:nvSpPr>
        <p:spPr>
          <a:xfrm>
            <a:off x="7304889" y="4409690"/>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Work-Life Balance by Demographic Category chart from the DEOCS Survey Results PDF Report and paste here. You can hold the Windows + Shift + S keys to open the screenshot/snipping tool. </a:t>
            </a:r>
          </a:p>
        </p:txBody>
      </p:sp>
      <p:cxnSp>
        <p:nvCxnSpPr>
          <p:cNvPr id="17" name="Straight Connector 16">
            <a:extLst>
              <a:ext uri="{FF2B5EF4-FFF2-40B4-BE49-F238E27FC236}">
                <a16:creationId xmlns:a16="http://schemas.microsoft.com/office/drawing/2014/main" id="{1C93F802-B3D2-9E80-B6CF-E820231A5571}"/>
              </a:ext>
            </a:extLst>
          </p:cNvPr>
          <p:cNvCxnSpPr/>
          <p:nvPr userDrawn="1"/>
        </p:nvCxnSpPr>
        <p:spPr>
          <a:xfrm>
            <a:off x="6096000" y="1368684"/>
            <a:ext cx="6095318" cy="0"/>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F46DD0DF-B661-B3E5-A0BF-1E3057011B1B}"/>
              </a:ext>
            </a:extLst>
          </p:cNvPr>
          <p:cNvSpPr txBox="1"/>
          <p:nvPr userDrawn="1"/>
        </p:nvSpPr>
        <p:spPr>
          <a:xfrm>
            <a:off x="7308725" y="1993060"/>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Work-Life Balance chart and 2024 Favorable Rating Comparison table from the DEOCS Survey Results PDF report and paste here. You can hold the Windows + Shift + S keys to open the screenshot/snipping tool. Indicate presence of Factor Rating Alert      . </a:t>
            </a:r>
          </a:p>
        </p:txBody>
      </p:sp>
      <p:sp>
        <p:nvSpPr>
          <p:cNvPr id="21" name="TextBox 20">
            <a:extLst>
              <a:ext uri="{FF2B5EF4-FFF2-40B4-BE49-F238E27FC236}">
                <a16:creationId xmlns:a16="http://schemas.microsoft.com/office/drawing/2014/main" id="{12894F8B-F810-97A1-2F97-E3E682957827}"/>
              </a:ext>
            </a:extLst>
          </p:cNvPr>
          <p:cNvSpPr txBox="1"/>
          <p:nvPr userDrawn="1"/>
        </p:nvSpPr>
        <p:spPr>
          <a:xfrm>
            <a:off x="1234788" y="4344141"/>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Safe Storage for Lethal Means by Demographic Category chart from the DEOCS Survey Results PDF Report and paste here. You can hold the Windows + Shift + S keys to open the screenshot/snipping tool. </a:t>
            </a:r>
          </a:p>
        </p:txBody>
      </p:sp>
      <p:cxnSp>
        <p:nvCxnSpPr>
          <p:cNvPr id="22" name="Straight Connector 21">
            <a:extLst>
              <a:ext uri="{FF2B5EF4-FFF2-40B4-BE49-F238E27FC236}">
                <a16:creationId xmlns:a16="http://schemas.microsoft.com/office/drawing/2014/main" id="{BABF70AA-A0BD-C3C8-18E8-2E73551DE33B}"/>
              </a:ext>
            </a:extLst>
          </p:cNvPr>
          <p:cNvCxnSpPr/>
          <p:nvPr userDrawn="1"/>
        </p:nvCxnSpPr>
        <p:spPr>
          <a:xfrm>
            <a:off x="-13122" y="1368684"/>
            <a:ext cx="6095318" cy="0"/>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descr="Icon&#10;&#10;Description automatically generated">
            <a:extLst>
              <a:ext uri="{FF2B5EF4-FFF2-40B4-BE49-F238E27FC236}">
                <a16:creationId xmlns:a16="http://schemas.microsoft.com/office/drawing/2014/main" id="{35F552C4-6B70-0A47-FFF1-BFFB6E2BEBD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4676" y="2917036"/>
            <a:ext cx="242886" cy="242886"/>
          </a:xfrm>
          <a:prstGeom prst="rect">
            <a:avLst/>
          </a:prstGeom>
          <a:noFill/>
          <a:ln>
            <a:noFill/>
          </a:ln>
        </p:spPr>
      </p:pic>
      <p:pic>
        <p:nvPicPr>
          <p:cNvPr id="29" name="Picture 28" descr="Icon&#10;&#10;Description automatically generated">
            <a:extLst>
              <a:ext uri="{FF2B5EF4-FFF2-40B4-BE49-F238E27FC236}">
                <a16:creationId xmlns:a16="http://schemas.microsoft.com/office/drawing/2014/main" id="{5467DE7C-2CFD-0DC6-BAA0-6209B88B493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6042" y="2921643"/>
            <a:ext cx="242886" cy="242886"/>
          </a:xfrm>
          <a:prstGeom prst="rect">
            <a:avLst/>
          </a:prstGeom>
          <a:noFill/>
          <a:ln>
            <a:noFill/>
          </a:ln>
        </p:spPr>
      </p:pic>
      <p:sp>
        <p:nvSpPr>
          <p:cNvPr id="2" name="TextBox 1">
            <a:extLst>
              <a:ext uri="{FF2B5EF4-FFF2-40B4-BE49-F238E27FC236}">
                <a16:creationId xmlns:a16="http://schemas.microsoft.com/office/drawing/2014/main" id="{3FCF45E5-3CDB-AFC1-B7A9-1A3CD64113CB}"/>
              </a:ext>
            </a:extLst>
          </p:cNvPr>
          <p:cNvSpPr txBox="1"/>
          <p:nvPr userDrawn="1"/>
        </p:nvSpPr>
        <p:spPr>
          <a:xfrm>
            <a:off x="6092378" y="643015"/>
            <a:ext cx="6098940" cy="738664"/>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Work-Life Balance </a:t>
            </a:r>
            <a:r>
              <a:rPr lang="en-US" sz="1200" b="0" i="0" u="none" strike="noStrike" baseline="0" dirty="0">
                <a:latin typeface="Arial" panose="020B0604020202020204" pitchFamily="34" charset="0"/>
                <a:cs typeface="Arial" panose="020B0604020202020204" pitchFamily="34" charset="0"/>
              </a:rPr>
              <a:t>measures one’s perception that the demands of their work and personal life are compatible.</a:t>
            </a:r>
            <a:endParaRPr lang="en-US" sz="1800" b="0" i="0" u="none" strike="noStrike" baseline="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9C47845D-0ED6-721B-6A03-2EFC17F8FD01}"/>
              </a:ext>
            </a:extLst>
          </p:cNvPr>
          <p:cNvSpPr txBox="1"/>
          <p:nvPr userDrawn="1"/>
        </p:nvSpPr>
        <p:spPr>
          <a:xfrm>
            <a:off x="-9502" y="645115"/>
            <a:ext cx="6098940" cy="738664"/>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Safe Storage for Lethal Means </a:t>
            </a:r>
            <a:r>
              <a:rPr lang="en-US" sz="1200" b="0" i="0" u="none" strike="noStrike" baseline="0" dirty="0">
                <a:latin typeface="Arial" panose="020B0604020202020204" pitchFamily="34" charset="0"/>
                <a:cs typeface="Arial" panose="020B0604020202020204" pitchFamily="34" charset="0"/>
              </a:rPr>
              <a:t>measures whether one would keep a firearm safely stored (i.e., unloaded or in a secure storage container/device) if they had one in their living space. </a:t>
            </a:r>
          </a:p>
        </p:txBody>
      </p:sp>
      <p:cxnSp>
        <p:nvCxnSpPr>
          <p:cNvPr id="13" name="Straight Connector 12">
            <a:extLst>
              <a:ext uri="{FF2B5EF4-FFF2-40B4-BE49-F238E27FC236}">
                <a16:creationId xmlns:a16="http://schemas.microsoft.com/office/drawing/2014/main" id="{460CA9A6-0495-4465-6F23-B17397394292}"/>
              </a:ext>
            </a:extLst>
          </p:cNvPr>
          <p:cNvCxnSpPr>
            <a:cxnSpLocks/>
          </p:cNvCxnSpPr>
          <p:nvPr userDrawn="1"/>
        </p:nvCxnSpPr>
        <p:spPr>
          <a:xfrm flipV="1">
            <a:off x="6098638"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7593200-2863-917E-1AA4-5468592FBBBC}"/>
              </a:ext>
            </a:extLst>
          </p:cNvPr>
          <p:cNvCxnSpPr>
            <a:cxnSpLocks/>
          </p:cNvCxnSpPr>
          <p:nvPr userDrawn="1"/>
        </p:nvCxnSpPr>
        <p:spPr>
          <a:xfrm flipV="1">
            <a:off x="6099688" y="-1"/>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592914"/>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2_Section Slide Dark Blue">
    <p:bg>
      <p:bgPr>
        <a:solidFill>
          <a:srgbClr val="333333"/>
        </a:solid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09087D27-6D75-5BE4-BD03-1B686024A491}"/>
              </a:ext>
            </a:extLst>
          </p:cNvPr>
          <p:cNvSpPr/>
          <p:nvPr userDrawn="1"/>
        </p:nvSpPr>
        <p:spPr>
          <a:xfrm>
            <a:off x="955964" y="2733278"/>
            <a:ext cx="8229600" cy="69273"/>
          </a:xfrm>
          <a:prstGeom prst="rect">
            <a:avLst/>
          </a:prstGeom>
          <a:gradFill flip="none" rotWithShape="1">
            <a:gsLst>
              <a:gs pos="97297">
                <a:srgbClr val="333333"/>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08797CE-D3FB-21C7-81A3-B832A24697B0}"/>
              </a:ext>
            </a:extLst>
          </p:cNvPr>
          <p:cNvSpPr txBox="1"/>
          <p:nvPr userDrawn="1"/>
        </p:nvSpPr>
        <p:spPr>
          <a:xfrm>
            <a:off x="876299" y="2210058"/>
            <a:ext cx="10172701" cy="523220"/>
          </a:xfrm>
          <a:prstGeom prst="rect">
            <a:avLst/>
          </a:prstGeom>
          <a:noFill/>
        </p:spPr>
        <p:txBody>
          <a:bodyPr wrap="square" rtlCol="0">
            <a:spAutoFit/>
          </a:bodyPr>
          <a:lstStyle/>
          <a:p>
            <a:pPr algn="l"/>
            <a:r>
              <a:rPr lang="en-US" sz="2800" b="1" dirty="0">
                <a:solidFill>
                  <a:srgbClr val="FFFFFF"/>
                </a:solidFill>
              </a:rPr>
              <a:t>DEOCS First Look Template – Commander/Leader</a:t>
            </a:r>
            <a:endParaRPr lang="en-US" sz="2800" b="0" dirty="0">
              <a:solidFill>
                <a:srgbClr val="FFFFFF"/>
              </a:solidFill>
            </a:endParaRPr>
          </a:p>
        </p:txBody>
      </p:sp>
      <p:sp>
        <p:nvSpPr>
          <p:cNvPr id="35" name="TextBox 34">
            <a:extLst>
              <a:ext uri="{FF2B5EF4-FFF2-40B4-BE49-F238E27FC236}">
                <a16:creationId xmlns:a16="http://schemas.microsoft.com/office/drawing/2014/main" id="{6F437D0F-82EC-34D4-E196-F558772F03AB}"/>
              </a:ext>
            </a:extLst>
          </p:cNvPr>
          <p:cNvSpPr txBox="1"/>
          <p:nvPr userDrawn="1"/>
        </p:nvSpPr>
        <p:spPr>
          <a:xfrm>
            <a:off x="876299" y="2924394"/>
            <a:ext cx="84010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dirty="0">
                <a:solidFill>
                  <a:srgbClr val="FFFFFF"/>
                </a:solidFill>
              </a:rPr>
              <a:t>Provided as a resource to assist with briefing commanders/leaders on their DEOCS results.</a:t>
            </a:r>
            <a:r>
              <a:rPr lang="en-US" sz="1800" b="0" i="0" kern="1200" dirty="0">
                <a:solidFill>
                  <a:srgbClr val="FFFFFF"/>
                </a:solidFill>
                <a:latin typeface="+mn-lt"/>
                <a:ea typeface="+mn-ea"/>
                <a:cs typeface="+mn-cs"/>
              </a:rPr>
              <a:t> It is recommended that results are presented to commanders and leaders within </a:t>
            </a:r>
            <a:r>
              <a:rPr lang="en-US" sz="1800" b="0" i="0" u="sng" kern="1200" dirty="0">
                <a:solidFill>
                  <a:srgbClr val="D6001C"/>
                </a:solidFill>
                <a:latin typeface="+mn-lt"/>
                <a:ea typeface="+mn-ea"/>
                <a:cs typeface="+mn-cs"/>
              </a:rPr>
              <a:t>72 hours upon receipt of DEOCS results</a:t>
            </a:r>
            <a:r>
              <a:rPr lang="en-US" sz="1800" b="0" i="0" kern="1200" dirty="0">
                <a:solidFill>
                  <a:srgbClr val="D6001C"/>
                </a:solidFill>
                <a:latin typeface="+mn-lt"/>
                <a:ea typeface="+mn-ea"/>
                <a:cs typeface="+mn-cs"/>
              </a:rPr>
              <a:t>.</a:t>
            </a:r>
          </a:p>
          <a:p>
            <a:endParaRPr lang="en-US" sz="1800" b="0" i="0" dirty="0">
              <a:solidFill>
                <a:srgbClr val="FFFFFF"/>
              </a:solidFill>
            </a:endParaRPr>
          </a:p>
        </p:txBody>
      </p:sp>
    </p:spTree>
    <p:extLst>
      <p:ext uri="{BB962C8B-B14F-4D97-AF65-F5344CB8AC3E}">
        <p14:creationId xmlns:p14="http://schemas.microsoft.com/office/powerpoint/2010/main" val="3237458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Climate Assessment Resul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102416-9F62-DC3D-CEC6-5C1A2ECF71D5}"/>
              </a:ext>
            </a:extLst>
          </p:cNvPr>
          <p:cNvSpPr/>
          <p:nvPr userDrawn="1"/>
        </p:nvSpPr>
        <p:spPr>
          <a:xfrm>
            <a:off x="4" y="-1"/>
            <a:ext cx="12191996"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AFE0FE2-9011-02D3-CAE8-6E3FE44BA551}"/>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64C565-7AB9-E483-23E9-C923A5DC194D}"/>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Work-Life Balance</a:t>
            </a:r>
          </a:p>
        </p:txBody>
      </p:sp>
      <p:sp>
        <p:nvSpPr>
          <p:cNvPr id="31" name="TextBox 30">
            <a:extLst>
              <a:ext uri="{FF2B5EF4-FFF2-40B4-BE49-F238E27FC236}">
                <a16:creationId xmlns:a16="http://schemas.microsoft.com/office/drawing/2014/main" id="{A2B917BA-5971-A969-999F-263D37939991}"/>
              </a:ext>
            </a:extLst>
          </p:cNvPr>
          <p:cNvSpPr txBox="1"/>
          <p:nvPr userDrawn="1"/>
        </p:nvSpPr>
        <p:spPr>
          <a:xfrm>
            <a:off x="-9502" y="645115"/>
            <a:ext cx="12201502" cy="369332"/>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Work-Life Balance </a:t>
            </a:r>
            <a:r>
              <a:rPr lang="en-US" sz="1200" b="0" i="0" u="none" strike="noStrike" baseline="0" dirty="0">
                <a:latin typeface="Arial" panose="020B0604020202020204" pitchFamily="34" charset="0"/>
                <a:cs typeface="Arial" panose="020B0604020202020204" pitchFamily="34" charset="0"/>
              </a:rPr>
              <a:t>measures one’s perception that the demands of their work and personal life are compatible.</a:t>
            </a:r>
            <a:endParaRPr lang="en-US" sz="1800" b="0" i="0" u="none" strike="noStrike" baseline="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07C63F4-1650-5CF7-3608-6EE7B58C73DD}"/>
              </a:ext>
            </a:extLst>
          </p:cNvPr>
          <p:cNvSpPr txBox="1"/>
          <p:nvPr userDrawn="1"/>
        </p:nvSpPr>
        <p:spPr>
          <a:xfrm>
            <a:off x="1208890" y="3074141"/>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Work-Life Balance chart and 2024 Favorable Rating Comparison table from the DEOCS Survey Results PDF report and paste here. You can hold the Windows + Shift + S keys to open the screenshot/snipping tool. Indicate presence of Factor Rating Alert      . </a:t>
            </a:r>
          </a:p>
        </p:txBody>
      </p:sp>
      <p:sp>
        <p:nvSpPr>
          <p:cNvPr id="34" name="TextBox 33">
            <a:extLst>
              <a:ext uri="{FF2B5EF4-FFF2-40B4-BE49-F238E27FC236}">
                <a16:creationId xmlns:a16="http://schemas.microsoft.com/office/drawing/2014/main" id="{C124DE84-53D4-346F-5D38-8FAAAC3BDE07}"/>
              </a:ext>
            </a:extLst>
          </p:cNvPr>
          <p:cNvSpPr txBox="1"/>
          <p:nvPr userDrawn="1"/>
        </p:nvSpPr>
        <p:spPr>
          <a:xfrm>
            <a:off x="7309641" y="3074141"/>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Work-Life Balance by Demographic Category chart from the DEOCS Survey Results PDF Report and paste here. You can hold the Windows + Shift + S keys to open the screenshot/snipping tool. </a:t>
            </a:r>
          </a:p>
        </p:txBody>
      </p:sp>
      <p:pic>
        <p:nvPicPr>
          <p:cNvPr id="59" name="Picture 58" descr="Icon&#10;&#10;Description automatically generated">
            <a:extLst>
              <a:ext uri="{FF2B5EF4-FFF2-40B4-BE49-F238E27FC236}">
                <a16:creationId xmlns:a16="http://schemas.microsoft.com/office/drawing/2014/main" id="{B65DD47C-A4D3-9548-4714-97C1AB6CE9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107" y="4003927"/>
            <a:ext cx="242886" cy="242886"/>
          </a:xfrm>
          <a:prstGeom prst="rect">
            <a:avLst/>
          </a:prstGeom>
          <a:noFill/>
          <a:ln>
            <a:noFill/>
          </a:ln>
        </p:spPr>
      </p:pic>
      <p:cxnSp>
        <p:nvCxnSpPr>
          <p:cNvPr id="2" name="Straight Connector 1">
            <a:extLst>
              <a:ext uri="{FF2B5EF4-FFF2-40B4-BE49-F238E27FC236}">
                <a16:creationId xmlns:a16="http://schemas.microsoft.com/office/drawing/2014/main" id="{BDA2C5E0-E4C9-7C1D-D4C3-977262D007D7}"/>
              </a:ext>
            </a:extLst>
          </p:cNvPr>
          <p:cNvCxnSpPr>
            <a:cxnSpLocks/>
            <a:endCxn id="31" idx="2"/>
          </p:cNvCxnSpPr>
          <p:nvPr userDrawn="1"/>
        </p:nvCxnSpPr>
        <p:spPr>
          <a:xfrm flipH="1" flipV="1">
            <a:off x="6091249" y="1014447"/>
            <a:ext cx="4751" cy="5221761"/>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55609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limate Assessment Resul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9C4D93E-2659-EE20-4198-1215F2165012}"/>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891D6EDD-A186-C708-AF72-A4622162FC98}"/>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20305C-6581-43C0-5601-9EBE6F25BDB3}"/>
              </a:ext>
            </a:extLst>
          </p:cNvPr>
          <p:cNvSpPr txBox="1"/>
          <p:nvPr userDrawn="1"/>
        </p:nvSpPr>
        <p:spPr>
          <a:xfrm>
            <a:off x="286220" y="86770"/>
            <a:ext cx="857910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Leadership Support – Ratings for All Immediate Supervisors</a:t>
            </a:r>
            <a:endParaRPr lang="en-US" sz="1200" b="1">
              <a:solidFill>
                <a:schemeClr val="bg1"/>
              </a:solidFill>
              <a:latin typeface="Arial" panose="020B0604020202020204" pitchFamily="34" charset="0"/>
              <a:cs typeface="Arial" panose="020B0604020202020204" pitchFamily="34" charset="0"/>
            </a:endParaRPr>
          </a:p>
        </p:txBody>
      </p:sp>
      <p:cxnSp>
        <p:nvCxnSpPr>
          <p:cNvPr id="18" name="Straight Connector 17">
            <a:extLst>
              <a:ext uri="{FF2B5EF4-FFF2-40B4-BE49-F238E27FC236}">
                <a16:creationId xmlns:a16="http://schemas.microsoft.com/office/drawing/2014/main" id="{723B5137-3343-F612-4982-5B141FA15EF4}"/>
              </a:ext>
            </a:extLst>
          </p:cNvPr>
          <p:cNvCxnSpPr>
            <a:cxnSpLocks/>
          </p:cNvCxnSpPr>
          <p:nvPr userDrawn="1"/>
        </p:nvCxnSpPr>
        <p:spPr>
          <a:xfrm>
            <a:off x="-9502" y="1006496"/>
            <a:ext cx="12200818"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CF835AB-7D80-2ED1-BBC8-D029886760B1}"/>
              </a:ext>
            </a:extLst>
          </p:cNvPr>
          <p:cNvSpPr txBox="1"/>
          <p:nvPr userDrawn="1"/>
        </p:nvSpPr>
        <p:spPr>
          <a:xfrm>
            <a:off x="7315541" y="2935830"/>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Leadership Support — Ratings by Rank/Paygrade of Immediate Supervisor chart from the DEOCS Survey Results PDF Report. You can hold the Windows + Shift + S keys to open the screenshot/snipping tool. Paste image over this text.</a:t>
            </a:r>
          </a:p>
        </p:txBody>
      </p:sp>
      <p:sp>
        <p:nvSpPr>
          <p:cNvPr id="17" name="TextBox 16">
            <a:extLst>
              <a:ext uri="{FF2B5EF4-FFF2-40B4-BE49-F238E27FC236}">
                <a16:creationId xmlns:a16="http://schemas.microsoft.com/office/drawing/2014/main" id="{9C7E4257-6ABB-C3E4-C2B3-381661D751F3}"/>
              </a:ext>
            </a:extLst>
          </p:cNvPr>
          <p:cNvSpPr txBox="1"/>
          <p:nvPr userDrawn="1"/>
        </p:nvSpPr>
        <p:spPr>
          <a:xfrm>
            <a:off x="1224186" y="4332341"/>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Leadership Support – Ratings for All Immediate Supervisor by Demographic Category chart from the DEOCS Survey Results PDF Report and paste here. You can hold the Windows + Shift + S keys to open the screenshot/snipping tool. </a:t>
            </a:r>
          </a:p>
        </p:txBody>
      </p:sp>
      <p:sp>
        <p:nvSpPr>
          <p:cNvPr id="9" name="TextBox 8">
            <a:extLst>
              <a:ext uri="{FF2B5EF4-FFF2-40B4-BE49-F238E27FC236}">
                <a16:creationId xmlns:a16="http://schemas.microsoft.com/office/drawing/2014/main" id="{3C390B71-C1C6-9627-4F5B-B80468AB66E0}"/>
              </a:ext>
            </a:extLst>
          </p:cNvPr>
          <p:cNvSpPr txBox="1"/>
          <p:nvPr userDrawn="1"/>
        </p:nvSpPr>
        <p:spPr>
          <a:xfrm>
            <a:off x="1224186" y="1681048"/>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Leadership Support – Ratings for All Immediate Supervisors chart and 2024 Favorable Rating Comparison table from the DEOCS Survey Results PDF report and paste here. You can hold the Windows + Shift + S keys to open the screenshot/snipping tool. Indicate presence of Factor Rating Alert      . </a:t>
            </a:r>
          </a:p>
        </p:txBody>
      </p:sp>
      <p:pic>
        <p:nvPicPr>
          <p:cNvPr id="31" name="Picture 30" descr="Icon&#10;&#10;Description automatically generated">
            <a:extLst>
              <a:ext uri="{FF2B5EF4-FFF2-40B4-BE49-F238E27FC236}">
                <a16:creationId xmlns:a16="http://schemas.microsoft.com/office/drawing/2014/main" id="{4F904A5F-FEA4-0BB9-9A0C-1468CA91882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74186" y="2801612"/>
            <a:ext cx="242886" cy="242886"/>
          </a:xfrm>
          <a:prstGeom prst="rect">
            <a:avLst/>
          </a:prstGeom>
          <a:noFill/>
          <a:ln>
            <a:noFill/>
          </a:ln>
        </p:spPr>
      </p:pic>
      <p:sp>
        <p:nvSpPr>
          <p:cNvPr id="4" name="TextBox 3">
            <a:extLst>
              <a:ext uri="{FF2B5EF4-FFF2-40B4-BE49-F238E27FC236}">
                <a16:creationId xmlns:a16="http://schemas.microsoft.com/office/drawing/2014/main" id="{3995B8C2-26F0-8D7B-B0A2-45B0B9941AA9}"/>
              </a:ext>
            </a:extLst>
          </p:cNvPr>
          <p:cNvSpPr txBox="1"/>
          <p:nvPr userDrawn="1"/>
        </p:nvSpPr>
        <p:spPr>
          <a:xfrm>
            <a:off x="-9502" y="637164"/>
            <a:ext cx="12201502" cy="369332"/>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Leadership Support </a:t>
            </a:r>
            <a:r>
              <a:rPr lang="en-US" sz="1200" b="0" i="0" u="none" strike="noStrike" baseline="0">
                <a:latin typeface="Arial" panose="020B0604020202020204" pitchFamily="34" charset="0"/>
                <a:cs typeface="Arial" panose="020B0604020202020204" pitchFamily="34" charset="0"/>
              </a:rPr>
              <a:t>is the perception that leaders build trust, encourage goal attainment and professional development, promote effective communication, and support teamwork.</a:t>
            </a:r>
            <a:endParaRPr lang="en-US" sz="1800" b="0">
              <a:latin typeface="Arial" panose="020B0604020202020204" pitchFamily="34" charset="0"/>
              <a:cs typeface="Arial" panose="020B0604020202020204" pitchFamily="34" charset="0"/>
            </a:endParaRPr>
          </a:p>
        </p:txBody>
      </p:sp>
      <p:cxnSp>
        <p:nvCxnSpPr>
          <p:cNvPr id="2" name="Straight Connector 1">
            <a:extLst>
              <a:ext uri="{FF2B5EF4-FFF2-40B4-BE49-F238E27FC236}">
                <a16:creationId xmlns:a16="http://schemas.microsoft.com/office/drawing/2014/main" id="{2F670F8C-3B57-6D4F-5837-86C10E976C46}"/>
              </a:ext>
            </a:extLst>
          </p:cNvPr>
          <p:cNvCxnSpPr>
            <a:cxnSpLocks/>
            <a:endCxn id="4" idx="2"/>
          </p:cNvCxnSpPr>
          <p:nvPr userDrawn="1"/>
        </p:nvCxnSpPr>
        <p:spPr>
          <a:xfrm flipH="1" flipV="1">
            <a:off x="6091249" y="1006496"/>
            <a:ext cx="4751" cy="5229712"/>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730089"/>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1_Content, Two Column w/ Icons_op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BFED543-8199-9394-58FD-8DF65671EC34}"/>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0B2071AF-A1CD-463E-D2F4-04F6C954AA9E}"/>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26ED1AC-96B1-24F1-48D8-A49FDB00DEA6}"/>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9E2D26E-56EC-22CE-A639-FFB719A88446}"/>
              </a:ext>
            </a:extLst>
          </p:cNvPr>
          <p:cNvSpPr txBox="1"/>
          <p:nvPr userDrawn="1"/>
        </p:nvSpPr>
        <p:spPr>
          <a:xfrm>
            <a:off x="286220" y="86770"/>
            <a:ext cx="5870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10" baseline="0">
                <a:solidFill>
                  <a:schemeClr val="bg1"/>
                </a:solidFill>
                <a:latin typeface="Arial" panose="020B0604020202020204" pitchFamily="34" charset="0"/>
                <a:cs typeface="Arial" panose="020B0604020202020204" pitchFamily="34" charset="0"/>
              </a:rPr>
              <a:t>Transformational Leadership </a:t>
            </a:r>
            <a:r>
              <a:rPr lang="en-US" sz="2000" b="1">
                <a:solidFill>
                  <a:schemeClr val="bg1"/>
                </a:solidFill>
                <a:latin typeface="Arial" panose="020B0604020202020204" pitchFamily="34" charset="0"/>
                <a:cs typeface="Arial" panose="020B0604020202020204" pitchFamily="34" charset="0"/>
              </a:rPr>
              <a:t>– </a:t>
            </a:r>
            <a:endParaRPr lang="en-US" sz="1200" b="1" spc="-10" baseline="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8A3C389B-3C54-1EC0-0BF1-C85C5505DB05}"/>
              </a:ext>
            </a:extLst>
          </p:cNvPr>
          <p:cNvSpPr txBox="1"/>
          <p:nvPr userDrawn="1"/>
        </p:nvSpPr>
        <p:spPr>
          <a:xfrm>
            <a:off x="6304968" y="86770"/>
            <a:ext cx="58708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10" baseline="0">
                <a:solidFill>
                  <a:schemeClr val="bg1"/>
                </a:solidFill>
                <a:latin typeface="Arial" panose="020B0604020202020204" pitchFamily="34" charset="0"/>
                <a:cs typeface="Arial" panose="020B0604020202020204" pitchFamily="34" charset="0"/>
              </a:rPr>
              <a:t>Transformational Leadership </a:t>
            </a:r>
            <a:r>
              <a:rPr lang="en-US" sz="2000" b="1">
                <a:solidFill>
                  <a:schemeClr val="bg1"/>
                </a:solidFill>
                <a:latin typeface="Arial" panose="020B0604020202020204" pitchFamily="34" charset="0"/>
                <a:cs typeface="Arial" panose="020B0604020202020204" pitchFamily="34" charset="0"/>
              </a:rPr>
              <a:t>– </a:t>
            </a:r>
            <a:r>
              <a:rPr lang="en-US" sz="2000" b="1" spc="-10" baseline="0">
                <a:solidFill>
                  <a:schemeClr val="bg1"/>
                </a:solidFill>
                <a:latin typeface="Arial" panose="020B0604020202020204" pitchFamily="34" charset="0"/>
                <a:cs typeface="Arial" panose="020B0604020202020204" pitchFamily="34" charset="0"/>
              </a:rPr>
              <a:t> </a:t>
            </a:r>
          </a:p>
        </p:txBody>
      </p:sp>
      <p:cxnSp>
        <p:nvCxnSpPr>
          <p:cNvPr id="16" name="Straight Connector 15">
            <a:extLst>
              <a:ext uri="{FF2B5EF4-FFF2-40B4-BE49-F238E27FC236}">
                <a16:creationId xmlns:a16="http://schemas.microsoft.com/office/drawing/2014/main" id="{FFFD097D-7E1E-8D6D-3AB3-2AC6D99EEDE3}"/>
              </a:ext>
            </a:extLst>
          </p:cNvPr>
          <p:cNvCxnSpPr>
            <a:cxnSpLocks/>
          </p:cNvCxnSpPr>
          <p:nvPr userDrawn="1"/>
        </p:nvCxnSpPr>
        <p:spPr>
          <a:xfrm flipV="1">
            <a:off x="6098634"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F8E09D7F-F9E2-30F2-92D2-6F00B491384A}"/>
              </a:ext>
            </a:extLst>
          </p:cNvPr>
          <p:cNvCxnSpPr>
            <a:cxnSpLocks/>
          </p:cNvCxnSpPr>
          <p:nvPr userDrawn="1"/>
        </p:nvCxnSpPr>
        <p:spPr>
          <a:xfrm flipV="1">
            <a:off x="6098906" y="-2916"/>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1BDFE520-211B-57FE-78BC-885353A47772}"/>
              </a:ext>
            </a:extLst>
          </p:cNvPr>
          <p:cNvSpPr txBox="1"/>
          <p:nvPr userDrawn="1"/>
        </p:nvSpPr>
        <p:spPr>
          <a:xfrm>
            <a:off x="-9503" y="637164"/>
            <a:ext cx="12201499" cy="738664"/>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Transformational Leadership </a:t>
            </a:r>
            <a:r>
              <a:rPr lang="en-US" sz="1200" b="0" i="0" u="none" strike="noStrike" baseline="0">
                <a:latin typeface="Arial" panose="020B0604020202020204" pitchFamily="34" charset="0"/>
                <a:cs typeface="Arial" panose="020B0604020202020204" pitchFamily="34" charset="0"/>
              </a:rPr>
              <a:t>measures the perception that leaders encourage, inspire, and motivate others to meet new challenges and accomplish tasks beyond what they felt was possible. Characteristics of a transformational leader include idealized influence or charisma, inspirational motivation, intellectual stimulation, and individualized consideration.</a:t>
            </a:r>
            <a:endParaRPr lang="en-US" sz="180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27D379D6-D803-2159-A9FE-3BB88C538C8D}"/>
              </a:ext>
            </a:extLst>
          </p:cNvPr>
          <p:cNvSpPr txBox="1"/>
          <p:nvPr userDrawn="1"/>
        </p:nvSpPr>
        <p:spPr>
          <a:xfrm>
            <a:off x="1232695" y="1885390"/>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Transformational Leadership – Ratings for Unit/Organization Leader chart and 2024 Favorable Rating Comparison table from the DEOCS Survey Results PDF report and paste here. You can hold the Windows + Shift + S keys to open the screenshot/snipping tool. Indicate presence of Factor Rating Alert      . </a:t>
            </a:r>
          </a:p>
        </p:txBody>
      </p:sp>
      <p:sp>
        <p:nvSpPr>
          <p:cNvPr id="9" name="TextBox 8">
            <a:extLst>
              <a:ext uri="{FF2B5EF4-FFF2-40B4-BE49-F238E27FC236}">
                <a16:creationId xmlns:a16="http://schemas.microsoft.com/office/drawing/2014/main" id="{F9D5175C-A853-A8A9-7356-EEDE66732043}"/>
              </a:ext>
            </a:extLst>
          </p:cNvPr>
          <p:cNvSpPr txBox="1"/>
          <p:nvPr userDrawn="1"/>
        </p:nvSpPr>
        <p:spPr>
          <a:xfrm>
            <a:off x="7304889" y="4351861"/>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Transformational Leadership – Ratings for Senior NCO/SEL by Demographic Category chart from the DEOCS Survey Results PDF Report and paste here. You can hold the Windows + Shift + S keys to open the screenshot/snipping tool. </a:t>
            </a:r>
          </a:p>
        </p:txBody>
      </p:sp>
      <p:sp>
        <p:nvSpPr>
          <p:cNvPr id="21" name="TextBox 20">
            <a:extLst>
              <a:ext uri="{FF2B5EF4-FFF2-40B4-BE49-F238E27FC236}">
                <a16:creationId xmlns:a16="http://schemas.microsoft.com/office/drawing/2014/main" id="{292AA2C1-AAFA-D829-5B64-90AD71E07130}"/>
              </a:ext>
            </a:extLst>
          </p:cNvPr>
          <p:cNvSpPr txBox="1"/>
          <p:nvPr userDrawn="1"/>
        </p:nvSpPr>
        <p:spPr>
          <a:xfrm>
            <a:off x="7301705" y="1885390"/>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Transformational Leadership – Ratings for Senior NCO/SEL chart and 2024 Favorable Rating Comparison table from the DEOCS Survey Results PDF report and paste here. You can hold the Windows + Shift + S keys to open the screenshot/snipping tool. Indicate presence of Factor Rating Alert      . </a:t>
            </a:r>
          </a:p>
        </p:txBody>
      </p:sp>
      <p:sp>
        <p:nvSpPr>
          <p:cNvPr id="22" name="TextBox 21">
            <a:extLst>
              <a:ext uri="{FF2B5EF4-FFF2-40B4-BE49-F238E27FC236}">
                <a16:creationId xmlns:a16="http://schemas.microsoft.com/office/drawing/2014/main" id="{321D08A7-27D0-8D6C-01F5-F75011946FE5}"/>
              </a:ext>
            </a:extLst>
          </p:cNvPr>
          <p:cNvSpPr txBox="1"/>
          <p:nvPr userDrawn="1"/>
        </p:nvSpPr>
        <p:spPr>
          <a:xfrm>
            <a:off x="1211528" y="4351861"/>
            <a:ext cx="36576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Transformational Leadership – Ratings for Unit/Organization Leader by Demographic Category chart from the DEOCS Survey Results PDF Report and paste here. You can hold the Windows + Shift + S keys to open the screenshot/snipping tool. </a:t>
            </a:r>
          </a:p>
        </p:txBody>
      </p:sp>
      <p:pic>
        <p:nvPicPr>
          <p:cNvPr id="28" name="Picture 27" descr="Icon&#10;&#10;Description automatically generated">
            <a:extLst>
              <a:ext uri="{FF2B5EF4-FFF2-40B4-BE49-F238E27FC236}">
                <a16:creationId xmlns:a16="http://schemas.microsoft.com/office/drawing/2014/main" id="{5D51F975-0462-122F-2FDB-E31235E47F0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48888" y="2996661"/>
            <a:ext cx="242886" cy="242886"/>
          </a:xfrm>
          <a:prstGeom prst="rect">
            <a:avLst/>
          </a:prstGeom>
          <a:noFill/>
          <a:ln>
            <a:noFill/>
          </a:ln>
        </p:spPr>
      </p:pic>
      <p:pic>
        <p:nvPicPr>
          <p:cNvPr id="32" name="Picture 31" descr="Icon&#10;&#10;Description automatically generated">
            <a:extLst>
              <a:ext uri="{FF2B5EF4-FFF2-40B4-BE49-F238E27FC236}">
                <a16:creationId xmlns:a16="http://schemas.microsoft.com/office/drawing/2014/main" id="{9A72FAF7-82E9-2963-DB20-472DA4A320F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1371" y="2996661"/>
            <a:ext cx="242886" cy="242886"/>
          </a:xfrm>
          <a:prstGeom prst="rect">
            <a:avLst/>
          </a:prstGeom>
          <a:noFill/>
          <a:ln>
            <a:noFill/>
          </a:ln>
        </p:spPr>
      </p:pic>
      <p:sp>
        <p:nvSpPr>
          <p:cNvPr id="20" name="TextBox 19">
            <a:extLst>
              <a:ext uri="{FF2B5EF4-FFF2-40B4-BE49-F238E27FC236}">
                <a16:creationId xmlns:a16="http://schemas.microsoft.com/office/drawing/2014/main" id="{E284D3C8-BD22-1C81-21BB-5E66C505950C}"/>
              </a:ext>
            </a:extLst>
          </p:cNvPr>
          <p:cNvSpPr txBox="1"/>
          <p:nvPr userDrawn="1"/>
        </p:nvSpPr>
        <p:spPr>
          <a:xfrm>
            <a:off x="4016330" y="-65486"/>
            <a:ext cx="2035155" cy="646331"/>
          </a:xfrm>
          <a:prstGeom prst="rect">
            <a:avLst/>
          </a:prstGeom>
          <a:noFill/>
        </p:spPr>
        <p:txBody>
          <a:bodyPr wrap="square" rtlCol="0">
            <a:spAutoFit/>
          </a:bodyPr>
          <a:lstStyle/>
          <a:p>
            <a:r>
              <a:rPr lang="en-US" sz="1800" b="1" spc="-10" baseline="0">
                <a:solidFill>
                  <a:schemeClr val="bg1"/>
                </a:solidFill>
                <a:latin typeface="Arial" panose="020B0604020202020204" pitchFamily="34" charset="0"/>
                <a:cs typeface="Arial" panose="020B0604020202020204" pitchFamily="34" charset="0"/>
              </a:rPr>
              <a:t>Ratings for Unit/Org Leader</a:t>
            </a:r>
            <a:endParaRPr lang="en-US">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D6BEB702-988B-FA2E-C006-B43CFF7B9824}"/>
              </a:ext>
            </a:extLst>
          </p:cNvPr>
          <p:cNvSpPr txBox="1"/>
          <p:nvPr userDrawn="1"/>
        </p:nvSpPr>
        <p:spPr>
          <a:xfrm>
            <a:off x="10040179" y="-65540"/>
            <a:ext cx="2035155" cy="646331"/>
          </a:xfrm>
          <a:prstGeom prst="rect">
            <a:avLst/>
          </a:prstGeom>
          <a:noFill/>
        </p:spPr>
        <p:txBody>
          <a:bodyPr wrap="square" rtlCol="0">
            <a:spAutoFit/>
          </a:bodyPr>
          <a:lstStyle/>
          <a:p>
            <a:r>
              <a:rPr lang="en-US" sz="1800" b="1" spc="-10" baseline="0">
                <a:solidFill>
                  <a:schemeClr val="bg1"/>
                </a:solidFill>
                <a:latin typeface="Arial" panose="020B0604020202020204" pitchFamily="34" charset="0"/>
                <a:cs typeface="Arial" panose="020B0604020202020204" pitchFamily="34" charset="0"/>
              </a:rPr>
              <a:t>Ratings for Senior NCO/SEL</a:t>
            </a: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80389"/>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Content, Two Column w/ Icons_op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FEDD70-1086-14B2-9223-6C87BFEF3C20}"/>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5D40C1-65EC-B465-5476-B3308EC6AC5F}"/>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52AABF-D613-D791-7FB2-C552F016D52A}"/>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213E4E-FAA3-9C6E-EB54-98251E3A4CF3}"/>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  |  </a:t>
            </a:r>
            <a:r>
              <a:rPr lang="en-US" sz="2800" b="0" i="0">
                <a:solidFill>
                  <a:schemeClr val="bg1"/>
                </a:solidFill>
                <a:latin typeface="Arial" panose="020B0604020202020204" pitchFamily="34" charset="0"/>
                <a:cs typeface="Arial" panose="020B0604020202020204" pitchFamily="34" charset="0"/>
              </a:rPr>
              <a:t>Unfavorable Ratings</a:t>
            </a:r>
          </a:p>
        </p:txBody>
      </p:sp>
      <p:sp>
        <p:nvSpPr>
          <p:cNvPr id="11" name="TextBox 10">
            <a:extLst>
              <a:ext uri="{FF2B5EF4-FFF2-40B4-BE49-F238E27FC236}">
                <a16:creationId xmlns:a16="http://schemas.microsoft.com/office/drawing/2014/main" id="{4F67D3FE-B495-BE0C-D22F-AF679A66199D}"/>
              </a:ext>
            </a:extLst>
          </p:cNvPr>
          <p:cNvSpPr txBox="1"/>
          <p:nvPr userDrawn="1"/>
        </p:nvSpPr>
        <p:spPr>
          <a:xfrm>
            <a:off x="0" y="1184466"/>
            <a:ext cx="12192000" cy="824841"/>
          </a:xfrm>
          <a:prstGeom prst="rect">
            <a:avLst/>
          </a:prstGeom>
          <a:solidFill>
            <a:schemeClr val="bg2"/>
          </a:solidFill>
          <a:ln w="38100">
            <a:solidFill>
              <a:schemeClr val="tx1">
                <a:lumMod val="50000"/>
                <a:lumOff val="50000"/>
              </a:schemeClr>
            </a:solidFill>
          </a:ln>
        </p:spPr>
        <p:txBody>
          <a:bodyPr wrap="square" lIns="182880" tIns="164592" rIns="182880" bIns="164592" rtlCol="0">
            <a:spAutoFit/>
          </a:bodyPr>
          <a:lstStyle/>
          <a:p>
            <a:pPr algn="l"/>
            <a:r>
              <a:rPr lang="en-US" sz="1600" b="0" i="0" u="none" strike="noStrike" baseline="0">
                <a:solidFill>
                  <a:schemeClr val="tx1"/>
                </a:solidFill>
                <a:latin typeface="Arial" panose="020B0604020202020204" pitchFamily="34" charset="0"/>
                <a:cs typeface="Arial" panose="020B0604020202020204" pitchFamily="34" charset="0"/>
              </a:rPr>
              <a:t>Risk factors are attitudes, beliefs, and behaviors associated with negative outcomes for organizations or units. Higher unfavorable ratings on risk factors are linked to a higher likelihood of negative outcomes.</a:t>
            </a:r>
            <a:endParaRPr lang="en-US" sz="1600" i="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A244EA-C8F8-BB4D-959A-4A4603B1F200}"/>
              </a:ext>
            </a:extLst>
          </p:cNvPr>
          <p:cNvSpPr txBox="1"/>
          <p:nvPr userDrawn="1"/>
        </p:nvSpPr>
        <p:spPr>
          <a:xfrm>
            <a:off x="1740957" y="3017231"/>
            <a:ext cx="550922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lumOff val="50000"/>
                  </a:schemeClr>
                </a:solidFill>
                <a:latin typeface="Arial" panose="020B0604020202020204" pitchFamily="34" charset="0"/>
                <a:cs typeface="Arial" panose="020B0604020202020204" pitchFamily="34" charset="0"/>
              </a:rPr>
              <a:t>Copy the Risk Factors – Unfavorable Factor Rating Comparison table from the DEOCS Survey Results PDF Report and paste here. You can hold the Windows + Shift + S keys to open the screenshot/snipping tool.</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lumMod val="50000"/>
                    <a:lumOff val="50000"/>
                  </a:schemeClr>
                </a:solidFill>
                <a:latin typeface="Arial" panose="020B0604020202020204" pitchFamily="34" charset="0"/>
                <a:cs typeface="Arial" panose="020B0604020202020204" pitchFamily="34" charset="0"/>
              </a:rPr>
              <a:t> Paste image over this text.</a:t>
            </a:r>
          </a:p>
        </p:txBody>
      </p:sp>
      <p:sp>
        <p:nvSpPr>
          <p:cNvPr id="2" name="Rectangle 1">
            <a:extLst>
              <a:ext uri="{FF2B5EF4-FFF2-40B4-BE49-F238E27FC236}">
                <a16:creationId xmlns:a16="http://schemas.microsoft.com/office/drawing/2014/main" id="{105932FB-E964-4DC7-A614-BABF8625B02B}"/>
              </a:ext>
            </a:extLst>
          </p:cNvPr>
          <p:cNvSpPr/>
          <p:nvPr userDrawn="1"/>
        </p:nvSpPr>
        <p:spPr>
          <a:xfrm>
            <a:off x="8987284" y="2260069"/>
            <a:ext cx="2666684" cy="789829"/>
          </a:xfrm>
          <a:prstGeom prst="rect">
            <a:avLst/>
          </a:prstGeom>
          <a:solidFill>
            <a:srgbClr val="333333"/>
          </a:solid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Icon&#10;&#10;Description automatically generated">
            <a:extLst>
              <a:ext uri="{FF2B5EF4-FFF2-40B4-BE49-F238E27FC236}">
                <a16:creationId xmlns:a16="http://schemas.microsoft.com/office/drawing/2014/main" id="{31A1D46E-04DC-CA36-4AF3-DEF5670C5D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75435" y="2498422"/>
            <a:ext cx="377200" cy="377200"/>
          </a:xfrm>
          <a:prstGeom prst="rect">
            <a:avLst/>
          </a:prstGeom>
          <a:noFill/>
          <a:ln>
            <a:noFill/>
          </a:ln>
        </p:spPr>
      </p:pic>
      <p:sp>
        <p:nvSpPr>
          <p:cNvPr id="5" name="TextBox 4">
            <a:extLst>
              <a:ext uri="{FF2B5EF4-FFF2-40B4-BE49-F238E27FC236}">
                <a16:creationId xmlns:a16="http://schemas.microsoft.com/office/drawing/2014/main" id="{A24D6D14-8E0A-A451-2EB9-7D1827F848AF}"/>
              </a:ext>
            </a:extLst>
          </p:cNvPr>
          <p:cNvSpPr txBox="1"/>
          <p:nvPr userDrawn="1"/>
        </p:nvSpPr>
        <p:spPr>
          <a:xfrm>
            <a:off x="8938199" y="2393373"/>
            <a:ext cx="2376751" cy="523220"/>
          </a:xfrm>
          <a:prstGeom prst="rect">
            <a:avLst/>
          </a:prstGeom>
          <a:noFill/>
        </p:spPr>
        <p:txBody>
          <a:bodyPr wrap="square" rtlCol="0">
            <a:spAutoFit/>
          </a:bodyPr>
          <a:lstStyle/>
          <a:p>
            <a:pPr algn="ctr"/>
            <a:r>
              <a:rPr lang="en-US" sz="1400" b="1" i="0">
                <a:solidFill>
                  <a:schemeClr val="bg1"/>
                </a:solidFill>
                <a:latin typeface="Arial" panose="020B0604020202020204" pitchFamily="34" charset="0"/>
                <a:cs typeface="Arial" panose="020B0604020202020204" pitchFamily="34" charset="0"/>
              </a:rPr>
              <a:t>Summary of </a:t>
            </a:r>
          </a:p>
          <a:p>
            <a:pPr algn="ctr"/>
            <a:r>
              <a:rPr lang="en-US" sz="1400" b="1" i="0">
                <a:solidFill>
                  <a:schemeClr val="bg1"/>
                </a:solidFill>
                <a:latin typeface="Arial" panose="020B0604020202020204" pitchFamily="34" charset="0"/>
                <a:cs typeface="Arial" panose="020B0604020202020204" pitchFamily="34" charset="0"/>
              </a:rPr>
              <a:t>Risk Factor Alerts</a:t>
            </a:r>
          </a:p>
        </p:txBody>
      </p:sp>
      <p:sp>
        <p:nvSpPr>
          <p:cNvPr id="6" name="Text Placeholder 9">
            <a:extLst>
              <a:ext uri="{FF2B5EF4-FFF2-40B4-BE49-F238E27FC236}">
                <a16:creationId xmlns:a16="http://schemas.microsoft.com/office/drawing/2014/main" id="{0AADE26D-FB81-3387-C7C2-F1A7818B6B39}"/>
              </a:ext>
            </a:extLst>
          </p:cNvPr>
          <p:cNvSpPr>
            <a:spLocks noGrp="1"/>
          </p:cNvSpPr>
          <p:nvPr>
            <p:ph type="body" sz="quarter" idx="16" hasCustomPrompt="1"/>
          </p:nvPr>
        </p:nvSpPr>
        <p:spPr>
          <a:xfrm>
            <a:off x="8981768" y="3049952"/>
            <a:ext cx="2672199" cy="2878365"/>
          </a:xfrm>
          <a:prstGeom prst="rect">
            <a:avLst/>
          </a:prstGeom>
          <a:ln w="25400">
            <a:solidFill>
              <a:schemeClr val="tx1">
                <a:lumMod val="50000"/>
                <a:lumOff val="50000"/>
              </a:schemeClr>
            </a:solidFill>
          </a:ln>
        </p:spPr>
        <p:txBody>
          <a:bodyPr wrap="square"/>
          <a:lstStyle>
            <a:lvl1pPr marL="285750" indent="-285750">
              <a:lnSpc>
                <a:spcPct val="100000"/>
              </a:lnSpc>
              <a:spcBef>
                <a:spcPts val="400"/>
              </a:spcBef>
              <a:buFont typeface="Arial" panose="020B0604020202020204" pitchFamily="34" charset="0"/>
              <a:buChar char="•"/>
              <a:defRPr lang="en-US" sz="1400" dirty="0">
                <a:solidFill>
                  <a:schemeClr val="tx1"/>
                </a:solidFill>
              </a:defRPr>
            </a:lvl1pPr>
            <a:lvl2pPr>
              <a:defRPr sz="1400"/>
            </a:lvl2pPr>
          </a:lstStyle>
          <a:p>
            <a:pPr marL="285750" marR="0" lvl="0" indent="-285750" algn="l" defTabSz="914400" rtl="0" eaLnBrk="1" fontAlgn="auto" latinLnBrk="0" hangingPunct="1">
              <a:lnSpc>
                <a:spcPct val="100000"/>
              </a:lnSpc>
              <a:spcBef>
                <a:spcPts val="400"/>
              </a:spcBef>
              <a:spcAft>
                <a:spcPts val="0"/>
              </a:spcAft>
              <a:buClr>
                <a:srgbClr val="0C2554"/>
              </a:buClr>
              <a:buSzTx/>
              <a:buFont typeface="Arial" panose="020B0604020202020204" pitchFamily="34" charset="0"/>
              <a:buChar char="•"/>
              <a:tabLst/>
              <a:defRPr/>
            </a:pPr>
            <a:r>
              <a:rPr lang="en-US" dirty="0"/>
              <a:t>List out all risk factors with rating alerts (or state “None”).</a:t>
            </a:r>
          </a:p>
        </p:txBody>
      </p:sp>
    </p:spTree>
    <p:extLst>
      <p:ext uri="{BB962C8B-B14F-4D97-AF65-F5344CB8AC3E}">
        <p14:creationId xmlns:p14="http://schemas.microsoft.com/office/powerpoint/2010/main" val="37139853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1_Content, Two Column w/ Icons_op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7FEDD70-1086-14B2-9223-6C87BFEF3C20}"/>
              </a:ext>
            </a:extLst>
          </p:cNvPr>
          <p:cNvSpPr/>
          <p:nvPr userDrawn="1"/>
        </p:nvSpPr>
        <p:spPr>
          <a:xfrm>
            <a:off x="0" y="1083560"/>
            <a:ext cx="12192000" cy="1107236"/>
          </a:xfrm>
          <a:prstGeom prst="rect">
            <a:avLst/>
          </a:prstGeom>
          <a:no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35D40C1-65EC-B465-5476-B3308EC6AC5F}"/>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052AABF-D613-D791-7FB2-C552F016D52A}"/>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C7213E4E-FAA3-9C6E-EB54-98251E3A4CF3}"/>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Risk Factors  |  </a:t>
            </a:r>
            <a:r>
              <a:rPr lang="en-US" sz="2800" b="0" i="0">
                <a:solidFill>
                  <a:schemeClr val="bg1"/>
                </a:solidFill>
                <a:latin typeface="Arial" panose="020B0604020202020204" pitchFamily="34" charset="0"/>
                <a:cs typeface="Arial" panose="020B0604020202020204" pitchFamily="34" charset="0"/>
              </a:rPr>
              <a:t>Trends Over Time</a:t>
            </a:r>
          </a:p>
        </p:txBody>
      </p:sp>
      <p:sp>
        <p:nvSpPr>
          <p:cNvPr id="11" name="TextBox 10">
            <a:extLst>
              <a:ext uri="{FF2B5EF4-FFF2-40B4-BE49-F238E27FC236}">
                <a16:creationId xmlns:a16="http://schemas.microsoft.com/office/drawing/2014/main" id="{4F67D3FE-B495-BE0C-D22F-AF679A66199D}"/>
              </a:ext>
            </a:extLst>
          </p:cNvPr>
          <p:cNvSpPr txBox="1"/>
          <p:nvPr userDrawn="1"/>
        </p:nvSpPr>
        <p:spPr>
          <a:xfrm>
            <a:off x="0" y="1184466"/>
            <a:ext cx="12192000" cy="824841"/>
          </a:xfrm>
          <a:prstGeom prst="rect">
            <a:avLst/>
          </a:prstGeom>
          <a:solidFill>
            <a:schemeClr val="bg2"/>
          </a:solidFill>
          <a:ln w="38100">
            <a:solidFill>
              <a:schemeClr val="tx1">
                <a:lumMod val="50000"/>
                <a:lumOff val="50000"/>
              </a:schemeClr>
            </a:solidFill>
          </a:ln>
        </p:spPr>
        <p:txBody>
          <a:bodyPr wrap="square" lIns="182880" tIns="164592" rIns="182880" bIns="164592" rtlCol="0">
            <a:spAutoFit/>
          </a:bodyPr>
          <a:lstStyle/>
          <a:p>
            <a:pPr algn="l"/>
            <a:r>
              <a:rPr lang="en-US" sz="1600" b="0" i="0" u="none" strike="noStrike" baseline="0">
                <a:solidFill>
                  <a:schemeClr val="tx1"/>
                </a:solidFill>
                <a:latin typeface="Arial" panose="020B0604020202020204" pitchFamily="34" charset="0"/>
                <a:cs typeface="Arial" panose="020B0604020202020204" pitchFamily="34" charset="0"/>
              </a:rPr>
              <a:t>Risk factors are attitudes, beliefs, and behaviors associated with negative outcomes for organizations or units. Higher unfavorable ratings on risk factors are linked to a higher likelihood of negative outcomes.</a:t>
            </a:r>
            <a:endParaRPr lang="en-US" sz="1600" i="0">
              <a:solidFill>
                <a:schemeClr val="tx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AA244EA-C8F8-BB4D-959A-4A4603B1F200}"/>
              </a:ext>
            </a:extLst>
          </p:cNvPr>
          <p:cNvSpPr txBox="1"/>
          <p:nvPr userDrawn="1"/>
        </p:nvSpPr>
        <p:spPr>
          <a:xfrm>
            <a:off x="3341388" y="3095301"/>
            <a:ext cx="550922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Copy the Trends Over Time for Risk Factors – Unfavorable Ratings table from the DEOCS Survey Results PDF Report and paste here. 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 image over this text.</a:t>
            </a:r>
          </a:p>
        </p:txBody>
      </p:sp>
    </p:spTree>
    <p:extLst>
      <p:ext uri="{BB962C8B-B14F-4D97-AF65-F5344CB8AC3E}">
        <p14:creationId xmlns:p14="http://schemas.microsoft.com/office/powerpoint/2010/main" val="408225532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_Content, Two Column w/ Icons_op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274844-9F20-5D57-C279-9A3368AD15F5}"/>
              </a:ext>
            </a:extLst>
          </p:cNvPr>
          <p:cNvSpPr txBox="1"/>
          <p:nvPr userDrawn="1"/>
        </p:nvSpPr>
        <p:spPr>
          <a:xfrm>
            <a:off x="6092378" y="652158"/>
            <a:ext cx="6098940" cy="1107303"/>
          </a:xfrm>
          <a:prstGeom prst="rect">
            <a:avLst/>
          </a:prstGeom>
          <a:solidFill>
            <a:schemeClr val="bg2"/>
          </a:solidFill>
          <a:ln w="25400">
            <a:solidFill>
              <a:schemeClr val="tx1">
                <a:lumMod val="50000"/>
                <a:lumOff val="50000"/>
              </a:schemeClr>
            </a:solidFill>
          </a:ln>
        </p:spPr>
        <p:txBody>
          <a:bodyPr wrap="square" lIns="137160" tIns="91440" rIns="91440" bIns="91440" rtlCol="0">
            <a:noAutofit/>
          </a:bodyPr>
          <a:lstStyle/>
          <a:p>
            <a:pPr algn="l"/>
            <a:r>
              <a:rPr lang="en-US" sz="1200" b="0" i="1" u="none" strike="noStrike" baseline="0">
                <a:latin typeface="Arial" panose="020B0604020202020204" pitchFamily="34" charset="0"/>
                <a:cs typeface="Arial" panose="020B0604020202020204" pitchFamily="34" charset="0"/>
              </a:rPr>
              <a:t>Binge Drinking </a:t>
            </a:r>
            <a:r>
              <a:rPr lang="en-US" sz="1200" b="0" i="0" u="none" strike="noStrike" baseline="0">
                <a:latin typeface="Arial" panose="020B0604020202020204" pitchFamily="34" charset="0"/>
                <a:cs typeface="Arial" panose="020B0604020202020204" pitchFamily="34" charset="0"/>
              </a:rPr>
              <a:t>measures how often, during the last three months, one consumed 5 or more drinks on one occasion. This pattern of drinking alcohol within 2 hours brings blood alcohol concentration (BAC) to 0.08 percent or higher for typical adults.</a:t>
            </a:r>
          </a:p>
          <a:p>
            <a:pPr algn="l"/>
            <a:endParaRPr lang="en-US" sz="1200" b="0" i="0" u="none" strike="noStrike" baseline="0">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B820802-756C-E118-6F79-AD620B49414B}"/>
              </a:ext>
            </a:extLst>
          </p:cNvPr>
          <p:cNvSpPr txBox="1"/>
          <p:nvPr userDrawn="1"/>
        </p:nvSpPr>
        <p:spPr>
          <a:xfrm>
            <a:off x="-9502" y="651465"/>
            <a:ext cx="6098940" cy="1107996"/>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Alcohol Impairing Memory </a:t>
            </a:r>
            <a:r>
              <a:rPr lang="en-US" sz="1200" b="0" i="0" u="none" strike="noStrike" baseline="0">
                <a:latin typeface="Arial" panose="020B0604020202020204" pitchFamily="34" charset="0"/>
                <a:cs typeface="Arial" panose="020B0604020202020204" pitchFamily="34" charset="0"/>
              </a:rPr>
              <a:t>measures how often, during the last three months, one was unable to remember what happened the night before due to drinking alcohol. This occurs when an individual drinks enough alcohol to temporarily block the transfer of memories from short-term to long-term storage—known as memory consolidation—in a brain area called the hippocampus.</a:t>
            </a:r>
            <a:endParaRPr lang="en-US" sz="1200" i="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B2A0553-3667-C522-6C9B-3F653106257F}"/>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F66CF884-AE03-A1EB-F1F9-68805E3CBAB9}"/>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987E9F-508E-25C6-B073-48D26B93CECE}"/>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BDFAC8C-80AC-9CE9-F677-83E098EC40AA}"/>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Alcohol Impairing Memory</a:t>
            </a:r>
            <a:endParaRPr lang="en-US" sz="1200" b="1">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E6ABDF6-F859-FC0F-6391-47E42E42BEB8}"/>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Binge Drinking</a:t>
            </a:r>
          </a:p>
        </p:txBody>
      </p:sp>
      <p:cxnSp>
        <p:nvCxnSpPr>
          <p:cNvPr id="39" name="Straight Connector 38">
            <a:extLst>
              <a:ext uri="{FF2B5EF4-FFF2-40B4-BE49-F238E27FC236}">
                <a16:creationId xmlns:a16="http://schemas.microsoft.com/office/drawing/2014/main" id="{37D02531-7002-97FE-41E9-4698F9D0834A}"/>
              </a:ext>
            </a:extLst>
          </p:cNvPr>
          <p:cNvCxnSpPr>
            <a:cxnSpLocks/>
          </p:cNvCxnSpPr>
          <p:nvPr userDrawn="1"/>
        </p:nvCxnSpPr>
        <p:spPr>
          <a:xfrm flipV="1">
            <a:off x="6097253"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B415734-89DE-6AE9-989F-9B0909BFABEA}"/>
              </a:ext>
            </a:extLst>
          </p:cNvPr>
          <p:cNvCxnSpPr>
            <a:cxnSpLocks/>
          </p:cNvCxnSpPr>
          <p:nvPr userDrawn="1"/>
        </p:nvCxnSpPr>
        <p:spPr>
          <a:xfrm flipV="1">
            <a:off x="6096000" y="-2"/>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CDF12EF-A571-B08D-1409-C641F05B913F}"/>
              </a:ext>
            </a:extLst>
          </p:cNvPr>
          <p:cNvSpPr txBox="1"/>
          <p:nvPr userDrawn="1"/>
        </p:nvSpPr>
        <p:spPr>
          <a:xfrm>
            <a:off x="1229511" y="2268576"/>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Alcohol Impairing Memory chart and 2024 Unfavorable Rating Comparison table from the DEOCS Survey Results PDF Report and paste here. You can hold the Windows + Shift + S keys to open the screenshot/snipping tool. Indicate presence of Factor Rating Alert      .</a:t>
            </a:r>
          </a:p>
        </p:txBody>
      </p:sp>
      <p:sp>
        <p:nvSpPr>
          <p:cNvPr id="44" name="TextBox 43">
            <a:extLst>
              <a:ext uri="{FF2B5EF4-FFF2-40B4-BE49-F238E27FC236}">
                <a16:creationId xmlns:a16="http://schemas.microsoft.com/office/drawing/2014/main" id="{41D67647-BBD3-3DE6-6267-FF5CDD6DC079}"/>
              </a:ext>
            </a:extLst>
          </p:cNvPr>
          <p:cNvSpPr txBox="1"/>
          <p:nvPr userDrawn="1"/>
        </p:nvSpPr>
        <p:spPr>
          <a:xfrm>
            <a:off x="7329267" y="4476244"/>
            <a:ext cx="3657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Binge Drinking by Demographic Category chart from the DEOCS Survey Results PDF Report and paste here. You can hold the Windows + Shift + S keys to open the screenshot/snipping tool. </a:t>
            </a:r>
          </a:p>
        </p:txBody>
      </p:sp>
      <p:sp>
        <p:nvSpPr>
          <p:cNvPr id="49" name="TextBox 48">
            <a:extLst>
              <a:ext uri="{FF2B5EF4-FFF2-40B4-BE49-F238E27FC236}">
                <a16:creationId xmlns:a16="http://schemas.microsoft.com/office/drawing/2014/main" id="{14BDFBDE-8F9E-0DDF-D97B-DACFAC8426B0}"/>
              </a:ext>
            </a:extLst>
          </p:cNvPr>
          <p:cNvSpPr txBox="1"/>
          <p:nvPr userDrawn="1"/>
        </p:nvSpPr>
        <p:spPr>
          <a:xfrm>
            <a:off x="7315486" y="2268576"/>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Binge Drinking chart and 2024 Unfavorable Rating Comparison table from the DEOCS Survey Results PDF Report and paste here. You can hold the Windows + Shift + S keys to open the screenshot/snipping tool. Indicate presence of Factor Rating Alert      .</a:t>
            </a:r>
          </a:p>
        </p:txBody>
      </p:sp>
      <p:sp>
        <p:nvSpPr>
          <p:cNvPr id="50" name="TextBox 49">
            <a:extLst>
              <a:ext uri="{FF2B5EF4-FFF2-40B4-BE49-F238E27FC236}">
                <a16:creationId xmlns:a16="http://schemas.microsoft.com/office/drawing/2014/main" id="{7600C17E-0030-BFBC-0157-F0E831D1FA22}"/>
              </a:ext>
            </a:extLst>
          </p:cNvPr>
          <p:cNvSpPr txBox="1"/>
          <p:nvPr userDrawn="1"/>
        </p:nvSpPr>
        <p:spPr>
          <a:xfrm>
            <a:off x="1232018" y="4403621"/>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Alcohol Impairing Memory by Demographic Category chart from the DEOCS Survey Results PDF Report and paste here. You can hold the Windows + Shift + S keys to open the screenshot/snipping tool. </a:t>
            </a:r>
          </a:p>
        </p:txBody>
      </p:sp>
      <p:pic>
        <p:nvPicPr>
          <p:cNvPr id="55" name="Picture 54" descr="Icon&#10;&#10;Description automatically generated">
            <a:extLst>
              <a:ext uri="{FF2B5EF4-FFF2-40B4-BE49-F238E27FC236}">
                <a16:creationId xmlns:a16="http://schemas.microsoft.com/office/drawing/2014/main" id="{E8B231C3-0A1E-D5DB-5D89-E6BE90E9CA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1654" y="3195257"/>
            <a:ext cx="242886" cy="242886"/>
          </a:xfrm>
          <a:prstGeom prst="rect">
            <a:avLst/>
          </a:prstGeom>
          <a:noFill/>
          <a:ln>
            <a:noFill/>
          </a:ln>
        </p:spPr>
      </p:pic>
      <p:pic>
        <p:nvPicPr>
          <p:cNvPr id="59" name="Picture 58" descr="Icon&#10;&#10;Description automatically generated">
            <a:extLst>
              <a:ext uri="{FF2B5EF4-FFF2-40B4-BE49-F238E27FC236}">
                <a16:creationId xmlns:a16="http://schemas.microsoft.com/office/drawing/2014/main" id="{008E9FDD-D3CE-F645-404F-1FB33BA6181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85069" y="3195257"/>
            <a:ext cx="242886" cy="242886"/>
          </a:xfrm>
          <a:prstGeom prst="rect">
            <a:avLst/>
          </a:prstGeom>
          <a:noFill/>
          <a:ln>
            <a:noFill/>
          </a:ln>
        </p:spPr>
      </p:pic>
    </p:spTree>
    <p:extLst>
      <p:ext uri="{BB962C8B-B14F-4D97-AF65-F5344CB8AC3E}">
        <p14:creationId xmlns:p14="http://schemas.microsoft.com/office/powerpoint/2010/main" val="4283421743"/>
      </p:ext>
    </p:extLst>
  </p:cSld>
  <p:clrMapOvr>
    <a:masterClrMapping/>
  </p:clrMapOvr>
  <p:extLst>
    <p:ext uri="{DCECCB84-F9BA-43D5-87BE-67443E8EF086}">
      <p15:sldGuideLst xmlns:p15="http://schemas.microsoft.com/office/powerpoint/2012/main">
        <p15:guide id="1" orient="horz" pos="2424"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3_Content, Two Column w/ Icons_op2">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8543E5F-DA2D-D986-809C-0AFC601ADD3E}"/>
              </a:ext>
            </a:extLst>
          </p:cNvPr>
          <p:cNvSpPr txBox="1"/>
          <p:nvPr userDrawn="1"/>
        </p:nvSpPr>
        <p:spPr>
          <a:xfrm>
            <a:off x="-9502" y="645114"/>
            <a:ext cx="6098940" cy="923330"/>
          </a:xfrm>
          <a:prstGeom prst="rect">
            <a:avLst/>
          </a:prstGeom>
          <a:solidFill>
            <a:schemeClr val="bg2"/>
          </a:solidFill>
          <a:ln w="25400">
            <a:solidFill>
              <a:schemeClr val="tx1">
                <a:lumMod val="50000"/>
                <a:lumOff val="50000"/>
              </a:schemeClr>
            </a:solidFill>
          </a:ln>
        </p:spPr>
        <p:txBody>
          <a:bodyPr wrap="square" lIns="137160" tIns="91440" rIns="91440" bIns="91440" rtlCol="0">
            <a:noAutofit/>
          </a:bodyPr>
          <a:lstStyle/>
          <a:p>
            <a:pPr algn="l"/>
            <a:r>
              <a:rPr lang="en-US" sz="1200" b="0" i="1" u="none" strike="noStrike" baseline="0" dirty="0">
                <a:latin typeface="Arial" panose="020B0604020202020204" pitchFamily="34" charset="0"/>
                <a:cs typeface="Arial" panose="020B0604020202020204" pitchFamily="34" charset="0"/>
              </a:rPr>
              <a:t>Racially Harassing Behaviors </a:t>
            </a:r>
            <a:r>
              <a:rPr lang="en-US" sz="1200" b="0" i="0" u="none" strike="noStrike" baseline="0" dirty="0">
                <a:latin typeface="Arial" panose="020B0604020202020204" pitchFamily="34" charset="0"/>
                <a:cs typeface="Arial" panose="020B0604020202020204" pitchFamily="34" charset="0"/>
              </a:rPr>
              <a:t>measures the experience or witnessing of offensive behaviors based on race or ethnicity that occurred over the past three months. These behaviors create a workplace that is intimidating, hostile, offensive, or unreasonably intrusive.</a:t>
            </a:r>
            <a:endParaRPr lang="en-US" sz="12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DF14CC8D-4AB1-068F-7747-B0E4C493C1F6}"/>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B494BF1B-3656-A63E-4D03-75ECB47F9CA4}"/>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4A7741-479E-067D-4AF5-60498C8A730D}"/>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A94FFEF-876C-8C06-BFA8-460390408FFD}"/>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Racially Harassing Behaviors</a:t>
            </a:r>
            <a:endParaRPr lang="en-US" sz="12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CC44818E-15E4-18F1-4DE7-95534F0D439C}"/>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latin typeface="Arial" panose="020B0604020202020204" pitchFamily="34" charset="0"/>
                <a:cs typeface="Arial" panose="020B0604020202020204" pitchFamily="34" charset="0"/>
              </a:rPr>
              <a:t>Sexist Behaviors</a:t>
            </a:r>
          </a:p>
        </p:txBody>
      </p:sp>
      <p:sp>
        <p:nvSpPr>
          <p:cNvPr id="18" name="TextBox 17">
            <a:extLst>
              <a:ext uri="{FF2B5EF4-FFF2-40B4-BE49-F238E27FC236}">
                <a16:creationId xmlns:a16="http://schemas.microsoft.com/office/drawing/2014/main" id="{91FF8E55-D75A-6B61-5E8C-E4D90DBCE5F6}"/>
              </a:ext>
            </a:extLst>
          </p:cNvPr>
          <p:cNvSpPr txBox="1"/>
          <p:nvPr userDrawn="1"/>
        </p:nvSpPr>
        <p:spPr>
          <a:xfrm>
            <a:off x="6089438" y="645115"/>
            <a:ext cx="6098940" cy="923330"/>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Sexist Behaviors </a:t>
            </a:r>
            <a:r>
              <a:rPr lang="en-US" sz="1200" b="0" i="0" u="none" strike="noStrike" baseline="0" dirty="0">
                <a:latin typeface="Arial" panose="020B0604020202020204" pitchFamily="34" charset="0"/>
                <a:cs typeface="Arial" panose="020B0604020202020204" pitchFamily="34" charset="0"/>
              </a:rPr>
              <a:t>measures prejudicial, stereotypical, or negative attitudes and opinions based on sex that occurred over the past three months. They also include verbal and/or nonverbal behaviors that convey insulting, offensive, or condescending attitudes based on the sex of the individual.</a:t>
            </a:r>
          </a:p>
        </p:txBody>
      </p:sp>
      <p:cxnSp>
        <p:nvCxnSpPr>
          <p:cNvPr id="19" name="Straight Connector 18">
            <a:extLst>
              <a:ext uri="{FF2B5EF4-FFF2-40B4-BE49-F238E27FC236}">
                <a16:creationId xmlns:a16="http://schemas.microsoft.com/office/drawing/2014/main" id="{2FFE265D-8579-6177-AECE-E152BF05E575}"/>
              </a:ext>
            </a:extLst>
          </p:cNvPr>
          <p:cNvCxnSpPr>
            <a:cxnSpLocks/>
          </p:cNvCxnSpPr>
          <p:nvPr userDrawn="1"/>
        </p:nvCxnSpPr>
        <p:spPr>
          <a:xfrm flipV="1">
            <a:off x="6096000" y="-1"/>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685DDD-EA55-D15B-B028-10A87ED54CBF}"/>
              </a:ext>
            </a:extLst>
          </p:cNvPr>
          <p:cNvCxnSpPr>
            <a:cxnSpLocks/>
          </p:cNvCxnSpPr>
          <p:nvPr userDrawn="1"/>
        </p:nvCxnSpPr>
        <p:spPr>
          <a:xfrm flipV="1">
            <a:off x="6098944" y="0"/>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0B2CB8D-23AD-BB2D-A6D4-32838FB72AE0}"/>
              </a:ext>
            </a:extLst>
          </p:cNvPr>
          <p:cNvSpPr txBox="1"/>
          <p:nvPr userDrawn="1"/>
        </p:nvSpPr>
        <p:spPr>
          <a:xfrm>
            <a:off x="1232113" y="2177067"/>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Racially Harassing Behaviors chart and 2024 Unfavorable Rating Comparison table from the DEOCS Survey Results PDF Report and paste here. You can hold the Windows + Shift + S keys to open the screenshot/snipping tool. Indicate presence of Factor Rating Alert      .</a:t>
            </a:r>
          </a:p>
        </p:txBody>
      </p:sp>
      <p:sp>
        <p:nvSpPr>
          <p:cNvPr id="27" name="TextBox 26">
            <a:extLst>
              <a:ext uri="{FF2B5EF4-FFF2-40B4-BE49-F238E27FC236}">
                <a16:creationId xmlns:a16="http://schemas.microsoft.com/office/drawing/2014/main" id="{6C815A63-4CDE-1639-9CF5-7506EB2B28A9}"/>
              </a:ext>
            </a:extLst>
          </p:cNvPr>
          <p:cNvSpPr txBox="1"/>
          <p:nvPr userDrawn="1"/>
        </p:nvSpPr>
        <p:spPr>
          <a:xfrm>
            <a:off x="7302287" y="4431113"/>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Sexist Behaviors by Demographic Category chart from the DEOCS Survey Results PDF Report and paste here. You can hold the Windows + Shift + S keys to open the screenshot/snipping tool. </a:t>
            </a:r>
          </a:p>
        </p:txBody>
      </p:sp>
      <p:sp>
        <p:nvSpPr>
          <p:cNvPr id="32" name="TextBox 31">
            <a:extLst>
              <a:ext uri="{FF2B5EF4-FFF2-40B4-BE49-F238E27FC236}">
                <a16:creationId xmlns:a16="http://schemas.microsoft.com/office/drawing/2014/main" id="{F62D3B46-30FC-92DF-00BF-722FBD9A661D}"/>
              </a:ext>
            </a:extLst>
          </p:cNvPr>
          <p:cNvSpPr txBox="1"/>
          <p:nvPr userDrawn="1"/>
        </p:nvSpPr>
        <p:spPr>
          <a:xfrm>
            <a:off x="7302287" y="2177067"/>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Sexist Behaviors chart and 2024 Unfavorable Rating Comparison table from the DEOCS Survey Results PDF Report and paste here. You can hold the Windows + Shift + S keys to open the screenshot/snipping tool. Indicate presence of Factor Rating Alert      . </a:t>
            </a:r>
          </a:p>
        </p:txBody>
      </p:sp>
      <p:sp>
        <p:nvSpPr>
          <p:cNvPr id="33" name="TextBox 32">
            <a:extLst>
              <a:ext uri="{FF2B5EF4-FFF2-40B4-BE49-F238E27FC236}">
                <a16:creationId xmlns:a16="http://schemas.microsoft.com/office/drawing/2014/main" id="{27929FAA-B95F-BBCF-E919-E44D07282536}"/>
              </a:ext>
            </a:extLst>
          </p:cNvPr>
          <p:cNvSpPr txBox="1"/>
          <p:nvPr userDrawn="1"/>
        </p:nvSpPr>
        <p:spPr>
          <a:xfrm>
            <a:off x="1212744" y="4431113"/>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Racially Harassing Behaviors by Demographic Category chart from the DEOCS Survey Results PDF Report and paste here. You can hold the Windows + Shift + S keys to open the screenshot/snipping tool. </a:t>
            </a:r>
          </a:p>
        </p:txBody>
      </p:sp>
      <p:pic>
        <p:nvPicPr>
          <p:cNvPr id="53" name="Picture 52" descr="Icon&#10;&#10;Description automatically generated">
            <a:extLst>
              <a:ext uri="{FF2B5EF4-FFF2-40B4-BE49-F238E27FC236}">
                <a16:creationId xmlns:a16="http://schemas.microsoft.com/office/drawing/2014/main" id="{E909AD1B-FA86-6FC0-51B3-8BFFA6AB6BC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75708" y="3122565"/>
            <a:ext cx="242886" cy="242886"/>
          </a:xfrm>
          <a:prstGeom prst="rect">
            <a:avLst/>
          </a:prstGeom>
          <a:noFill/>
          <a:ln>
            <a:noFill/>
          </a:ln>
        </p:spPr>
      </p:pic>
      <p:pic>
        <p:nvPicPr>
          <p:cNvPr id="57" name="Picture 56" descr="Icon&#10;&#10;Description automatically generated">
            <a:extLst>
              <a:ext uri="{FF2B5EF4-FFF2-40B4-BE49-F238E27FC236}">
                <a16:creationId xmlns:a16="http://schemas.microsoft.com/office/drawing/2014/main" id="{99E8791D-7F0A-748B-4397-3197C0FE7A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50878" y="3108223"/>
            <a:ext cx="242886" cy="242886"/>
          </a:xfrm>
          <a:prstGeom prst="rect">
            <a:avLst/>
          </a:prstGeom>
          <a:noFill/>
          <a:ln>
            <a:noFill/>
          </a:ln>
        </p:spPr>
      </p:pic>
    </p:spTree>
    <p:extLst>
      <p:ext uri="{BB962C8B-B14F-4D97-AF65-F5344CB8AC3E}">
        <p14:creationId xmlns:p14="http://schemas.microsoft.com/office/powerpoint/2010/main" val="4144802171"/>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1_Content, Two Column w/ Icons_op2">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D28D445-FC34-CC27-A941-76D7E750AC77}"/>
              </a:ext>
            </a:extLst>
          </p:cNvPr>
          <p:cNvSpPr txBox="1"/>
          <p:nvPr userDrawn="1"/>
        </p:nvSpPr>
        <p:spPr>
          <a:xfrm>
            <a:off x="6092378" y="652159"/>
            <a:ext cx="6098940" cy="553998"/>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a:latin typeface="Arial" panose="020B0604020202020204" pitchFamily="34" charset="0"/>
                <a:cs typeface="Arial" panose="020B0604020202020204" pitchFamily="34" charset="0"/>
              </a:rPr>
              <a:t>Stress </a:t>
            </a:r>
            <a:r>
              <a:rPr lang="en-US" sz="1200" b="0" i="0" u="none" strike="noStrike" baseline="0">
                <a:latin typeface="Arial" panose="020B0604020202020204" pitchFamily="34" charset="0"/>
                <a:cs typeface="Arial" panose="020B0604020202020204" pitchFamily="34" charset="0"/>
              </a:rPr>
              <a:t>measures</a:t>
            </a:r>
            <a:r>
              <a:rPr lang="en-US" sz="1200" b="0" i="1" u="none" strike="noStrike" baseline="0">
                <a:latin typeface="Arial" panose="020B0604020202020204" pitchFamily="34" charset="0"/>
                <a:cs typeface="Arial" panose="020B0604020202020204" pitchFamily="34" charset="0"/>
              </a:rPr>
              <a:t> </a:t>
            </a:r>
            <a:r>
              <a:rPr lang="en-US" sz="1200" b="0" i="0" u="none" strike="noStrike" baseline="0">
                <a:latin typeface="Arial" panose="020B0604020202020204" pitchFamily="34" charset="0"/>
                <a:cs typeface="Arial" panose="020B0604020202020204" pitchFamily="34" charset="0"/>
              </a:rPr>
              <a:t>the feeling of emotional strain or pressure. Stressed individuals may feel unable to predict or influence valued and prominent aspects of their lives.</a:t>
            </a:r>
            <a:endParaRPr lang="en-US" sz="120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CC188BFF-9A62-370A-4E32-D5EE549D8C27}"/>
              </a:ext>
            </a:extLst>
          </p:cNvPr>
          <p:cNvSpPr txBox="1"/>
          <p:nvPr userDrawn="1"/>
        </p:nvSpPr>
        <p:spPr>
          <a:xfrm>
            <a:off x="-9502" y="651091"/>
            <a:ext cx="6098940" cy="553998"/>
          </a:xfrm>
          <a:prstGeom prst="rect">
            <a:avLst/>
          </a:prstGeom>
          <a:solidFill>
            <a:schemeClr val="bg2"/>
          </a:solidFill>
          <a:ln w="25400">
            <a:solidFill>
              <a:schemeClr val="tx1">
                <a:lumMod val="50000"/>
                <a:lumOff val="50000"/>
              </a:schemeClr>
            </a:solidFill>
          </a:ln>
        </p:spPr>
        <p:txBody>
          <a:bodyPr wrap="square" lIns="137160" tIns="91440" rIns="91440" bIns="91440" rtlCol="0">
            <a:noAutofit/>
          </a:bodyPr>
          <a:lstStyle/>
          <a:p>
            <a:pPr algn="l"/>
            <a:r>
              <a:rPr lang="en-US" sz="1200" b="0" i="1" u="none" strike="noStrike" baseline="0" dirty="0">
                <a:latin typeface="Arial" panose="020B0604020202020204" pitchFamily="34" charset="0"/>
                <a:cs typeface="Arial" panose="020B0604020202020204" pitchFamily="34" charset="0"/>
              </a:rPr>
              <a:t>Sexually Harassing Behaviors </a:t>
            </a:r>
            <a:r>
              <a:rPr lang="en-US" sz="1200" b="0" i="0" u="none" strike="noStrike" baseline="0" dirty="0">
                <a:latin typeface="Arial" panose="020B0604020202020204" pitchFamily="34" charset="0"/>
                <a:cs typeface="Arial" panose="020B0604020202020204" pitchFamily="34" charset="0"/>
              </a:rPr>
              <a:t>are unwelcome sexual advances and offensive comments or gestures of a sexual nature that occurred over the past three months.</a:t>
            </a:r>
          </a:p>
        </p:txBody>
      </p:sp>
      <p:sp>
        <p:nvSpPr>
          <p:cNvPr id="10" name="Rectangle 9">
            <a:extLst>
              <a:ext uri="{FF2B5EF4-FFF2-40B4-BE49-F238E27FC236}">
                <a16:creationId xmlns:a16="http://schemas.microsoft.com/office/drawing/2014/main" id="{EDDB62BC-A5DC-AEC5-0808-833928CC4F05}"/>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2B3803B-DBAC-E1B2-F2A3-478383D30B1F}"/>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7D381F1-9915-D862-F094-6789C2A00D1E}"/>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41FA437-7C19-2848-0165-FBCEA357044D}"/>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Sexually Harassing Behaviors</a:t>
            </a:r>
            <a:endParaRPr lang="en-US" sz="1200" b="1">
              <a:solidFill>
                <a:schemeClr val="bg1"/>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62B9BC57-9E04-B91F-F2CB-DBA36F54FA10}"/>
              </a:ext>
            </a:extLst>
          </p:cNvPr>
          <p:cNvSpPr txBox="1"/>
          <p:nvPr userDrawn="1"/>
        </p:nvSpPr>
        <p:spPr>
          <a:xfrm>
            <a:off x="6304969"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Stress</a:t>
            </a:r>
          </a:p>
        </p:txBody>
      </p:sp>
      <p:cxnSp>
        <p:nvCxnSpPr>
          <p:cNvPr id="21" name="Straight Connector 20">
            <a:extLst>
              <a:ext uri="{FF2B5EF4-FFF2-40B4-BE49-F238E27FC236}">
                <a16:creationId xmlns:a16="http://schemas.microsoft.com/office/drawing/2014/main" id="{21B72D34-40A5-46B6-DB30-E153AE1384C6}"/>
              </a:ext>
            </a:extLst>
          </p:cNvPr>
          <p:cNvCxnSpPr>
            <a:cxnSpLocks/>
          </p:cNvCxnSpPr>
          <p:nvPr userDrawn="1"/>
        </p:nvCxnSpPr>
        <p:spPr>
          <a:xfrm flipV="1">
            <a:off x="6096000"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F15CBC0-0D37-FFBF-DF69-4468040AA972}"/>
              </a:ext>
            </a:extLst>
          </p:cNvPr>
          <p:cNvCxnSpPr>
            <a:cxnSpLocks/>
          </p:cNvCxnSpPr>
          <p:nvPr userDrawn="1"/>
        </p:nvCxnSpPr>
        <p:spPr>
          <a:xfrm flipV="1">
            <a:off x="6097755" y="11545"/>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B21C1872-7A36-D0A0-8B58-05C24860A8D1}"/>
              </a:ext>
            </a:extLst>
          </p:cNvPr>
          <p:cNvSpPr txBox="1"/>
          <p:nvPr userDrawn="1"/>
        </p:nvSpPr>
        <p:spPr>
          <a:xfrm>
            <a:off x="1218859" y="1936532"/>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Sexually Harassing Behaviors chart and 2024 Unfavorable Rating Comparison table from the DEOCS Survey Results PDF Report and paste here. You can hold the Windows + Shift + S keys to open the screenshot/snipping tool. Indicate presence of Factor Rating Alert      .</a:t>
            </a:r>
          </a:p>
        </p:txBody>
      </p:sp>
      <p:sp>
        <p:nvSpPr>
          <p:cNvPr id="26" name="TextBox 25">
            <a:extLst>
              <a:ext uri="{FF2B5EF4-FFF2-40B4-BE49-F238E27FC236}">
                <a16:creationId xmlns:a16="http://schemas.microsoft.com/office/drawing/2014/main" id="{21A8EAC5-B14F-3B10-DFB0-CC9ACC9B6A9D}"/>
              </a:ext>
            </a:extLst>
          </p:cNvPr>
          <p:cNvSpPr txBox="1"/>
          <p:nvPr userDrawn="1"/>
        </p:nvSpPr>
        <p:spPr>
          <a:xfrm>
            <a:off x="7315200" y="4431696"/>
            <a:ext cx="36576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Stress by Demographic Category chart from the DEOCS Survey Results PDF Report and paste here. You can hold the Windows + Shift + S keys to open the screenshot/snipping tool. </a:t>
            </a:r>
          </a:p>
        </p:txBody>
      </p:sp>
      <p:sp>
        <p:nvSpPr>
          <p:cNvPr id="31" name="TextBox 30">
            <a:extLst>
              <a:ext uri="{FF2B5EF4-FFF2-40B4-BE49-F238E27FC236}">
                <a16:creationId xmlns:a16="http://schemas.microsoft.com/office/drawing/2014/main" id="{6E6991BF-B9D8-65E9-7FE5-33CA37A37FC8}"/>
              </a:ext>
            </a:extLst>
          </p:cNvPr>
          <p:cNvSpPr txBox="1"/>
          <p:nvPr userDrawn="1"/>
        </p:nvSpPr>
        <p:spPr>
          <a:xfrm>
            <a:off x="7315200" y="2018455"/>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Stress chart and 2024 Unfavorable Rating Comparison table from the DEOCS Survey Results PDF Report and paste here. You can hold the Windows + Shift + S keys to open the screenshot/snipping tool. Indicate presence of Factor Rating Alert      .</a:t>
            </a:r>
          </a:p>
        </p:txBody>
      </p:sp>
      <p:sp>
        <p:nvSpPr>
          <p:cNvPr id="32" name="TextBox 31">
            <a:extLst>
              <a:ext uri="{FF2B5EF4-FFF2-40B4-BE49-F238E27FC236}">
                <a16:creationId xmlns:a16="http://schemas.microsoft.com/office/drawing/2014/main" id="{A688DBDC-7127-EF91-791E-C69FD8221742}"/>
              </a:ext>
            </a:extLst>
          </p:cNvPr>
          <p:cNvSpPr txBox="1"/>
          <p:nvPr userDrawn="1"/>
        </p:nvSpPr>
        <p:spPr>
          <a:xfrm>
            <a:off x="1218318" y="4339364"/>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Sexually Harassing Behaviors by Demographic Category chart from the DEOCS Survey Results PDF Report and paste here. You can hold the Windows + Shift + S keys to open the screenshot/snipping tool. </a:t>
            </a:r>
          </a:p>
        </p:txBody>
      </p:sp>
      <p:pic>
        <p:nvPicPr>
          <p:cNvPr id="41" name="Picture 40" descr="Icon&#10;&#10;Description automatically generated">
            <a:extLst>
              <a:ext uri="{FF2B5EF4-FFF2-40B4-BE49-F238E27FC236}">
                <a16:creationId xmlns:a16="http://schemas.microsoft.com/office/drawing/2014/main" id="{35D2C3FC-3E33-E8D9-DA19-636DE0D260D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5965" y="2875218"/>
            <a:ext cx="242886" cy="242886"/>
          </a:xfrm>
          <a:prstGeom prst="rect">
            <a:avLst/>
          </a:prstGeom>
          <a:noFill/>
          <a:ln>
            <a:noFill/>
          </a:ln>
        </p:spPr>
      </p:pic>
      <p:pic>
        <p:nvPicPr>
          <p:cNvPr id="49" name="Picture 48" descr="Icon&#10;&#10;Description automatically generated">
            <a:extLst>
              <a:ext uri="{FF2B5EF4-FFF2-40B4-BE49-F238E27FC236}">
                <a16:creationId xmlns:a16="http://schemas.microsoft.com/office/drawing/2014/main" id="{5FAEF09E-8C34-E15C-3E78-607C063DDFF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69556" y="2947784"/>
            <a:ext cx="242886" cy="242886"/>
          </a:xfrm>
          <a:prstGeom prst="rect">
            <a:avLst/>
          </a:prstGeom>
          <a:noFill/>
          <a:ln>
            <a:noFill/>
          </a:ln>
        </p:spPr>
      </p:pic>
    </p:spTree>
    <p:extLst>
      <p:ext uri="{BB962C8B-B14F-4D97-AF65-F5344CB8AC3E}">
        <p14:creationId xmlns:p14="http://schemas.microsoft.com/office/powerpoint/2010/main" val="2312622575"/>
      </p:ext>
    </p:extLst>
  </p:cSld>
  <p:clrMapOvr>
    <a:masterClrMapping/>
  </p:clrMapOvr>
  <p:extLst>
    <p:ext uri="{DCECCB84-F9BA-43D5-87BE-67443E8EF086}">
      <p15:sldGuideLst xmlns:p15="http://schemas.microsoft.com/office/powerpoint/2012/main">
        <p15:guide id="1" orient="horz" pos="2304"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ontent, Two Column w/ Icons_o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32ABB7-2305-2DA4-FD2E-66CE57A4DFBA}"/>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3EBBD9A7-18B9-66D1-0536-0D562C44D7AD}"/>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64D75351-FD17-6B82-FD26-EBFF27B39AA0}"/>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46F25B23-AF77-FB2F-E375-C4205C61133E}"/>
              </a:ext>
            </a:extLst>
          </p:cNvPr>
          <p:cNvSpPr txBox="1"/>
          <p:nvPr userDrawn="1"/>
        </p:nvSpPr>
        <p:spPr>
          <a:xfrm>
            <a:off x="286220" y="86770"/>
            <a:ext cx="5870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10" baseline="0">
                <a:solidFill>
                  <a:schemeClr val="bg1"/>
                </a:solidFill>
                <a:latin typeface="Arial" panose="020B0604020202020204" pitchFamily="34" charset="0"/>
                <a:cs typeface="Arial" panose="020B0604020202020204" pitchFamily="34" charset="0"/>
              </a:rPr>
              <a:t>Passive Leadership </a:t>
            </a:r>
            <a:r>
              <a:rPr lang="en-US" sz="2000" b="1">
                <a:solidFill>
                  <a:schemeClr val="bg1"/>
                </a:solidFill>
                <a:latin typeface="Arial" panose="020B0604020202020204" pitchFamily="34" charset="0"/>
                <a:cs typeface="Arial" panose="020B0604020202020204" pitchFamily="34" charset="0"/>
              </a:rPr>
              <a:t>– </a:t>
            </a:r>
            <a:r>
              <a:rPr lang="en-US" sz="2000" b="1" spc="-10" baseline="0">
                <a:solidFill>
                  <a:schemeClr val="bg1"/>
                </a:solidFill>
                <a:latin typeface="Arial" panose="020B0604020202020204" pitchFamily="34" charset="0"/>
                <a:cs typeface="Arial" panose="020B0604020202020204" pitchFamily="34" charset="0"/>
              </a:rPr>
              <a:t> </a:t>
            </a:r>
            <a:endParaRPr lang="en-US" sz="1200" b="1" spc="-10" baseline="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FA71AE7-9727-FC88-E768-D70BF20E8FEB}"/>
              </a:ext>
            </a:extLst>
          </p:cNvPr>
          <p:cNvSpPr txBox="1"/>
          <p:nvPr userDrawn="1"/>
        </p:nvSpPr>
        <p:spPr>
          <a:xfrm>
            <a:off x="6304968" y="86770"/>
            <a:ext cx="58708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10" baseline="0">
                <a:solidFill>
                  <a:schemeClr val="bg1"/>
                </a:solidFill>
                <a:latin typeface="Arial" panose="020B0604020202020204" pitchFamily="34" charset="0"/>
                <a:cs typeface="Arial" panose="020B0604020202020204" pitchFamily="34" charset="0"/>
              </a:rPr>
              <a:t>Passive Leadership </a:t>
            </a:r>
            <a:r>
              <a:rPr lang="en-US" sz="2000" b="1">
                <a:solidFill>
                  <a:schemeClr val="bg1"/>
                </a:solidFill>
                <a:latin typeface="Arial" panose="020B0604020202020204" pitchFamily="34" charset="0"/>
                <a:cs typeface="Arial" panose="020B0604020202020204" pitchFamily="34" charset="0"/>
              </a:rPr>
              <a:t>– </a:t>
            </a:r>
            <a:endParaRPr lang="en-US" sz="2000" b="1" spc="-10" baseline="0">
              <a:solidFill>
                <a:schemeClr val="bg1"/>
              </a:solidFill>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39F8BD1E-E2E0-7AC9-A1A8-CE86819C114F}"/>
              </a:ext>
            </a:extLst>
          </p:cNvPr>
          <p:cNvCxnSpPr>
            <a:cxnSpLocks/>
          </p:cNvCxnSpPr>
          <p:nvPr userDrawn="1"/>
        </p:nvCxnSpPr>
        <p:spPr>
          <a:xfrm flipV="1">
            <a:off x="6096000"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9034360-A98F-8664-8A4E-747199D5C97E}"/>
              </a:ext>
            </a:extLst>
          </p:cNvPr>
          <p:cNvCxnSpPr>
            <a:cxnSpLocks/>
          </p:cNvCxnSpPr>
          <p:nvPr userDrawn="1"/>
        </p:nvCxnSpPr>
        <p:spPr>
          <a:xfrm flipV="1">
            <a:off x="6097073" y="8965"/>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26E0EB7-535A-6544-F057-C907D1C6FAA1}"/>
              </a:ext>
            </a:extLst>
          </p:cNvPr>
          <p:cNvSpPr txBox="1"/>
          <p:nvPr userDrawn="1"/>
        </p:nvSpPr>
        <p:spPr>
          <a:xfrm>
            <a:off x="-9503" y="637164"/>
            <a:ext cx="12201499" cy="553998"/>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a:latin typeface="Arial" panose="020B0604020202020204" pitchFamily="34" charset="0"/>
                <a:cs typeface="Arial" panose="020B0604020202020204" pitchFamily="34" charset="0"/>
              </a:rPr>
              <a:t>Passive Leadership </a:t>
            </a:r>
            <a:r>
              <a:rPr lang="en-US" sz="1200" b="0" i="0" u="none" strike="noStrike" baseline="0">
                <a:latin typeface="Arial" panose="020B0604020202020204" pitchFamily="34" charset="0"/>
                <a:cs typeface="Arial" panose="020B0604020202020204" pitchFamily="34" charset="0"/>
              </a:rPr>
              <a:t>measures the perception that leaders avoid decisions, do not respond to problems, fail to follow up, hesitate to act, and are absent when needed. This is also known as laissez-faire leadership.</a:t>
            </a:r>
            <a:endParaRPr lang="en-US" sz="1800">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21014DCC-0902-8E3F-C6CE-110FB5E0C28A}"/>
              </a:ext>
            </a:extLst>
          </p:cNvPr>
          <p:cNvSpPr txBox="1"/>
          <p:nvPr userDrawn="1"/>
        </p:nvSpPr>
        <p:spPr>
          <a:xfrm>
            <a:off x="1200490" y="1732080"/>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Passive Leadership – Ratings for Unit/Organization Leader chart and 2024 Unfavorable Rating Comparison table from the DEOCS Survey Results PDF Report and paste here. You can hold the Windows + Shift + S keys to open the screenshot/snipping tool. Indicate presence of Factor Rating Alert      .</a:t>
            </a:r>
          </a:p>
        </p:txBody>
      </p:sp>
      <p:sp>
        <p:nvSpPr>
          <p:cNvPr id="19" name="TextBox 18">
            <a:extLst>
              <a:ext uri="{FF2B5EF4-FFF2-40B4-BE49-F238E27FC236}">
                <a16:creationId xmlns:a16="http://schemas.microsoft.com/office/drawing/2014/main" id="{85B10653-1015-AC5D-0377-C6AAB1F7D160}"/>
              </a:ext>
            </a:extLst>
          </p:cNvPr>
          <p:cNvSpPr txBox="1"/>
          <p:nvPr userDrawn="1"/>
        </p:nvSpPr>
        <p:spPr>
          <a:xfrm>
            <a:off x="7320791" y="4363684"/>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Passive Leadership – Ratings for Senior NCO/SEL by Demographic Category chart from the DEOCS Survey Results PDF Report and paste here. You can hold the Windows + Shift + S keys to open the screenshot/snipping tool. </a:t>
            </a:r>
          </a:p>
        </p:txBody>
      </p:sp>
      <p:sp>
        <p:nvSpPr>
          <p:cNvPr id="29" name="TextBox 28">
            <a:extLst>
              <a:ext uri="{FF2B5EF4-FFF2-40B4-BE49-F238E27FC236}">
                <a16:creationId xmlns:a16="http://schemas.microsoft.com/office/drawing/2014/main" id="{7AC3F60E-CFF2-841D-3E04-2F7F003FDDA9}"/>
              </a:ext>
            </a:extLst>
          </p:cNvPr>
          <p:cNvSpPr txBox="1"/>
          <p:nvPr userDrawn="1"/>
        </p:nvSpPr>
        <p:spPr>
          <a:xfrm>
            <a:off x="7304889" y="1732080"/>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Passive Leadership – Ratings for Senior NCO/SEL chart and 2024 Unfavorable Rating Comparison table from the DEOCS Survey Results PDF Report and paste here. You can hold the Windows + Shift + S keys to open the screenshot/snipping tool. Indicate presence of Factor Rating Alert      .</a:t>
            </a:r>
          </a:p>
        </p:txBody>
      </p:sp>
      <p:sp>
        <p:nvSpPr>
          <p:cNvPr id="30" name="TextBox 29">
            <a:extLst>
              <a:ext uri="{FF2B5EF4-FFF2-40B4-BE49-F238E27FC236}">
                <a16:creationId xmlns:a16="http://schemas.microsoft.com/office/drawing/2014/main" id="{A7534453-0538-2607-AFB8-AA5C91D3F697}"/>
              </a:ext>
            </a:extLst>
          </p:cNvPr>
          <p:cNvSpPr txBox="1"/>
          <p:nvPr userDrawn="1"/>
        </p:nvSpPr>
        <p:spPr>
          <a:xfrm>
            <a:off x="1229512" y="4308026"/>
            <a:ext cx="36576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Passive Leadership – Ratings for Unit/Organization Leader by Demographic Category chart from the DEOCS Survey Results PDF Report and paste here. You can hold the Windows + Shift + S keys to open the screenshot/snipping tool. </a:t>
            </a:r>
          </a:p>
        </p:txBody>
      </p:sp>
      <p:pic>
        <p:nvPicPr>
          <p:cNvPr id="49" name="Picture 48" descr="Icon&#10;&#10;Description automatically generated">
            <a:extLst>
              <a:ext uri="{FF2B5EF4-FFF2-40B4-BE49-F238E27FC236}">
                <a16:creationId xmlns:a16="http://schemas.microsoft.com/office/drawing/2014/main" id="{14AA8869-03E1-4741-AF02-F4894C592DF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3344" y="2857594"/>
            <a:ext cx="242886" cy="242886"/>
          </a:xfrm>
          <a:prstGeom prst="rect">
            <a:avLst/>
          </a:prstGeom>
          <a:noFill/>
          <a:ln>
            <a:noFill/>
          </a:ln>
        </p:spPr>
      </p:pic>
      <p:pic>
        <p:nvPicPr>
          <p:cNvPr id="53" name="Picture 52" descr="Icon&#10;&#10;Description automatically generated">
            <a:extLst>
              <a:ext uri="{FF2B5EF4-FFF2-40B4-BE49-F238E27FC236}">
                <a16:creationId xmlns:a16="http://schemas.microsoft.com/office/drawing/2014/main" id="{AC67CBDD-C4F8-C488-99BC-2DD44B54483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44203" y="2857594"/>
            <a:ext cx="242886" cy="242886"/>
          </a:xfrm>
          <a:prstGeom prst="rect">
            <a:avLst/>
          </a:prstGeom>
          <a:noFill/>
          <a:ln>
            <a:noFill/>
          </a:ln>
        </p:spPr>
      </p:pic>
      <p:sp>
        <p:nvSpPr>
          <p:cNvPr id="20" name="TextBox 19">
            <a:extLst>
              <a:ext uri="{FF2B5EF4-FFF2-40B4-BE49-F238E27FC236}">
                <a16:creationId xmlns:a16="http://schemas.microsoft.com/office/drawing/2014/main" id="{D6C63D2B-00EF-5B6E-7841-79CA1E2E3FC0}"/>
              </a:ext>
            </a:extLst>
          </p:cNvPr>
          <p:cNvSpPr txBox="1"/>
          <p:nvPr userDrawn="1"/>
        </p:nvSpPr>
        <p:spPr>
          <a:xfrm>
            <a:off x="2914102" y="-54780"/>
            <a:ext cx="2321370" cy="646331"/>
          </a:xfrm>
          <a:prstGeom prst="rect">
            <a:avLst/>
          </a:prstGeom>
          <a:noFill/>
        </p:spPr>
        <p:txBody>
          <a:bodyPr wrap="square" rtlCol="0">
            <a:spAutoFit/>
          </a:bodyPr>
          <a:lstStyle/>
          <a:p>
            <a:r>
              <a:rPr lang="en-US" sz="1800" b="1" spc="-10" baseline="0">
                <a:solidFill>
                  <a:schemeClr val="bg1"/>
                </a:solidFill>
                <a:latin typeface="Arial" panose="020B0604020202020204" pitchFamily="34" charset="0"/>
                <a:cs typeface="Arial" panose="020B0604020202020204" pitchFamily="34" charset="0"/>
              </a:rPr>
              <a:t>Ratings for Unit/Org Leader</a:t>
            </a:r>
            <a:endParaRPr lang="en-US"/>
          </a:p>
        </p:txBody>
      </p:sp>
      <p:sp>
        <p:nvSpPr>
          <p:cNvPr id="21" name="TextBox 20">
            <a:extLst>
              <a:ext uri="{FF2B5EF4-FFF2-40B4-BE49-F238E27FC236}">
                <a16:creationId xmlns:a16="http://schemas.microsoft.com/office/drawing/2014/main" id="{583B9970-B482-DA0E-3758-D60AB2A3B073}"/>
              </a:ext>
            </a:extLst>
          </p:cNvPr>
          <p:cNvSpPr txBox="1"/>
          <p:nvPr userDrawn="1"/>
        </p:nvSpPr>
        <p:spPr>
          <a:xfrm>
            <a:off x="8935135" y="-62459"/>
            <a:ext cx="2321370" cy="646331"/>
          </a:xfrm>
          <a:prstGeom prst="rect">
            <a:avLst/>
          </a:prstGeom>
          <a:noFill/>
        </p:spPr>
        <p:txBody>
          <a:bodyPr wrap="square" rtlCol="0">
            <a:spAutoFit/>
          </a:bodyPr>
          <a:lstStyle/>
          <a:p>
            <a:r>
              <a:rPr lang="en-US" sz="1800" b="1" spc="-10" baseline="0">
                <a:solidFill>
                  <a:schemeClr val="bg1"/>
                </a:solidFill>
                <a:latin typeface="Arial" panose="020B0604020202020204" pitchFamily="34" charset="0"/>
                <a:cs typeface="Arial" panose="020B0604020202020204" pitchFamily="34" charset="0"/>
              </a:rPr>
              <a:t>Ratings for Senior  NCO/SEL</a:t>
            </a:r>
            <a:endParaRPr lang="en-US"/>
          </a:p>
        </p:txBody>
      </p:sp>
    </p:spTree>
    <p:extLst>
      <p:ext uri="{BB962C8B-B14F-4D97-AF65-F5344CB8AC3E}">
        <p14:creationId xmlns:p14="http://schemas.microsoft.com/office/powerpoint/2010/main" val="1977935748"/>
      </p:ext>
    </p:extLst>
  </p:cSld>
  <p:clrMapOvr>
    <a:masterClrMapping/>
  </p:clrMapOvr>
  <p:extLst>
    <p:ext uri="{DCECCB84-F9BA-43D5-87BE-67443E8EF086}">
      <p15:sldGuideLst xmlns:p15="http://schemas.microsoft.com/office/powerpoint/2012/main">
        <p15:guide id="1" orient="horz" pos="2256" userDrawn="1">
          <p15:clr>
            <a:srgbClr val="FBAE40"/>
          </p15:clr>
        </p15:guide>
        <p15:guide id="2" pos="384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2_Content, Two Column w/ Icons_op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09AA76F-1E00-E101-5F0F-716E9605F966}"/>
              </a:ext>
            </a:extLst>
          </p:cNvPr>
          <p:cNvSpPr/>
          <p:nvPr userDrawn="1"/>
        </p:nvSpPr>
        <p:spPr>
          <a:xfrm>
            <a:off x="4" y="-1"/>
            <a:ext cx="12191995"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AE98FFFA-7952-222D-500C-17FF4926C7FE}"/>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2E7B843-B13D-5495-D76B-95FCD0F11AE8}"/>
              </a:ext>
            </a:extLst>
          </p:cNvPr>
          <p:cNvCxnSpPr/>
          <p:nvPr userDrawn="1"/>
        </p:nvCxnSpPr>
        <p:spPr>
          <a:xfrm>
            <a:off x="6337867" y="486880"/>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E2596F5-DAEA-B832-CA8E-B42102CCE514}"/>
              </a:ext>
            </a:extLst>
          </p:cNvPr>
          <p:cNvSpPr txBox="1"/>
          <p:nvPr userDrawn="1"/>
        </p:nvSpPr>
        <p:spPr>
          <a:xfrm>
            <a:off x="286220" y="86770"/>
            <a:ext cx="58708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10" baseline="0">
                <a:solidFill>
                  <a:schemeClr val="bg1"/>
                </a:solidFill>
                <a:latin typeface="Arial" panose="020B0604020202020204" pitchFamily="34" charset="0"/>
                <a:cs typeface="Arial" panose="020B0604020202020204" pitchFamily="34" charset="0"/>
              </a:rPr>
              <a:t>Toxic Leadership </a:t>
            </a:r>
            <a:r>
              <a:rPr lang="en-US" sz="2000" b="1">
                <a:solidFill>
                  <a:schemeClr val="bg1"/>
                </a:solidFill>
                <a:latin typeface="Arial" panose="020B0604020202020204" pitchFamily="34" charset="0"/>
                <a:cs typeface="Arial" panose="020B0604020202020204" pitchFamily="34" charset="0"/>
              </a:rPr>
              <a:t>– </a:t>
            </a:r>
            <a:r>
              <a:rPr lang="en-US" sz="2000" b="1" spc="-10" baseline="0">
                <a:solidFill>
                  <a:schemeClr val="bg1"/>
                </a:solidFill>
                <a:latin typeface="Arial" panose="020B0604020202020204" pitchFamily="34" charset="0"/>
                <a:cs typeface="Arial" panose="020B0604020202020204" pitchFamily="34" charset="0"/>
              </a:rPr>
              <a:t> </a:t>
            </a:r>
            <a:endParaRPr lang="en-US" sz="1200" b="1" spc="-10" baseline="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A3C79A7E-9143-167A-0351-FC92200258ED}"/>
              </a:ext>
            </a:extLst>
          </p:cNvPr>
          <p:cNvSpPr txBox="1"/>
          <p:nvPr userDrawn="1"/>
        </p:nvSpPr>
        <p:spPr>
          <a:xfrm>
            <a:off x="6304968" y="86770"/>
            <a:ext cx="5870895"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spc="-10" baseline="0">
                <a:solidFill>
                  <a:schemeClr val="bg1"/>
                </a:solidFill>
                <a:latin typeface="Arial" panose="020B0604020202020204" pitchFamily="34" charset="0"/>
                <a:cs typeface="Arial" panose="020B0604020202020204" pitchFamily="34" charset="0"/>
              </a:rPr>
              <a:t>Toxic Leadership </a:t>
            </a:r>
            <a:r>
              <a:rPr lang="en-US" sz="2000" b="1">
                <a:solidFill>
                  <a:schemeClr val="bg1"/>
                </a:solidFill>
                <a:latin typeface="Arial" panose="020B0604020202020204" pitchFamily="34" charset="0"/>
                <a:cs typeface="Arial" panose="020B0604020202020204" pitchFamily="34" charset="0"/>
              </a:rPr>
              <a:t>– </a:t>
            </a:r>
            <a:r>
              <a:rPr lang="en-US" sz="2000" b="1" spc="-10" baseline="0">
                <a:solidFill>
                  <a:schemeClr val="bg1"/>
                </a:solidFill>
                <a:latin typeface="Arial" panose="020B0604020202020204" pitchFamily="34" charset="0"/>
                <a:cs typeface="Arial" panose="020B0604020202020204" pitchFamily="34" charset="0"/>
              </a:rPr>
              <a:t> </a:t>
            </a:r>
          </a:p>
        </p:txBody>
      </p:sp>
      <p:cxnSp>
        <p:nvCxnSpPr>
          <p:cNvPr id="13" name="Straight Connector 12">
            <a:extLst>
              <a:ext uri="{FF2B5EF4-FFF2-40B4-BE49-F238E27FC236}">
                <a16:creationId xmlns:a16="http://schemas.microsoft.com/office/drawing/2014/main" id="{F20499BC-3C45-2189-9498-33803DDFA2D0}"/>
              </a:ext>
            </a:extLst>
          </p:cNvPr>
          <p:cNvCxnSpPr>
            <a:cxnSpLocks/>
          </p:cNvCxnSpPr>
          <p:nvPr userDrawn="1"/>
        </p:nvCxnSpPr>
        <p:spPr>
          <a:xfrm flipV="1">
            <a:off x="6096000" y="0"/>
            <a:ext cx="0" cy="6236208"/>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72E88D0-8533-3526-A5A5-9B50D69C6DCE}"/>
              </a:ext>
            </a:extLst>
          </p:cNvPr>
          <p:cNvCxnSpPr>
            <a:cxnSpLocks/>
          </p:cNvCxnSpPr>
          <p:nvPr userDrawn="1"/>
        </p:nvCxnSpPr>
        <p:spPr>
          <a:xfrm flipV="1">
            <a:off x="6096570" y="0"/>
            <a:ext cx="601" cy="640080"/>
          </a:xfrm>
          <a:prstGeom prst="line">
            <a:avLst/>
          </a:prstGeom>
          <a:ln w="38100" cmpd="sng">
            <a:solidFill>
              <a:srgbClr val="58595B"/>
            </a:solidFill>
            <a:prstDash val="solid"/>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7D823C30-9DF9-D218-FB21-1A759430C120}"/>
              </a:ext>
            </a:extLst>
          </p:cNvPr>
          <p:cNvSpPr txBox="1"/>
          <p:nvPr userDrawn="1"/>
        </p:nvSpPr>
        <p:spPr>
          <a:xfrm>
            <a:off x="-9503" y="637164"/>
            <a:ext cx="12201499" cy="553998"/>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algn="l"/>
            <a:r>
              <a:rPr lang="en-US" sz="1200" b="0" i="1" u="none" strike="noStrike" baseline="0" dirty="0">
                <a:latin typeface="Arial" panose="020B0604020202020204" pitchFamily="34" charset="0"/>
                <a:cs typeface="Arial" panose="020B0604020202020204" pitchFamily="34" charset="0"/>
              </a:rPr>
              <a:t>Toxic Leadership </a:t>
            </a:r>
            <a:r>
              <a:rPr lang="en-US" sz="1200" b="0" i="0" u="none" strike="noStrike" baseline="0" dirty="0">
                <a:latin typeface="Arial" panose="020B0604020202020204" pitchFamily="34" charset="0"/>
                <a:cs typeface="Arial" panose="020B0604020202020204" pitchFamily="34" charset="0"/>
              </a:rPr>
              <a:t>measures the perception that leaders disregard input, ridicule others, and have self-promoting tendencies. </a:t>
            </a:r>
            <a:r>
              <a:rPr lang="en-US" sz="1200" b="0" i="1" u="none" strike="noStrike" baseline="0" dirty="0">
                <a:latin typeface="Arial" panose="020B0604020202020204" pitchFamily="34" charset="0"/>
                <a:cs typeface="Arial" panose="020B0604020202020204" pitchFamily="34" charset="0"/>
              </a:rPr>
              <a:t>Toxic Leadership </a:t>
            </a:r>
            <a:r>
              <a:rPr lang="en-US" sz="1200" b="0" i="0" u="none" strike="noStrike" baseline="0" dirty="0">
                <a:latin typeface="Arial" panose="020B0604020202020204" pitchFamily="34" charset="0"/>
                <a:cs typeface="Arial" panose="020B0604020202020204" pitchFamily="34" charset="0"/>
              </a:rPr>
              <a:t>also includes behaviors that are demeaning, isolating, and/or coercive. These types of leaders are also prone to acts of aggression.</a:t>
            </a:r>
            <a:endParaRPr lang="en-US" sz="1800" dirty="0">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907BCBC8-1D5B-522A-4B0C-89C410568C68}"/>
              </a:ext>
            </a:extLst>
          </p:cNvPr>
          <p:cNvSpPr txBox="1"/>
          <p:nvPr userDrawn="1"/>
        </p:nvSpPr>
        <p:spPr>
          <a:xfrm>
            <a:off x="7298867" y="1767196"/>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Toxic Leadership – Ratings for Senior NCO/SEL chart and 2024 Unfavorable Rating Comparison table from the DEOCS Survey Results PDF Report and paste here. You can hold the Windows + Shift + S keys to open the screenshot/snipping tool. Indicate presence of Factor Rating Alert      .</a:t>
            </a:r>
          </a:p>
        </p:txBody>
      </p:sp>
      <p:sp>
        <p:nvSpPr>
          <p:cNvPr id="44" name="TextBox 43">
            <a:extLst>
              <a:ext uri="{FF2B5EF4-FFF2-40B4-BE49-F238E27FC236}">
                <a16:creationId xmlns:a16="http://schemas.microsoft.com/office/drawing/2014/main" id="{416DAC86-BFB2-40EB-C68C-C47EA77F5F4D}"/>
              </a:ext>
            </a:extLst>
          </p:cNvPr>
          <p:cNvSpPr txBox="1"/>
          <p:nvPr userDrawn="1"/>
        </p:nvSpPr>
        <p:spPr>
          <a:xfrm>
            <a:off x="1235533" y="4326300"/>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Toxic Leadership – Ratings for Immediate Supervisor by Demographic Category chart from the DEOCS Survey Results PDF Report and paste here. You can hold the Windows + Shift + S keys to open the screenshot/snipping tool. </a:t>
            </a:r>
          </a:p>
        </p:txBody>
      </p:sp>
      <p:sp>
        <p:nvSpPr>
          <p:cNvPr id="50" name="TextBox 49">
            <a:extLst>
              <a:ext uri="{FF2B5EF4-FFF2-40B4-BE49-F238E27FC236}">
                <a16:creationId xmlns:a16="http://schemas.microsoft.com/office/drawing/2014/main" id="{3F9C60E4-9ED8-B2C3-8A3E-29F891E11A6E}"/>
              </a:ext>
            </a:extLst>
          </p:cNvPr>
          <p:cNvSpPr txBox="1"/>
          <p:nvPr userDrawn="1"/>
        </p:nvSpPr>
        <p:spPr>
          <a:xfrm>
            <a:off x="1199282" y="1778401"/>
            <a:ext cx="3657600" cy="138499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Toxic Leadership – Ratings for Immediate Supervisor chart and 2024 Unfavorable Rating Comparison table from the DEOCS Survey Results PDF Report and paste here. You can hold the Windows + Shift + S keys to open the screenshot/snipping tool. Indicate presence of Factor Rating Alert      .</a:t>
            </a:r>
          </a:p>
        </p:txBody>
      </p:sp>
      <p:sp>
        <p:nvSpPr>
          <p:cNvPr id="51" name="TextBox 50">
            <a:extLst>
              <a:ext uri="{FF2B5EF4-FFF2-40B4-BE49-F238E27FC236}">
                <a16:creationId xmlns:a16="http://schemas.microsoft.com/office/drawing/2014/main" id="{BCA563EC-8832-DD6A-F4DD-90E4B05726D1}"/>
              </a:ext>
            </a:extLst>
          </p:cNvPr>
          <p:cNvSpPr txBox="1"/>
          <p:nvPr userDrawn="1"/>
        </p:nvSpPr>
        <p:spPr>
          <a:xfrm>
            <a:off x="7298867" y="4329064"/>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Toxic Leadership – Ratings for Senior NCO/SEL by Demographic Category chart from the DEOCS Survey Results PDF Report and paste here. You can hold the Windows + Shift + S keys to open the screenshot/snipping tool. </a:t>
            </a:r>
          </a:p>
        </p:txBody>
      </p:sp>
      <p:pic>
        <p:nvPicPr>
          <p:cNvPr id="59" name="Picture 58" descr="Icon&#10;&#10;Description automatically generated">
            <a:extLst>
              <a:ext uri="{FF2B5EF4-FFF2-40B4-BE49-F238E27FC236}">
                <a16:creationId xmlns:a16="http://schemas.microsoft.com/office/drawing/2014/main" id="{1F5A7B96-ECEB-8530-29E4-75A074986B4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27524" y="2887960"/>
            <a:ext cx="242886" cy="242886"/>
          </a:xfrm>
          <a:prstGeom prst="rect">
            <a:avLst/>
          </a:prstGeom>
          <a:noFill/>
          <a:ln>
            <a:noFill/>
          </a:ln>
        </p:spPr>
      </p:pic>
      <p:sp>
        <p:nvSpPr>
          <p:cNvPr id="19" name="TextBox 18">
            <a:extLst>
              <a:ext uri="{FF2B5EF4-FFF2-40B4-BE49-F238E27FC236}">
                <a16:creationId xmlns:a16="http://schemas.microsoft.com/office/drawing/2014/main" id="{AD252F83-52CF-6D82-2354-10359BEDC29D}"/>
              </a:ext>
            </a:extLst>
          </p:cNvPr>
          <p:cNvSpPr txBox="1"/>
          <p:nvPr userDrawn="1"/>
        </p:nvSpPr>
        <p:spPr>
          <a:xfrm>
            <a:off x="2618823" y="-54780"/>
            <a:ext cx="2734223" cy="646331"/>
          </a:xfrm>
          <a:prstGeom prst="rect">
            <a:avLst/>
          </a:prstGeom>
          <a:noFill/>
        </p:spPr>
        <p:txBody>
          <a:bodyPr wrap="square" rtlCol="0">
            <a:spAutoFit/>
          </a:bodyPr>
          <a:lstStyle/>
          <a:p>
            <a:r>
              <a:rPr lang="en-US" sz="1800" b="1" spc="-10" baseline="0">
                <a:solidFill>
                  <a:schemeClr val="bg1"/>
                </a:solidFill>
                <a:latin typeface="Arial" panose="020B0604020202020204" pitchFamily="34" charset="0"/>
                <a:cs typeface="Arial" panose="020B0604020202020204" pitchFamily="34" charset="0"/>
              </a:rPr>
              <a:t>Ratings for Immediate Supervisor</a:t>
            </a:r>
            <a:endParaRPr lang="en-US"/>
          </a:p>
        </p:txBody>
      </p:sp>
      <p:sp>
        <p:nvSpPr>
          <p:cNvPr id="20" name="TextBox 19">
            <a:extLst>
              <a:ext uri="{FF2B5EF4-FFF2-40B4-BE49-F238E27FC236}">
                <a16:creationId xmlns:a16="http://schemas.microsoft.com/office/drawing/2014/main" id="{F4F9AA32-206C-CA4F-9A48-A81E759266E8}"/>
              </a:ext>
            </a:extLst>
          </p:cNvPr>
          <p:cNvSpPr txBox="1"/>
          <p:nvPr userDrawn="1"/>
        </p:nvSpPr>
        <p:spPr>
          <a:xfrm>
            <a:off x="8635097" y="-62459"/>
            <a:ext cx="2321370" cy="646331"/>
          </a:xfrm>
          <a:prstGeom prst="rect">
            <a:avLst/>
          </a:prstGeom>
          <a:noFill/>
        </p:spPr>
        <p:txBody>
          <a:bodyPr wrap="square" rtlCol="0">
            <a:spAutoFit/>
          </a:bodyPr>
          <a:lstStyle/>
          <a:p>
            <a:r>
              <a:rPr lang="en-US" sz="1800" b="1" spc="-10" baseline="0">
                <a:solidFill>
                  <a:schemeClr val="bg1"/>
                </a:solidFill>
                <a:latin typeface="Arial" panose="020B0604020202020204" pitchFamily="34" charset="0"/>
                <a:cs typeface="Arial" panose="020B0604020202020204" pitchFamily="34" charset="0"/>
              </a:rPr>
              <a:t>Ratings for Senior  NCO/SEL</a:t>
            </a:r>
            <a:endParaRPr lang="en-US"/>
          </a:p>
        </p:txBody>
      </p:sp>
      <p:pic>
        <p:nvPicPr>
          <p:cNvPr id="21" name="Picture 20" descr="Icon&#10;&#10;Description automatically generated">
            <a:extLst>
              <a:ext uri="{FF2B5EF4-FFF2-40B4-BE49-F238E27FC236}">
                <a16:creationId xmlns:a16="http://schemas.microsoft.com/office/drawing/2014/main" id="{3EF5FE5D-7FA4-6BFC-CB92-F5135A4EFC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624318" y="2878128"/>
            <a:ext cx="242886" cy="242886"/>
          </a:xfrm>
          <a:prstGeom prst="rect">
            <a:avLst/>
          </a:prstGeom>
          <a:noFill/>
          <a:ln>
            <a:noFill/>
          </a:ln>
        </p:spPr>
      </p:pic>
    </p:spTree>
    <p:extLst>
      <p:ext uri="{BB962C8B-B14F-4D97-AF65-F5344CB8AC3E}">
        <p14:creationId xmlns:p14="http://schemas.microsoft.com/office/powerpoint/2010/main" val="17326655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Dark Blue">
    <p:bg>
      <p:bgPr>
        <a:solidFill>
          <a:srgbClr val="333333"/>
        </a:solidFill>
        <a:effectLst/>
      </p:bgPr>
    </p:bg>
    <p:spTree>
      <p:nvGrpSpPr>
        <p:cNvPr id="1" name=""/>
        <p:cNvGrpSpPr/>
        <p:nvPr/>
      </p:nvGrpSpPr>
      <p:grpSpPr>
        <a:xfrm>
          <a:off x="0" y="0"/>
          <a:ext cx="0" cy="0"/>
          <a:chOff x="0" y="0"/>
          <a:chExt cx="0" cy="0"/>
        </a:xfrm>
      </p:grpSpPr>
      <p:sp>
        <p:nvSpPr>
          <p:cNvPr id="17" name="Text Placeholder 15">
            <a:extLst>
              <a:ext uri="{FF2B5EF4-FFF2-40B4-BE49-F238E27FC236}">
                <a16:creationId xmlns:a16="http://schemas.microsoft.com/office/drawing/2014/main" id="{B4258328-BEFC-F240-8374-BA024E059E22}"/>
              </a:ext>
            </a:extLst>
          </p:cNvPr>
          <p:cNvSpPr>
            <a:spLocks noGrp="1"/>
          </p:cNvSpPr>
          <p:nvPr>
            <p:ph type="body" sz="quarter" idx="11" hasCustomPrompt="1"/>
          </p:nvPr>
        </p:nvSpPr>
        <p:spPr>
          <a:xfrm>
            <a:off x="848060" y="4453648"/>
            <a:ext cx="10524050" cy="563974"/>
          </a:xfrm>
        </p:spPr>
        <p:txBody>
          <a:bodyPr>
            <a:normAutofit/>
          </a:bodyPr>
          <a:lstStyle>
            <a:lvl1pPr marL="0" indent="0">
              <a:buNone/>
              <a:defRPr sz="3200" b="0">
                <a:solidFill>
                  <a:schemeClr val="bg1"/>
                </a:solidFill>
              </a:defRPr>
            </a:lvl1pPr>
          </a:lstStyle>
          <a:p>
            <a:pPr lvl="0"/>
            <a:r>
              <a:rPr lang="en-US"/>
              <a:t>Unit/organization</a:t>
            </a:r>
          </a:p>
        </p:txBody>
      </p:sp>
      <p:sp>
        <p:nvSpPr>
          <p:cNvPr id="19" name="Text Placeholder 15">
            <a:extLst>
              <a:ext uri="{FF2B5EF4-FFF2-40B4-BE49-F238E27FC236}">
                <a16:creationId xmlns:a16="http://schemas.microsoft.com/office/drawing/2014/main" id="{6B64FC64-B460-F145-ABF3-8FCC63C437A3}"/>
              </a:ext>
            </a:extLst>
          </p:cNvPr>
          <p:cNvSpPr>
            <a:spLocks noGrp="1"/>
          </p:cNvSpPr>
          <p:nvPr>
            <p:ph type="body" sz="quarter" idx="13" hasCustomPrompt="1"/>
          </p:nvPr>
        </p:nvSpPr>
        <p:spPr>
          <a:xfrm>
            <a:off x="848059" y="5029470"/>
            <a:ext cx="7821604" cy="563974"/>
          </a:xfrm>
        </p:spPr>
        <p:txBody>
          <a:bodyPr anchor="b" anchorCtr="0">
            <a:normAutofit/>
          </a:bodyPr>
          <a:lstStyle>
            <a:lvl1pPr marL="0" indent="0">
              <a:buNone/>
              <a:defRPr sz="2400">
                <a:solidFill>
                  <a:schemeClr val="bg1"/>
                </a:solidFill>
              </a:defRPr>
            </a:lvl1pPr>
          </a:lstStyle>
          <a:p>
            <a:pPr lvl="0"/>
            <a:r>
              <a:rPr lang="en-US"/>
              <a:t>Unit commander’s/organization leader’s name</a:t>
            </a:r>
          </a:p>
        </p:txBody>
      </p:sp>
      <p:grpSp>
        <p:nvGrpSpPr>
          <p:cNvPr id="7" name="Group 6">
            <a:extLst>
              <a:ext uri="{FF2B5EF4-FFF2-40B4-BE49-F238E27FC236}">
                <a16:creationId xmlns:a16="http://schemas.microsoft.com/office/drawing/2014/main" id="{8C28D47D-D789-3D4B-9AC1-89AAAE947D0D}"/>
              </a:ext>
            </a:extLst>
          </p:cNvPr>
          <p:cNvGrpSpPr/>
          <p:nvPr userDrawn="1"/>
        </p:nvGrpSpPr>
        <p:grpSpPr>
          <a:xfrm>
            <a:off x="838906" y="5781383"/>
            <a:ext cx="5203915" cy="520263"/>
            <a:chOff x="-139483" y="5989415"/>
            <a:chExt cx="5203915" cy="520263"/>
          </a:xfrm>
        </p:grpSpPr>
        <p:sp>
          <p:nvSpPr>
            <p:cNvPr id="2" name="Rectangle 1">
              <a:extLst>
                <a:ext uri="{FF2B5EF4-FFF2-40B4-BE49-F238E27FC236}">
                  <a16:creationId xmlns:a16="http://schemas.microsoft.com/office/drawing/2014/main" id="{87A3913C-9378-104B-9B4C-E5CFC32741EB}"/>
                </a:ext>
              </a:extLst>
            </p:cNvPr>
            <p:cNvSpPr/>
            <p:nvPr userDrawn="1"/>
          </p:nvSpPr>
          <p:spPr>
            <a:xfrm rot="16200000">
              <a:off x="2010639" y="3839293"/>
              <a:ext cx="520263" cy="4820508"/>
            </a:xfrm>
            <a:custGeom>
              <a:avLst/>
              <a:gdLst>
                <a:gd name="connsiteX0" fmla="*/ 0 w 504497"/>
                <a:gd name="connsiteY0" fmla="*/ 0 h 3689131"/>
                <a:gd name="connsiteX1" fmla="*/ 504497 w 504497"/>
                <a:gd name="connsiteY1" fmla="*/ 0 h 3689131"/>
                <a:gd name="connsiteX2" fmla="*/ 504497 w 504497"/>
                <a:gd name="connsiteY2" fmla="*/ 3689131 h 3689131"/>
                <a:gd name="connsiteX3" fmla="*/ 0 w 504497"/>
                <a:gd name="connsiteY3" fmla="*/ 3689131 h 3689131"/>
                <a:gd name="connsiteX4" fmla="*/ 0 w 504497"/>
                <a:gd name="connsiteY4" fmla="*/ 0 h 3689131"/>
                <a:gd name="connsiteX0" fmla="*/ 0 w 520263"/>
                <a:gd name="connsiteY0" fmla="*/ 0 h 3689131"/>
                <a:gd name="connsiteX1" fmla="*/ 504497 w 520263"/>
                <a:gd name="connsiteY1" fmla="*/ 0 h 3689131"/>
                <a:gd name="connsiteX2" fmla="*/ 520263 w 520263"/>
                <a:gd name="connsiteY2" fmla="*/ 3294993 h 3689131"/>
                <a:gd name="connsiteX3" fmla="*/ 0 w 520263"/>
                <a:gd name="connsiteY3" fmla="*/ 3689131 h 3689131"/>
                <a:gd name="connsiteX4" fmla="*/ 0 w 520263"/>
                <a:gd name="connsiteY4" fmla="*/ 0 h 3689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0263" h="3689131">
                  <a:moveTo>
                    <a:pt x="0" y="0"/>
                  </a:moveTo>
                  <a:lnTo>
                    <a:pt x="504497" y="0"/>
                  </a:lnTo>
                  <a:cubicBezTo>
                    <a:pt x="509752" y="1098331"/>
                    <a:pt x="515008" y="2196662"/>
                    <a:pt x="520263" y="3294993"/>
                  </a:cubicBezTo>
                  <a:lnTo>
                    <a:pt x="0" y="3689131"/>
                  </a:lnTo>
                  <a:lnTo>
                    <a:pt x="0" y="0"/>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7BFC3D5E-897B-244A-BE32-40B66E49C1D2}"/>
                </a:ext>
              </a:extLst>
            </p:cNvPr>
            <p:cNvSpPr/>
            <p:nvPr userDrawn="1"/>
          </p:nvSpPr>
          <p:spPr>
            <a:xfrm rot="16200000">
              <a:off x="4403724" y="5847250"/>
              <a:ext cx="513015" cy="808400"/>
            </a:xfrm>
            <a:custGeom>
              <a:avLst/>
              <a:gdLst>
                <a:gd name="connsiteX0" fmla="*/ 0 w 530198"/>
                <a:gd name="connsiteY0" fmla="*/ 0 h 222837"/>
                <a:gd name="connsiteX1" fmla="*/ 530198 w 530198"/>
                <a:gd name="connsiteY1" fmla="*/ 0 h 222837"/>
                <a:gd name="connsiteX2" fmla="*/ 530198 w 530198"/>
                <a:gd name="connsiteY2" fmla="*/ 222837 h 222837"/>
                <a:gd name="connsiteX3" fmla="*/ 0 w 530198"/>
                <a:gd name="connsiteY3" fmla="*/ 222837 h 222837"/>
                <a:gd name="connsiteX4" fmla="*/ 0 w 530198"/>
                <a:gd name="connsiteY4" fmla="*/ 0 h 222837"/>
                <a:gd name="connsiteX0" fmla="*/ 0 w 545566"/>
                <a:gd name="connsiteY0" fmla="*/ 399570 h 622407"/>
                <a:gd name="connsiteX1" fmla="*/ 545566 w 545566"/>
                <a:gd name="connsiteY1" fmla="*/ 0 h 622407"/>
                <a:gd name="connsiteX2" fmla="*/ 530198 w 545566"/>
                <a:gd name="connsiteY2" fmla="*/ 622407 h 622407"/>
                <a:gd name="connsiteX3" fmla="*/ 0 w 545566"/>
                <a:gd name="connsiteY3" fmla="*/ 622407 h 622407"/>
                <a:gd name="connsiteX4" fmla="*/ 0 w 545566"/>
                <a:gd name="connsiteY4" fmla="*/ 399570 h 622407"/>
                <a:gd name="connsiteX0" fmla="*/ 0 w 530198"/>
                <a:gd name="connsiteY0" fmla="*/ 384202 h 607039"/>
                <a:gd name="connsiteX1" fmla="*/ 522514 w 530198"/>
                <a:gd name="connsiteY1" fmla="*/ 0 h 607039"/>
                <a:gd name="connsiteX2" fmla="*/ 530198 w 530198"/>
                <a:gd name="connsiteY2" fmla="*/ 607039 h 607039"/>
                <a:gd name="connsiteX3" fmla="*/ 0 w 530198"/>
                <a:gd name="connsiteY3" fmla="*/ 607039 h 607039"/>
                <a:gd name="connsiteX4" fmla="*/ 0 w 530198"/>
                <a:gd name="connsiteY4" fmla="*/ 384202 h 607039"/>
                <a:gd name="connsiteX0" fmla="*/ 0 w 530198"/>
                <a:gd name="connsiteY0" fmla="*/ 393727 h 616564"/>
                <a:gd name="connsiteX1" fmla="*/ 525689 w 530198"/>
                <a:gd name="connsiteY1" fmla="*/ 0 h 616564"/>
                <a:gd name="connsiteX2" fmla="*/ 530198 w 530198"/>
                <a:gd name="connsiteY2" fmla="*/ 616564 h 616564"/>
                <a:gd name="connsiteX3" fmla="*/ 0 w 530198"/>
                <a:gd name="connsiteY3" fmla="*/ 616564 h 616564"/>
                <a:gd name="connsiteX4" fmla="*/ 0 w 530198"/>
                <a:gd name="connsiteY4" fmla="*/ 393727 h 616564"/>
                <a:gd name="connsiteX0" fmla="*/ 0 w 526237"/>
                <a:gd name="connsiteY0" fmla="*/ 393727 h 616564"/>
                <a:gd name="connsiteX1" fmla="*/ 525689 w 526237"/>
                <a:gd name="connsiteY1" fmla="*/ 0 h 616564"/>
                <a:gd name="connsiteX2" fmla="*/ 523424 w 526237"/>
                <a:gd name="connsiteY2" fmla="*/ 230484 h 616564"/>
                <a:gd name="connsiteX3" fmla="*/ 0 w 526237"/>
                <a:gd name="connsiteY3" fmla="*/ 616564 h 616564"/>
                <a:gd name="connsiteX4" fmla="*/ 0 w 526237"/>
                <a:gd name="connsiteY4" fmla="*/ 393727 h 616564"/>
                <a:gd name="connsiteX0" fmla="*/ 0 w 526811"/>
                <a:gd name="connsiteY0" fmla="*/ 393727 h 616564"/>
                <a:gd name="connsiteX1" fmla="*/ 525689 w 526811"/>
                <a:gd name="connsiteY1" fmla="*/ 0 h 616564"/>
                <a:gd name="connsiteX2" fmla="*/ 526811 w 526811"/>
                <a:gd name="connsiteY2" fmla="*/ 230484 h 616564"/>
                <a:gd name="connsiteX3" fmla="*/ 0 w 526811"/>
                <a:gd name="connsiteY3" fmla="*/ 616564 h 616564"/>
                <a:gd name="connsiteX4" fmla="*/ 0 w 526811"/>
                <a:gd name="connsiteY4" fmla="*/ 393727 h 6165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811" h="616564">
                  <a:moveTo>
                    <a:pt x="0" y="393727"/>
                  </a:moveTo>
                  <a:lnTo>
                    <a:pt x="525689" y="0"/>
                  </a:lnTo>
                  <a:cubicBezTo>
                    <a:pt x="528250" y="202346"/>
                    <a:pt x="524250" y="28138"/>
                    <a:pt x="526811" y="230484"/>
                  </a:cubicBezTo>
                  <a:lnTo>
                    <a:pt x="0" y="616564"/>
                  </a:lnTo>
                  <a:lnTo>
                    <a:pt x="0" y="393727"/>
                  </a:lnTo>
                  <a:close/>
                </a:path>
              </a:pathLst>
            </a:custGeom>
            <a:solidFill>
              <a:srgbClr val="D226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Placeholder 15">
            <a:extLst>
              <a:ext uri="{FF2B5EF4-FFF2-40B4-BE49-F238E27FC236}">
                <a16:creationId xmlns:a16="http://schemas.microsoft.com/office/drawing/2014/main" id="{5A76EBEF-9F37-0D40-96ED-16F4609C41AE}"/>
              </a:ext>
            </a:extLst>
          </p:cNvPr>
          <p:cNvSpPr>
            <a:spLocks noGrp="1"/>
          </p:cNvSpPr>
          <p:nvPr>
            <p:ph type="body" sz="quarter" idx="12" hasCustomPrompt="1"/>
          </p:nvPr>
        </p:nvSpPr>
        <p:spPr>
          <a:xfrm>
            <a:off x="848058" y="5804536"/>
            <a:ext cx="4269839" cy="513017"/>
          </a:xfrm>
        </p:spPr>
        <p:txBody>
          <a:bodyPr anchor="ctr" anchorCtr="0">
            <a:normAutofit/>
          </a:bodyPr>
          <a:lstStyle>
            <a:lvl1pPr marL="0" indent="0">
              <a:buNone/>
              <a:defRPr sz="2000">
                <a:solidFill>
                  <a:schemeClr val="bg1"/>
                </a:solidFill>
              </a:defRPr>
            </a:lvl1pPr>
          </a:lstStyle>
          <a:p>
            <a:pPr lvl="0"/>
            <a:r>
              <a:rPr lang="en-US"/>
              <a:t>Date</a:t>
            </a:r>
          </a:p>
        </p:txBody>
      </p:sp>
      <p:sp>
        <p:nvSpPr>
          <p:cNvPr id="21" name="Rectangle 20">
            <a:extLst>
              <a:ext uri="{FF2B5EF4-FFF2-40B4-BE49-F238E27FC236}">
                <a16:creationId xmlns:a16="http://schemas.microsoft.com/office/drawing/2014/main" id="{42B19F51-0592-59C9-DF27-8DF2752AA65E}"/>
              </a:ext>
            </a:extLst>
          </p:cNvPr>
          <p:cNvSpPr/>
          <p:nvPr userDrawn="1"/>
        </p:nvSpPr>
        <p:spPr>
          <a:xfrm>
            <a:off x="955964" y="2733278"/>
            <a:ext cx="8229600" cy="69273"/>
          </a:xfrm>
          <a:prstGeom prst="rect">
            <a:avLst/>
          </a:prstGeom>
          <a:gradFill flip="none" rotWithShape="1">
            <a:gsLst>
              <a:gs pos="97297">
                <a:srgbClr val="333333"/>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C15446C-3A45-53FD-5D13-EF35F1C44195}"/>
              </a:ext>
            </a:extLst>
          </p:cNvPr>
          <p:cNvSpPr txBox="1"/>
          <p:nvPr userDrawn="1"/>
        </p:nvSpPr>
        <p:spPr>
          <a:xfrm>
            <a:off x="10185964" y="203244"/>
            <a:ext cx="1846810" cy="1200329"/>
          </a:xfrm>
          <a:prstGeom prst="rect">
            <a:avLst/>
          </a:prstGeom>
          <a:noFill/>
        </p:spPr>
        <p:txBody>
          <a:bodyPr wrap="square" rtlCol="0">
            <a:spAutoFit/>
          </a:bodyPr>
          <a:lstStyle/>
          <a:p>
            <a:pPr algn="ctr"/>
            <a:r>
              <a:rPr lang="en-US">
                <a:solidFill>
                  <a:schemeClr val="bg1"/>
                </a:solidFill>
              </a:rPr>
              <a:t>Insert unit or organizational logo/photo about here</a:t>
            </a:r>
          </a:p>
        </p:txBody>
      </p:sp>
      <p:pic>
        <p:nvPicPr>
          <p:cNvPr id="5" name="Picture 4" descr="A picture containing schematic&#10;&#10;Description automatically generated">
            <a:extLst>
              <a:ext uri="{FF2B5EF4-FFF2-40B4-BE49-F238E27FC236}">
                <a16:creationId xmlns:a16="http://schemas.microsoft.com/office/drawing/2014/main" id="{A88465B4-1C03-B478-6BAD-FEC7A401C406}"/>
              </a:ext>
            </a:extLst>
          </p:cNvPr>
          <p:cNvPicPr>
            <a:picLocks noChangeAspect="1"/>
          </p:cNvPicPr>
          <p:nvPr userDrawn="1"/>
        </p:nvPicPr>
        <p:blipFill>
          <a:blip r:embed="rId2"/>
          <a:stretch>
            <a:fillRect/>
          </a:stretch>
        </p:blipFill>
        <p:spPr>
          <a:xfrm>
            <a:off x="9221638" y="5997273"/>
            <a:ext cx="2727706" cy="860727"/>
          </a:xfrm>
          <a:prstGeom prst="rect">
            <a:avLst/>
          </a:prstGeom>
        </p:spPr>
      </p:pic>
      <p:sp>
        <p:nvSpPr>
          <p:cNvPr id="6" name="TextBox 5">
            <a:extLst>
              <a:ext uri="{FF2B5EF4-FFF2-40B4-BE49-F238E27FC236}">
                <a16:creationId xmlns:a16="http://schemas.microsoft.com/office/drawing/2014/main" id="{71D1C254-7C7F-8128-9CE7-DBA277FD32DD}"/>
              </a:ext>
            </a:extLst>
          </p:cNvPr>
          <p:cNvSpPr txBox="1"/>
          <p:nvPr userDrawn="1"/>
        </p:nvSpPr>
        <p:spPr>
          <a:xfrm>
            <a:off x="848058" y="1859601"/>
            <a:ext cx="10961504" cy="2031325"/>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sz="3600" b="1" dirty="0">
                <a:solidFill>
                  <a:schemeClr val="bg1"/>
                </a:solidFill>
              </a:rPr>
              <a:t>Defense Organizational Climate Survey (DEOCS) First Look – Commander/Leader</a:t>
            </a:r>
          </a:p>
          <a:p>
            <a:endParaRPr lang="en-US" dirty="0"/>
          </a:p>
        </p:txBody>
      </p:sp>
    </p:spTree>
    <p:extLst>
      <p:ext uri="{BB962C8B-B14F-4D97-AF65-F5344CB8AC3E}">
        <p14:creationId xmlns:p14="http://schemas.microsoft.com/office/powerpoint/2010/main" val="15188682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limate Assessment Resul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E102416-9F62-DC3D-CEC6-5C1A2ECF71D5}"/>
              </a:ext>
            </a:extLst>
          </p:cNvPr>
          <p:cNvSpPr/>
          <p:nvPr userDrawn="1"/>
        </p:nvSpPr>
        <p:spPr>
          <a:xfrm>
            <a:off x="4" y="-1"/>
            <a:ext cx="12191996" cy="640080"/>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BAFE0FE2-9011-02D3-CAE8-6E3FE44BA551}"/>
              </a:ext>
            </a:extLst>
          </p:cNvPr>
          <p:cNvCxnSpPr/>
          <p:nvPr userDrawn="1"/>
        </p:nvCxnSpPr>
        <p:spPr>
          <a:xfrm>
            <a:off x="286226" y="492822"/>
            <a:ext cx="4796589" cy="0"/>
          </a:xfrm>
          <a:prstGeom prst="line">
            <a:avLst/>
          </a:prstGeom>
          <a:ln w="25400" cap="flat">
            <a:gradFill flip="none" rotWithShape="1">
              <a:gsLst>
                <a:gs pos="0">
                  <a:srgbClr val="333333"/>
                </a:gs>
                <a:gs pos="52000">
                  <a:srgbClr val="D6001C"/>
                </a:gs>
                <a:gs pos="100000">
                  <a:srgbClr val="D6001C"/>
                </a:gs>
              </a:gsLst>
              <a:path path="circle">
                <a:fillToRect l="100000" t="100000"/>
              </a:path>
              <a:tileRect r="-100000" b="-100000"/>
            </a:gradFill>
            <a:miter lim="800000"/>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D64C565-7AB9-E483-23E9-C923A5DC194D}"/>
              </a:ext>
            </a:extLst>
          </p:cNvPr>
          <p:cNvSpPr txBox="1"/>
          <p:nvPr userDrawn="1"/>
        </p:nvSpPr>
        <p:spPr>
          <a:xfrm>
            <a:off x="286221" y="86770"/>
            <a:ext cx="4846092"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a:solidFill>
                  <a:schemeClr val="bg1"/>
                </a:solidFill>
                <a:latin typeface="Arial" panose="020B0604020202020204" pitchFamily="34" charset="0"/>
                <a:cs typeface="Arial" panose="020B0604020202020204" pitchFamily="34" charset="0"/>
              </a:rPr>
              <a:t>Workplace Hostility</a:t>
            </a:r>
            <a:endParaRPr lang="en-US" sz="1200" b="1">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A2B917BA-5971-A969-999F-263D37939991}"/>
              </a:ext>
            </a:extLst>
          </p:cNvPr>
          <p:cNvSpPr txBox="1"/>
          <p:nvPr userDrawn="1"/>
        </p:nvSpPr>
        <p:spPr>
          <a:xfrm>
            <a:off x="-9502" y="645115"/>
            <a:ext cx="12201502" cy="553998"/>
          </a:xfrm>
          <a:prstGeom prst="rect">
            <a:avLst/>
          </a:prstGeom>
          <a:solidFill>
            <a:schemeClr val="bg2"/>
          </a:solidFill>
          <a:ln w="25400">
            <a:solidFill>
              <a:schemeClr val="tx1">
                <a:lumMod val="50000"/>
                <a:lumOff val="50000"/>
              </a:schemeClr>
            </a:solidFill>
          </a:ln>
        </p:spPr>
        <p:txBody>
          <a:bodyPr wrap="square" lIns="137160" tIns="91440" rIns="91440" bIns="9144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a:latin typeface="Arial" panose="020B0604020202020204" pitchFamily="34" charset="0"/>
                <a:cs typeface="Arial" panose="020B0604020202020204" pitchFamily="34" charset="0"/>
              </a:rPr>
              <a:t>Workplace Hostility </a:t>
            </a:r>
            <a:r>
              <a:rPr lang="en-US" sz="1200" b="0" i="0" u="none" strike="noStrike" baseline="0">
                <a:latin typeface="Arial" panose="020B0604020202020204" pitchFamily="34" charset="0"/>
                <a:cs typeface="Arial" panose="020B0604020202020204" pitchFamily="34" charset="0"/>
              </a:rPr>
              <a:t>measures</a:t>
            </a:r>
            <a:r>
              <a:rPr lang="en-US" sz="1200" b="0" i="1" u="none" strike="noStrike" baseline="0">
                <a:latin typeface="Arial" panose="020B0604020202020204" pitchFamily="34" charset="0"/>
                <a:cs typeface="Arial" panose="020B0604020202020204" pitchFamily="34" charset="0"/>
              </a:rPr>
              <a:t> </a:t>
            </a:r>
            <a:r>
              <a:rPr lang="en-US" sz="1200" b="0" i="0" u="none" strike="noStrike" baseline="0">
                <a:latin typeface="Arial" panose="020B0604020202020204" pitchFamily="34" charset="0"/>
                <a:cs typeface="Arial" panose="020B0604020202020204" pitchFamily="34" charset="0"/>
              </a:rPr>
              <a:t>the degree to which individuals in the workplace acted in a hostile manner towards others. It includes behaviors such as insults, sarcasm, or gestures to humiliate a member as well as perception of others interfering with one’s work performance.</a:t>
            </a:r>
            <a:endParaRPr lang="en-US" sz="1200" i="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007C63F4-1650-5CF7-3608-6EE7B58C73DD}"/>
              </a:ext>
            </a:extLst>
          </p:cNvPr>
          <p:cNvSpPr txBox="1"/>
          <p:nvPr userDrawn="1"/>
        </p:nvSpPr>
        <p:spPr>
          <a:xfrm>
            <a:off x="1208890" y="3074141"/>
            <a:ext cx="3657600" cy="120032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50000"/>
                    <a:lumOff val="50000"/>
                  </a:schemeClr>
                </a:solidFill>
                <a:latin typeface="Arial" panose="020B0604020202020204" pitchFamily="34" charset="0"/>
                <a:cs typeface="Arial" panose="020B0604020202020204" pitchFamily="34" charset="0"/>
              </a:rPr>
              <a:t>Copy the overall Workplace Hostility chart and 2024 Unfavorable Ratings Comparison table from the DEOCS Survey Results PDF Report and paste here. You can hold the Windows + Shift + S keys to open the screenshot/snipping tool. Indicate presence of Factor Rating Alert      .</a:t>
            </a:r>
          </a:p>
        </p:txBody>
      </p:sp>
      <p:sp>
        <p:nvSpPr>
          <p:cNvPr id="34" name="TextBox 33">
            <a:extLst>
              <a:ext uri="{FF2B5EF4-FFF2-40B4-BE49-F238E27FC236}">
                <a16:creationId xmlns:a16="http://schemas.microsoft.com/office/drawing/2014/main" id="{C124DE84-53D4-346F-5D38-8FAAAC3BDE07}"/>
              </a:ext>
            </a:extLst>
          </p:cNvPr>
          <p:cNvSpPr txBox="1"/>
          <p:nvPr userDrawn="1"/>
        </p:nvSpPr>
        <p:spPr>
          <a:xfrm>
            <a:off x="7309641" y="3074141"/>
            <a:ext cx="36576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tx1">
                    <a:lumMod val="50000"/>
                    <a:lumOff val="50000"/>
                  </a:schemeClr>
                </a:solidFill>
                <a:latin typeface="Arial" panose="020B0604020202020204" pitchFamily="34" charset="0"/>
                <a:cs typeface="Arial" panose="020B0604020202020204" pitchFamily="34" charset="0"/>
              </a:rPr>
              <a:t>Copy the Workplace Hostility by Demographic Category chart from the DEOCS Survey Results PDF Report and paste here. You can hold the Windows + Shift + S keys to open the screenshot/snipping tool. </a:t>
            </a:r>
          </a:p>
        </p:txBody>
      </p:sp>
      <p:pic>
        <p:nvPicPr>
          <p:cNvPr id="59" name="Picture 58" descr="Icon&#10;&#10;Description automatically generated">
            <a:extLst>
              <a:ext uri="{FF2B5EF4-FFF2-40B4-BE49-F238E27FC236}">
                <a16:creationId xmlns:a16="http://schemas.microsoft.com/office/drawing/2014/main" id="{B65DD47C-A4D3-9548-4714-97C1AB6CE9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2107" y="4003927"/>
            <a:ext cx="242886" cy="242886"/>
          </a:xfrm>
          <a:prstGeom prst="rect">
            <a:avLst/>
          </a:prstGeom>
          <a:noFill/>
          <a:ln>
            <a:noFill/>
          </a:ln>
        </p:spPr>
      </p:pic>
      <p:cxnSp>
        <p:nvCxnSpPr>
          <p:cNvPr id="2" name="Straight Connector 1">
            <a:extLst>
              <a:ext uri="{FF2B5EF4-FFF2-40B4-BE49-F238E27FC236}">
                <a16:creationId xmlns:a16="http://schemas.microsoft.com/office/drawing/2014/main" id="{BDA2C5E0-E4C9-7C1D-D4C3-977262D007D7}"/>
              </a:ext>
            </a:extLst>
          </p:cNvPr>
          <p:cNvCxnSpPr>
            <a:cxnSpLocks/>
            <a:endCxn id="31" idx="2"/>
          </p:cNvCxnSpPr>
          <p:nvPr userDrawn="1"/>
        </p:nvCxnSpPr>
        <p:spPr>
          <a:xfrm flipH="1" flipV="1">
            <a:off x="6091249" y="1199113"/>
            <a:ext cx="4751" cy="5037095"/>
          </a:xfrm>
          <a:prstGeom prst="line">
            <a:avLst/>
          </a:prstGeom>
          <a:ln w="38100" cmpd="sng">
            <a:solidFill>
              <a:schemeClr val="tx2"/>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8912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Climate Assessment Result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50107B4-2A9D-6428-967C-E20CC49F8575}"/>
              </a:ext>
            </a:extLst>
          </p:cNvPr>
          <p:cNvSpPr/>
          <p:nvPr userDrawn="1"/>
        </p:nvSpPr>
        <p:spPr>
          <a:xfrm>
            <a:off x="0" y="0"/>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E10E227-DAE8-89CE-1DE8-C87B86FFB3A3}"/>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6B83860-8B31-E852-A107-C058AD7026E7}"/>
              </a:ext>
            </a:extLst>
          </p:cNvPr>
          <p:cNvSpPr txBox="1"/>
          <p:nvPr userDrawn="1"/>
        </p:nvSpPr>
        <p:spPr>
          <a:xfrm>
            <a:off x="6160849" y="2706207"/>
            <a:ext cx="5833248" cy="400110"/>
          </a:xfrm>
          <a:prstGeom prst="rect">
            <a:avLst/>
          </a:prstGeom>
          <a:noFill/>
        </p:spPr>
        <p:txBody>
          <a:bodyPr wrap="square" rtlCol="0">
            <a:spAutoFit/>
          </a:bodyPr>
          <a:lstStyle/>
          <a:p>
            <a:r>
              <a:rPr lang="en-US" sz="2000" b="1" i="0">
                <a:solidFill>
                  <a:schemeClr val="bg1"/>
                </a:solidFill>
                <a:latin typeface="Arial" panose="020B0604020202020204" pitchFamily="34" charset="0"/>
                <a:cs typeface="Arial" panose="020B0604020202020204" pitchFamily="34" charset="0"/>
              </a:rPr>
              <a:t>Noteworthy Quotes: </a:t>
            </a:r>
          </a:p>
        </p:txBody>
      </p:sp>
      <p:sp>
        <p:nvSpPr>
          <p:cNvPr id="11" name="TextBox 10">
            <a:extLst>
              <a:ext uri="{FF2B5EF4-FFF2-40B4-BE49-F238E27FC236}">
                <a16:creationId xmlns:a16="http://schemas.microsoft.com/office/drawing/2014/main" id="{BACAFBE9-E3B6-CAF6-B1D6-CB7589ADD61D}"/>
              </a:ext>
            </a:extLst>
          </p:cNvPr>
          <p:cNvSpPr txBox="1"/>
          <p:nvPr userDrawn="1"/>
        </p:nvSpPr>
        <p:spPr>
          <a:xfrm>
            <a:off x="761200" y="311795"/>
            <a:ext cx="1141482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Written Comments</a:t>
            </a:r>
            <a:r>
              <a:rPr lang="en-US" sz="3200" b="1" spc="-10" baseline="0">
                <a:solidFill>
                  <a:schemeClr val="bg1"/>
                </a:solidFill>
                <a:latin typeface="Arial" panose="020B0604020202020204" pitchFamily="34" charset="0"/>
                <a:cs typeface="Arial" panose="020B0604020202020204" pitchFamily="34" charset="0"/>
              </a:rPr>
              <a:t> |</a:t>
            </a:r>
            <a:r>
              <a:rPr lang="en-US" sz="3200" b="1">
                <a:solidFill>
                  <a:schemeClr val="bg1"/>
                </a:solidFill>
                <a:latin typeface="Arial" panose="020B0604020202020204" pitchFamily="34" charset="0"/>
                <a:cs typeface="Arial" panose="020B0604020202020204" pitchFamily="34" charset="0"/>
              </a:rPr>
              <a:t> First Glance</a:t>
            </a:r>
            <a:endParaRPr lang="en-US" sz="2800" b="0" i="0">
              <a:solidFill>
                <a:schemeClr val="bg1"/>
              </a:solidFill>
              <a:latin typeface="Arial" panose="020B0604020202020204" pitchFamily="34" charset="0"/>
              <a:cs typeface="Arial" panose="020B0604020202020204" pitchFamily="34" charset="0"/>
            </a:endParaRPr>
          </a:p>
        </p:txBody>
      </p:sp>
      <p:sp>
        <p:nvSpPr>
          <p:cNvPr id="13" name="Text Placeholder 9">
            <a:extLst>
              <a:ext uri="{FF2B5EF4-FFF2-40B4-BE49-F238E27FC236}">
                <a16:creationId xmlns:a16="http://schemas.microsoft.com/office/drawing/2014/main" id="{5A80DF89-4672-BEDC-A1C0-A705A74EF25C}"/>
              </a:ext>
            </a:extLst>
          </p:cNvPr>
          <p:cNvSpPr>
            <a:spLocks noGrp="1"/>
          </p:cNvSpPr>
          <p:nvPr>
            <p:ph type="body" sz="quarter" idx="11" hasCustomPrompt="1"/>
          </p:nvPr>
        </p:nvSpPr>
        <p:spPr>
          <a:xfrm>
            <a:off x="2271714" y="2974648"/>
            <a:ext cx="3317874" cy="892846"/>
          </a:xfrm>
          <a:prstGeom prst="rect">
            <a:avLst/>
          </a:prstGeom>
        </p:spPr>
        <p:txBody>
          <a:bodyPr/>
          <a:lstStyle>
            <a:lvl1pPr marL="0" indent="0">
              <a:buNone/>
              <a:defRPr sz="1400"/>
            </a:lvl1pPr>
          </a:lstStyle>
          <a:p>
            <a:pPr lvl="0">
              <a:lnSpc>
                <a:spcPct val="100000"/>
              </a:lnSpc>
              <a:spcBef>
                <a:spcPts val="0"/>
              </a:spcBef>
            </a:pPr>
            <a:r>
              <a:rPr lang="en-US"/>
              <a:t>Click to enter a quote.</a:t>
            </a:r>
          </a:p>
          <a:p>
            <a:pPr lvl="0">
              <a:lnSpc>
                <a:spcPct val="100000"/>
              </a:lnSpc>
              <a:spcBef>
                <a:spcPts val="0"/>
              </a:spcBef>
            </a:pPr>
            <a:endParaRPr lang="en-US"/>
          </a:p>
          <a:p>
            <a:pPr lvl="0">
              <a:lnSpc>
                <a:spcPct val="100000"/>
              </a:lnSpc>
              <a:spcBef>
                <a:spcPts val="0"/>
              </a:spcBef>
            </a:pPr>
            <a:endParaRPr lang="en-US"/>
          </a:p>
          <a:p>
            <a:pPr lvl="0">
              <a:lnSpc>
                <a:spcPct val="100000"/>
              </a:lnSpc>
              <a:spcBef>
                <a:spcPts val="0"/>
              </a:spcBef>
            </a:pPr>
            <a:endParaRPr lang="en-US"/>
          </a:p>
        </p:txBody>
      </p:sp>
      <p:sp>
        <p:nvSpPr>
          <p:cNvPr id="14" name="Text Placeholder 9">
            <a:extLst>
              <a:ext uri="{FF2B5EF4-FFF2-40B4-BE49-F238E27FC236}">
                <a16:creationId xmlns:a16="http://schemas.microsoft.com/office/drawing/2014/main" id="{57C2ADE3-0696-E399-AEC3-21962A1413A7}"/>
              </a:ext>
            </a:extLst>
          </p:cNvPr>
          <p:cNvSpPr>
            <a:spLocks noGrp="1"/>
          </p:cNvSpPr>
          <p:nvPr>
            <p:ph type="body" sz="quarter" idx="12" hasCustomPrompt="1"/>
          </p:nvPr>
        </p:nvSpPr>
        <p:spPr>
          <a:xfrm>
            <a:off x="6184656" y="2072776"/>
            <a:ext cx="3317874" cy="892846"/>
          </a:xfrm>
          <a:prstGeom prst="rect">
            <a:avLst/>
          </a:prstGeom>
        </p:spPr>
        <p:txBody>
          <a:bodyPr/>
          <a:lstStyle>
            <a:lvl1pPr marL="0" indent="0">
              <a:buNone/>
              <a:defRPr sz="1400"/>
            </a:lvl1pPr>
          </a:lstStyle>
          <a:p>
            <a:pPr lvl="0">
              <a:lnSpc>
                <a:spcPct val="100000"/>
              </a:lnSpc>
              <a:spcBef>
                <a:spcPts val="0"/>
              </a:spcBef>
            </a:pPr>
            <a:r>
              <a:rPr lang="en-US"/>
              <a:t>Click to enter a quote.</a:t>
            </a:r>
          </a:p>
          <a:p>
            <a:pPr lvl="0">
              <a:lnSpc>
                <a:spcPct val="100000"/>
              </a:lnSpc>
              <a:spcBef>
                <a:spcPts val="0"/>
              </a:spcBef>
            </a:pPr>
            <a:endParaRPr lang="en-US"/>
          </a:p>
          <a:p>
            <a:pPr lvl="0">
              <a:lnSpc>
                <a:spcPct val="100000"/>
              </a:lnSpc>
              <a:spcBef>
                <a:spcPts val="0"/>
              </a:spcBef>
            </a:pPr>
            <a:endParaRPr lang="en-US"/>
          </a:p>
          <a:p>
            <a:pPr lvl="0">
              <a:lnSpc>
                <a:spcPct val="100000"/>
              </a:lnSpc>
              <a:spcBef>
                <a:spcPts val="0"/>
              </a:spcBef>
            </a:pPr>
            <a:endParaRPr lang="en-US"/>
          </a:p>
        </p:txBody>
      </p:sp>
      <p:sp>
        <p:nvSpPr>
          <p:cNvPr id="15" name="Text Placeholder 9">
            <a:extLst>
              <a:ext uri="{FF2B5EF4-FFF2-40B4-BE49-F238E27FC236}">
                <a16:creationId xmlns:a16="http://schemas.microsoft.com/office/drawing/2014/main" id="{0DD46699-3A39-60E4-3287-0D23EC5A601D}"/>
              </a:ext>
            </a:extLst>
          </p:cNvPr>
          <p:cNvSpPr>
            <a:spLocks noGrp="1"/>
          </p:cNvSpPr>
          <p:nvPr>
            <p:ph type="body" sz="quarter" idx="13" hasCustomPrompt="1"/>
          </p:nvPr>
        </p:nvSpPr>
        <p:spPr>
          <a:xfrm>
            <a:off x="8094293" y="3792945"/>
            <a:ext cx="3317874" cy="892846"/>
          </a:xfrm>
          <a:prstGeom prst="rect">
            <a:avLst/>
          </a:prstGeom>
        </p:spPr>
        <p:txBody>
          <a:bodyPr/>
          <a:lstStyle>
            <a:lvl1pPr marL="0" indent="0">
              <a:buNone/>
              <a:defRPr sz="1400"/>
            </a:lvl1pPr>
          </a:lstStyle>
          <a:p>
            <a:pPr lvl="0">
              <a:lnSpc>
                <a:spcPct val="100000"/>
              </a:lnSpc>
              <a:spcBef>
                <a:spcPts val="0"/>
              </a:spcBef>
            </a:pPr>
            <a:r>
              <a:rPr lang="en-US"/>
              <a:t>Click to enter a quote.</a:t>
            </a:r>
          </a:p>
          <a:p>
            <a:pPr lvl="0">
              <a:lnSpc>
                <a:spcPct val="100000"/>
              </a:lnSpc>
              <a:spcBef>
                <a:spcPts val="0"/>
              </a:spcBef>
            </a:pPr>
            <a:endParaRPr lang="en-US"/>
          </a:p>
          <a:p>
            <a:pPr lvl="0">
              <a:lnSpc>
                <a:spcPct val="100000"/>
              </a:lnSpc>
              <a:spcBef>
                <a:spcPts val="0"/>
              </a:spcBef>
            </a:pPr>
            <a:endParaRPr lang="en-US"/>
          </a:p>
          <a:p>
            <a:pPr lvl="0">
              <a:lnSpc>
                <a:spcPct val="100000"/>
              </a:lnSpc>
              <a:spcBef>
                <a:spcPts val="0"/>
              </a:spcBef>
            </a:pPr>
            <a:endParaRPr lang="en-US"/>
          </a:p>
        </p:txBody>
      </p:sp>
      <p:sp>
        <p:nvSpPr>
          <p:cNvPr id="16" name="Text Placeholder 9">
            <a:extLst>
              <a:ext uri="{FF2B5EF4-FFF2-40B4-BE49-F238E27FC236}">
                <a16:creationId xmlns:a16="http://schemas.microsoft.com/office/drawing/2014/main" id="{0E38E8DC-7443-D1F1-E5BC-4E7964CE333A}"/>
              </a:ext>
            </a:extLst>
          </p:cNvPr>
          <p:cNvSpPr>
            <a:spLocks noGrp="1"/>
          </p:cNvSpPr>
          <p:nvPr>
            <p:ph type="body" sz="quarter" idx="14" hasCustomPrompt="1"/>
          </p:nvPr>
        </p:nvSpPr>
        <p:spPr>
          <a:xfrm>
            <a:off x="4204673" y="4680551"/>
            <a:ext cx="3317874" cy="892846"/>
          </a:xfrm>
          <a:prstGeom prst="rect">
            <a:avLst/>
          </a:prstGeom>
        </p:spPr>
        <p:txBody>
          <a:bodyPr/>
          <a:lstStyle>
            <a:lvl1pPr marL="0" indent="0">
              <a:buNone/>
              <a:defRPr sz="1400"/>
            </a:lvl1pPr>
          </a:lstStyle>
          <a:p>
            <a:pPr lvl="0">
              <a:lnSpc>
                <a:spcPct val="100000"/>
              </a:lnSpc>
              <a:spcBef>
                <a:spcPts val="0"/>
              </a:spcBef>
            </a:pPr>
            <a:r>
              <a:rPr lang="en-US"/>
              <a:t>Click to enter a quote.</a:t>
            </a:r>
          </a:p>
          <a:p>
            <a:pPr lvl="0">
              <a:lnSpc>
                <a:spcPct val="100000"/>
              </a:lnSpc>
              <a:spcBef>
                <a:spcPts val="0"/>
              </a:spcBef>
            </a:pPr>
            <a:endParaRPr lang="en-US"/>
          </a:p>
          <a:p>
            <a:pPr lvl="0">
              <a:lnSpc>
                <a:spcPct val="100000"/>
              </a:lnSpc>
              <a:spcBef>
                <a:spcPts val="0"/>
              </a:spcBef>
            </a:pPr>
            <a:endParaRPr lang="en-US"/>
          </a:p>
          <a:p>
            <a:pPr lvl="0">
              <a:lnSpc>
                <a:spcPct val="100000"/>
              </a:lnSpc>
              <a:spcBef>
                <a:spcPts val="0"/>
              </a:spcBef>
            </a:pPr>
            <a:endParaRPr lang="en-US"/>
          </a:p>
        </p:txBody>
      </p:sp>
      <p:sp>
        <p:nvSpPr>
          <p:cNvPr id="18" name="Text Placeholder 9">
            <a:extLst>
              <a:ext uri="{FF2B5EF4-FFF2-40B4-BE49-F238E27FC236}">
                <a16:creationId xmlns:a16="http://schemas.microsoft.com/office/drawing/2014/main" id="{9A97C093-E47C-685D-02F8-8BDEE450AADD}"/>
              </a:ext>
            </a:extLst>
          </p:cNvPr>
          <p:cNvSpPr>
            <a:spLocks noGrp="1"/>
          </p:cNvSpPr>
          <p:nvPr>
            <p:ph type="body" sz="quarter" idx="16" hasCustomPrompt="1"/>
          </p:nvPr>
        </p:nvSpPr>
        <p:spPr>
          <a:xfrm>
            <a:off x="643578" y="1540324"/>
            <a:ext cx="3317874" cy="892846"/>
          </a:xfrm>
          <a:prstGeom prst="rect">
            <a:avLst/>
          </a:prstGeom>
        </p:spPr>
        <p:txBody>
          <a:bodyPr/>
          <a:lstStyle>
            <a:lvl1pPr marL="0" indent="0">
              <a:buNone/>
              <a:defRPr sz="1400"/>
            </a:lvl1pPr>
          </a:lstStyle>
          <a:p>
            <a:pPr lvl="0">
              <a:lnSpc>
                <a:spcPct val="100000"/>
              </a:lnSpc>
              <a:spcBef>
                <a:spcPts val="0"/>
              </a:spcBef>
            </a:pPr>
            <a:r>
              <a:rPr lang="en-US"/>
              <a:t>Click to enter a quote.</a:t>
            </a:r>
          </a:p>
          <a:p>
            <a:pPr lvl="0">
              <a:lnSpc>
                <a:spcPct val="100000"/>
              </a:lnSpc>
              <a:spcBef>
                <a:spcPts val="0"/>
              </a:spcBef>
            </a:pPr>
            <a:endParaRPr lang="en-US"/>
          </a:p>
          <a:p>
            <a:pPr lvl="0">
              <a:lnSpc>
                <a:spcPct val="100000"/>
              </a:lnSpc>
              <a:spcBef>
                <a:spcPts val="0"/>
              </a:spcBef>
            </a:pPr>
            <a:endParaRPr lang="en-US"/>
          </a:p>
          <a:p>
            <a:pPr lvl="0">
              <a:lnSpc>
                <a:spcPct val="100000"/>
              </a:lnSpc>
              <a:spcBef>
                <a:spcPts val="0"/>
              </a:spcBef>
            </a:pPr>
            <a:endParaRPr lang="en-US"/>
          </a:p>
        </p:txBody>
      </p:sp>
    </p:spTree>
    <p:extLst>
      <p:ext uri="{BB962C8B-B14F-4D97-AF65-F5344CB8AC3E}">
        <p14:creationId xmlns:p14="http://schemas.microsoft.com/office/powerpoint/2010/main" val="42438313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limate Assessment Resul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4D61A2-9872-55CC-8D83-C00C3D36F392}"/>
              </a:ext>
            </a:extLst>
          </p:cNvPr>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A31E98-1F04-2536-317C-ADD06F83CFE4}"/>
              </a:ext>
            </a:extLst>
          </p:cNvPr>
          <p:cNvSpPr/>
          <p:nvPr userDrawn="1"/>
        </p:nvSpPr>
        <p:spPr>
          <a:xfrm>
            <a:off x="6068251" y="-2"/>
            <a:ext cx="6123736" cy="90423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005F5BA-BED3-59FA-F1A8-5A02012207CE}"/>
              </a:ext>
            </a:extLst>
          </p:cNvPr>
          <p:cNvSpPr/>
          <p:nvPr userDrawn="1"/>
        </p:nvSpPr>
        <p:spPr>
          <a:xfrm>
            <a:off x="5" y="-2"/>
            <a:ext cx="6068250" cy="90423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25965E6-D0A0-205C-B4C4-180D251BBBF9}"/>
              </a:ext>
            </a:extLst>
          </p:cNvPr>
          <p:cNvSpPr txBox="1"/>
          <p:nvPr userDrawn="1"/>
        </p:nvSpPr>
        <p:spPr>
          <a:xfrm>
            <a:off x="3838679" y="2694733"/>
            <a:ext cx="445914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Custom Closed-Ended Question Results chart from the DEOCS Survey Results PDF Report (if applicable). </a:t>
            </a:r>
            <a:r>
              <a:rPr lang="en-US" sz="1800">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Rectangle 7">
            <a:extLst>
              <a:ext uri="{FF2B5EF4-FFF2-40B4-BE49-F238E27FC236}">
                <a16:creationId xmlns:a16="http://schemas.microsoft.com/office/drawing/2014/main" id="{919E97D9-E52B-DFD2-4645-C21AA9EEB6CF}"/>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1B530F-5FAA-87CC-EC34-36E86460F53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Custom Closed-Ended Question Results</a:t>
            </a:r>
            <a:endParaRPr lang="en-US" sz="28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9566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Content, Two Column w/ Icons_op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0778B24-9FA8-6140-CCA5-4E3A6BC718FF}"/>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9C89F00-7A13-00F8-A7CF-6382BC08B927}"/>
              </a:ext>
            </a:extLst>
          </p:cNvPr>
          <p:cNvSpPr txBox="1"/>
          <p:nvPr userDrawn="1"/>
        </p:nvSpPr>
        <p:spPr>
          <a:xfrm>
            <a:off x="755625" y="340079"/>
            <a:ext cx="9137180" cy="584775"/>
          </a:xfrm>
          <a:prstGeom prst="rect">
            <a:avLst/>
          </a:prstGeom>
          <a:noFill/>
        </p:spPr>
        <p:txBody>
          <a:bodyPr wrap="square" rtlCol="0">
            <a:spAutoFit/>
          </a:bodyPr>
          <a:lstStyle/>
          <a:p>
            <a:r>
              <a:rPr lang="en-US" sz="3200" b="1">
                <a:solidFill>
                  <a:srgbClr val="333333"/>
                </a:solidFill>
                <a:latin typeface="Arial" panose="020B0604020202020204" pitchFamily="34" charset="0"/>
                <a:cs typeface="Arial" panose="020B0604020202020204" pitchFamily="34" charset="0"/>
              </a:rPr>
              <a:t>The Process</a:t>
            </a:r>
          </a:p>
        </p:txBody>
      </p:sp>
      <p:graphicFrame>
        <p:nvGraphicFramePr>
          <p:cNvPr id="2" name="Diagram 1">
            <a:extLst>
              <a:ext uri="{FF2B5EF4-FFF2-40B4-BE49-F238E27FC236}">
                <a16:creationId xmlns:a16="http://schemas.microsoft.com/office/drawing/2014/main" id="{2EE3376B-CA7A-44B8-AD10-18EA9BA318E0}"/>
              </a:ext>
            </a:extLst>
          </p:cNvPr>
          <p:cNvGraphicFramePr/>
          <p:nvPr userDrawn="1">
            <p:extLst>
              <p:ext uri="{D42A27DB-BD31-4B8C-83A1-F6EECF244321}">
                <p14:modId xmlns:p14="http://schemas.microsoft.com/office/powerpoint/2010/main" val="127308022"/>
              </p:ext>
            </p:extLst>
          </p:nvPr>
        </p:nvGraphicFramePr>
        <p:xfrm>
          <a:off x="2489871" y="1299410"/>
          <a:ext cx="6581998" cy="45091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Diagram 3">
            <a:extLst>
              <a:ext uri="{FF2B5EF4-FFF2-40B4-BE49-F238E27FC236}">
                <a16:creationId xmlns:a16="http://schemas.microsoft.com/office/drawing/2014/main" id="{96D95FD4-3709-2E9A-F3D9-840E17D74E38}"/>
              </a:ext>
            </a:extLst>
          </p:cNvPr>
          <p:cNvGraphicFramePr/>
          <p:nvPr userDrawn="1">
            <p:extLst>
              <p:ext uri="{D42A27DB-BD31-4B8C-83A1-F6EECF244321}">
                <p14:modId xmlns:p14="http://schemas.microsoft.com/office/powerpoint/2010/main" val="752878955"/>
              </p:ext>
            </p:extLst>
          </p:nvPr>
        </p:nvGraphicFramePr>
        <p:xfrm>
          <a:off x="4504086" y="2228375"/>
          <a:ext cx="2331264" cy="257213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 name="TextBox 4">
            <a:extLst>
              <a:ext uri="{FF2B5EF4-FFF2-40B4-BE49-F238E27FC236}">
                <a16:creationId xmlns:a16="http://schemas.microsoft.com/office/drawing/2014/main" id="{14020B1F-065F-42A2-E784-2ECBB847A0CF}"/>
              </a:ext>
            </a:extLst>
          </p:cNvPr>
          <p:cNvSpPr txBox="1"/>
          <p:nvPr userDrawn="1"/>
        </p:nvSpPr>
        <p:spPr>
          <a:xfrm>
            <a:off x="5411102" y="1022411"/>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Aug-Nov</a:t>
            </a:r>
          </a:p>
        </p:txBody>
      </p:sp>
      <p:sp>
        <p:nvSpPr>
          <p:cNvPr id="6" name="TextBox 5">
            <a:extLst>
              <a:ext uri="{FF2B5EF4-FFF2-40B4-BE49-F238E27FC236}">
                <a16:creationId xmlns:a16="http://schemas.microsoft.com/office/drawing/2014/main" id="{11D401BF-228B-8CA1-C8B2-D26AA269B32C}"/>
              </a:ext>
            </a:extLst>
          </p:cNvPr>
          <p:cNvSpPr txBox="1"/>
          <p:nvPr userDrawn="1"/>
        </p:nvSpPr>
        <p:spPr>
          <a:xfrm>
            <a:off x="3011495" y="2113504"/>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July 31</a:t>
            </a:r>
          </a:p>
        </p:txBody>
      </p:sp>
      <p:sp>
        <p:nvSpPr>
          <p:cNvPr id="7" name="TextBox 6">
            <a:extLst>
              <a:ext uri="{FF2B5EF4-FFF2-40B4-BE49-F238E27FC236}">
                <a16:creationId xmlns:a16="http://schemas.microsoft.com/office/drawing/2014/main" id="{8F0E4488-C2EC-1B07-831B-064004FFF663}"/>
              </a:ext>
            </a:extLst>
          </p:cNvPr>
          <p:cNvSpPr txBox="1"/>
          <p:nvPr userDrawn="1"/>
        </p:nvSpPr>
        <p:spPr>
          <a:xfrm>
            <a:off x="3097812" y="4776993"/>
            <a:ext cx="1197874" cy="276999"/>
          </a:xfrm>
          <a:prstGeom prst="rect">
            <a:avLst/>
          </a:prstGeom>
          <a:noFill/>
        </p:spPr>
        <p:txBody>
          <a:bodyPr wrap="square" rtlCol="0">
            <a:spAutoFit/>
          </a:bodyPr>
          <a:lstStyle/>
          <a:p>
            <a:r>
              <a:rPr lang="en-US" sz="1200" b="1">
                <a:solidFill>
                  <a:schemeClr val="accent2"/>
                </a:solidFill>
                <a:latin typeface="Arial" panose="020B0604020202020204" pitchFamily="34" charset="0"/>
                <a:cs typeface="Arial" panose="020B0604020202020204" pitchFamily="34" charset="0"/>
              </a:rPr>
              <a:t>Jan 31</a:t>
            </a:r>
          </a:p>
        </p:txBody>
      </p:sp>
      <p:sp>
        <p:nvSpPr>
          <p:cNvPr id="9" name="TextBox 8">
            <a:extLst>
              <a:ext uri="{FF2B5EF4-FFF2-40B4-BE49-F238E27FC236}">
                <a16:creationId xmlns:a16="http://schemas.microsoft.com/office/drawing/2014/main" id="{B3538BE3-C802-D2BE-83E2-62F3524DFB0B}"/>
              </a:ext>
            </a:extLst>
          </p:cNvPr>
          <p:cNvSpPr txBox="1"/>
          <p:nvPr userDrawn="1"/>
        </p:nvSpPr>
        <p:spPr>
          <a:xfrm>
            <a:off x="4957069" y="5775393"/>
            <a:ext cx="1686346" cy="461665"/>
          </a:xfrm>
          <a:prstGeom prst="rect">
            <a:avLst/>
          </a:prstGeom>
          <a:noFill/>
        </p:spPr>
        <p:txBody>
          <a:bodyPr wrap="square" rtlCol="0">
            <a:spAutoFit/>
          </a:bodyPr>
          <a:lstStyle/>
          <a:p>
            <a:pPr algn="ctr"/>
            <a:r>
              <a:rPr lang="en-US" sz="1200" b="0">
                <a:solidFill>
                  <a:schemeClr val="accent2"/>
                </a:solidFill>
                <a:latin typeface="Arial" panose="020B0604020202020204" pitchFamily="34" charset="0"/>
                <a:cs typeface="Arial" panose="020B0604020202020204" pitchFamily="34" charset="0"/>
              </a:rPr>
              <a:t>30 days after </a:t>
            </a:r>
          </a:p>
          <a:p>
            <a:pPr algn="ctr"/>
            <a:r>
              <a:rPr lang="en-US" sz="1200" b="0">
                <a:solidFill>
                  <a:schemeClr val="accent2"/>
                </a:solidFill>
                <a:latin typeface="Arial" panose="020B0604020202020204" pitchFamily="34" charset="0"/>
                <a:cs typeface="Arial" panose="020B0604020202020204" pitchFamily="34" charset="0"/>
              </a:rPr>
              <a:t>CCA review session</a:t>
            </a:r>
          </a:p>
        </p:txBody>
      </p:sp>
      <p:sp>
        <p:nvSpPr>
          <p:cNvPr id="11" name="Oval 10">
            <a:extLst>
              <a:ext uri="{FF2B5EF4-FFF2-40B4-BE49-F238E27FC236}">
                <a16:creationId xmlns:a16="http://schemas.microsoft.com/office/drawing/2014/main" id="{E2E21AA3-1EA2-8197-1699-DF9A958F8181}"/>
              </a:ext>
            </a:extLst>
          </p:cNvPr>
          <p:cNvSpPr/>
          <p:nvPr userDrawn="1"/>
        </p:nvSpPr>
        <p:spPr>
          <a:xfrm>
            <a:off x="5201305" y="2972108"/>
            <a:ext cx="1197874" cy="116378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Arial" panose="020B0604020202020204" pitchFamily="34" charset="0"/>
                <a:cs typeface="Arial" panose="020B0604020202020204" pitchFamily="34" charset="0"/>
              </a:rPr>
              <a:t>365 day cycle</a:t>
            </a:r>
          </a:p>
        </p:txBody>
      </p:sp>
    </p:spTree>
    <p:extLst>
      <p:ext uri="{BB962C8B-B14F-4D97-AF65-F5344CB8AC3E}">
        <p14:creationId xmlns:p14="http://schemas.microsoft.com/office/powerpoint/2010/main" val="18807311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7_Climate Assessment Result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E4D61A2-9872-55CC-8D83-C00C3D36F392}"/>
              </a:ext>
            </a:extLst>
          </p:cNvPr>
          <p:cNvSpPr>
            <a:spLocks noGrp="1" noRot="1" noMove="1" noResize="1" noEditPoints="1" noAdjustHandles="1" noChangeArrowheads="1" noChangeShapeType="1"/>
          </p:cNvSpPr>
          <p:nvPr userDrawn="1"/>
        </p:nvSpPr>
        <p:spPr>
          <a:xfrm>
            <a:off x="0" y="1"/>
            <a:ext cx="12192000" cy="117650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9A31E98-1F04-2536-317C-ADD06F83CFE4}"/>
              </a:ext>
            </a:extLst>
          </p:cNvPr>
          <p:cNvSpPr/>
          <p:nvPr userDrawn="1"/>
        </p:nvSpPr>
        <p:spPr>
          <a:xfrm>
            <a:off x="6068251" y="-2"/>
            <a:ext cx="6123736" cy="904239"/>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005F5BA-BED3-59FA-F1A8-5A02012207CE}"/>
              </a:ext>
            </a:extLst>
          </p:cNvPr>
          <p:cNvSpPr/>
          <p:nvPr userDrawn="1"/>
        </p:nvSpPr>
        <p:spPr>
          <a:xfrm>
            <a:off x="5" y="-2"/>
            <a:ext cx="6068250" cy="904238"/>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BED284A-9432-4EF8-DB7E-D832FB3AF864}"/>
              </a:ext>
            </a:extLst>
          </p:cNvPr>
          <p:cNvSpPr txBox="1"/>
          <p:nvPr userDrawn="1"/>
        </p:nvSpPr>
        <p:spPr>
          <a:xfrm>
            <a:off x="3829573" y="2833233"/>
            <a:ext cx="4532854"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a:solidFill>
                  <a:schemeClr val="tx1">
                    <a:lumMod val="50000"/>
                    <a:lumOff val="50000"/>
                  </a:schemeClr>
                </a:solidFill>
                <a:latin typeface="Arial" panose="020B0604020202020204" pitchFamily="34" charset="0"/>
                <a:ea typeface="+mn-ea"/>
                <a:cs typeface="Arial" panose="020B0604020202020204" pitchFamily="34" charset="0"/>
              </a:rPr>
              <a:t>Copy the Service-Specific Items chart from the DEOCS Survey Results PDF Report (if applicable). </a:t>
            </a:r>
            <a:r>
              <a:rPr lang="en-US" sz="1800">
                <a:solidFill>
                  <a:schemeClr val="tx1">
                    <a:lumMod val="50000"/>
                    <a:lumOff val="50000"/>
                  </a:schemeClr>
                </a:solidFill>
                <a:latin typeface="Arial" panose="020B0604020202020204" pitchFamily="34" charset="0"/>
                <a:cs typeface="Arial" panose="020B0604020202020204" pitchFamily="34" charset="0"/>
              </a:rPr>
              <a:t>You can hold the Windows + Shift + S keys to open the screenshot/snipping tool.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lumMod val="50000"/>
                    <a:lumOff val="50000"/>
                  </a:schemeClr>
                </a:solidFill>
                <a:latin typeface="Arial" panose="020B0604020202020204" pitchFamily="34" charset="0"/>
                <a:cs typeface="Arial" panose="020B0604020202020204" pitchFamily="34" charset="0"/>
              </a:rPr>
              <a:t>Paste image over this text.</a:t>
            </a:r>
          </a:p>
        </p:txBody>
      </p:sp>
      <p:sp>
        <p:nvSpPr>
          <p:cNvPr id="8" name="Rectangle 7">
            <a:extLst>
              <a:ext uri="{FF2B5EF4-FFF2-40B4-BE49-F238E27FC236}">
                <a16:creationId xmlns:a16="http://schemas.microsoft.com/office/drawing/2014/main" id="{919E97D9-E52B-DFD2-4645-C21AA9EEB6CF}"/>
              </a:ext>
            </a:extLst>
          </p:cNvPr>
          <p:cNvSpPr/>
          <p:nvPr userDrawn="1"/>
        </p:nvSpPr>
        <p:spPr>
          <a:xfrm>
            <a:off x="842269" y="9248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91B530F-5FAA-87CC-EC34-36E86460F53F}"/>
              </a:ext>
            </a:extLst>
          </p:cNvPr>
          <p:cNvSpPr txBox="1"/>
          <p:nvPr userDrawn="1"/>
        </p:nvSpPr>
        <p:spPr>
          <a:xfrm>
            <a:off x="761200" y="311795"/>
            <a:ext cx="9137180"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Service-Specific Question Results</a:t>
            </a:r>
            <a:endParaRPr lang="en-US" sz="280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0785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_Section Slide Dark Blue">
    <p:bg>
      <p:bgPr>
        <a:solidFill>
          <a:srgbClr val="3333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092BB60-5C0B-FB00-6A9A-7EFE354CBD54}"/>
              </a:ext>
            </a:extLst>
          </p:cNvPr>
          <p:cNvSpPr/>
          <p:nvPr userDrawn="1"/>
        </p:nvSpPr>
        <p:spPr>
          <a:xfrm>
            <a:off x="955964" y="2733278"/>
            <a:ext cx="8229600" cy="69273"/>
          </a:xfrm>
          <a:prstGeom prst="rect">
            <a:avLst/>
          </a:prstGeom>
          <a:gradFill flip="none" rotWithShape="1">
            <a:gsLst>
              <a:gs pos="97297">
                <a:srgbClr val="333333"/>
              </a:gs>
              <a:gs pos="0">
                <a:srgbClr val="D20000"/>
              </a:gs>
              <a:gs pos="50000">
                <a:srgbClr val="D2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6A29554-56AC-4F3B-F6DD-4EBBAD99595F}"/>
              </a:ext>
            </a:extLst>
          </p:cNvPr>
          <p:cNvSpPr txBox="1"/>
          <p:nvPr userDrawn="1"/>
        </p:nvSpPr>
        <p:spPr>
          <a:xfrm>
            <a:off x="876299" y="1860607"/>
            <a:ext cx="6985832" cy="830997"/>
          </a:xfrm>
          <a:prstGeom prst="rect">
            <a:avLst/>
          </a:prstGeom>
          <a:noFill/>
        </p:spPr>
        <p:txBody>
          <a:bodyPr wrap="square" rtlCol="0">
            <a:spAutoFit/>
          </a:bodyPr>
          <a:lstStyle/>
          <a:p>
            <a:r>
              <a:rPr lang="en-US" sz="4800" b="1">
                <a:solidFill>
                  <a:srgbClr val="FFFFFF"/>
                </a:solidFill>
              </a:rPr>
              <a:t>Discussion</a:t>
            </a:r>
          </a:p>
        </p:txBody>
      </p:sp>
    </p:spTree>
    <p:extLst>
      <p:ext uri="{BB962C8B-B14F-4D97-AF65-F5344CB8AC3E}">
        <p14:creationId xmlns:p14="http://schemas.microsoft.com/office/powerpoint/2010/main" val="578969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ntent Slide | Image, Graphic, Table_op2">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BF430B-9202-EC22-1608-69D987473C2D}"/>
              </a:ext>
            </a:extLst>
          </p:cNvPr>
          <p:cNvSpPr/>
          <p:nvPr userDrawn="1"/>
        </p:nvSpPr>
        <p:spPr>
          <a:xfrm>
            <a:off x="0" y="577369"/>
            <a:ext cx="12192000" cy="1083141"/>
          </a:xfrm>
          <a:prstGeom prst="rect">
            <a:avLst/>
          </a:prstGeom>
          <a:solidFill>
            <a:srgbClr val="333333"/>
          </a:solidFill>
          <a:ln>
            <a:solidFill>
              <a:srgbClr val="D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A5F60F4-80D8-FEE0-1DFC-79BED1D17709}"/>
              </a:ext>
            </a:extLst>
          </p:cNvPr>
          <p:cNvSpPr txBox="1"/>
          <p:nvPr userDrawn="1"/>
        </p:nvSpPr>
        <p:spPr>
          <a:xfrm>
            <a:off x="322729" y="1785327"/>
            <a:ext cx="11528611"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400"/>
              </a:spcAft>
              <a:buClrTx/>
              <a:buSzTx/>
              <a:buFont typeface="Wingdings" panose="05000000000000000000" pitchFamily="2" charset="2"/>
              <a:buNone/>
              <a:tabLst/>
              <a:defRPr/>
            </a:pPr>
            <a:r>
              <a:rPr lang="en-US" sz="1600" b="0" i="0" dirty="0">
                <a:solidFill>
                  <a:schemeClr val="tx1"/>
                </a:solidFill>
                <a:latin typeface="Arial" panose="020B0604020202020204" pitchFamily="34" charset="0"/>
                <a:cs typeface="Arial" panose="020B0604020202020204" pitchFamily="34" charset="0"/>
              </a:rPr>
              <a:t>The DEOCS First Look – Commander/Leader Template is provided to present DEOCS results to a unit commander/organization leader upon initial receipt of DEOCS reports as part of a Command Climate Assessment. When using this template, please refer to the following guidelines:</a:t>
            </a:r>
            <a:endParaRPr lang="en-US" sz="1200" b="0" i="0" dirty="0">
              <a:solidFill>
                <a:schemeClr val="tx1"/>
              </a:solidFill>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chemeClr val="tx1"/>
                </a:solidFill>
                <a:latin typeface="Arial" panose="020B0604020202020204" pitchFamily="34" charset="0"/>
                <a:cs typeface="Arial" panose="020B0604020202020204" pitchFamily="34" charset="0"/>
              </a:rPr>
              <a:t>As per DoDI 6400.11, prior to presenting DEOCS results to your unit/organization, meet with </a:t>
            </a:r>
            <a:r>
              <a:rPr lang="en-US" sz="1600" b="1" i="0" dirty="0">
                <a:solidFill>
                  <a:schemeClr val="tx1"/>
                </a:solidFill>
                <a:latin typeface="Arial" panose="020B0604020202020204" pitchFamily="34" charset="0"/>
                <a:cs typeface="Arial" panose="020B0604020202020204" pitchFamily="34" charset="0"/>
              </a:rPr>
              <a:t>Integrated Primary Prevention Workforce (IPPW)</a:t>
            </a:r>
            <a:r>
              <a:rPr lang="en-US" sz="1600" b="0" i="0" dirty="0">
                <a:solidFill>
                  <a:schemeClr val="tx1"/>
                </a:solidFill>
                <a:latin typeface="Arial" panose="020B0604020202020204" pitchFamily="34" charset="0"/>
                <a:cs typeface="Arial" panose="020B0604020202020204" pitchFamily="34" charset="0"/>
              </a:rPr>
              <a:t> personnel to assist with interpreting the results and discuss other relevant information.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chemeClr val="tx1"/>
                </a:solidFill>
                <a:latin typeface="Arial" panose="020B0604020202020204" pitchFamily="34" charset="0"/>
                <a:cs typeface="Arial" panose="020B0604020202020204" pitchFamily="34" charset="0"/>
              </a:rPr>
              <a:t>Most slides are editable and allow you to insert your unit’s/organization’s own information in the place of placeholder content and/or instructions.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chemeClr val="tx1"/>
                </a:solidFill>
                <a:latin typeface="Arial" panose="020B0604020202020204" pitchFamily="34" charset="0"/>
                <a:cs typeface="Arial" panose="020B0604020202020204" pitchFamily="34" charset="0"/>
              </a:rPr>
              <a:t>This is intended to be a helpful tool. You are free to deviate from the guidance provided as you feel is appropriate. </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Not all slides may be necessary for/applicable to every unit, organization, or Service component.</a:t>
            </a:r>
            <a:endParaRPr lang="en-US" sz="1600" b="0" i="0" dirty="0">
              <a:solidFill>
                <a:schemeClr val="tx1"/>
              </a:solidFill>
              <a:latin typeface="Arial" panose="020B0604020202020204" pitchFamily="34" charset="0"/>
              <a:cs typeface="Arial" panose="020B0604020202020204" pitchFamily="34" charset="0"/>
            </a:endParaRPr>
          </a:p>
          <a:p>
            <a:pPr marL="685800" indent="-284163">
              <a:lnSpc>
                <a:spcPct val="100000"/>
              </a:lnSpc>
              <a:spcBef>
                <a:spcPts val="0"/>
              </a:spcBef>
              <a:spcAft>
                <a:spcPts val="4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The logical ordering of slides may also differ across units, organizations, and Services.</a:t>
            </a: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dirty="0">
                <a:solidFill>
                  <a:schemeClr val="tx1"/>
                </a:solidFill>
                <a:latin typeface="Arial" panose="020B0604020202020204" pitchFamily="34" charset="0"/>
                <a:cs typeface="Arial" panose="020B0604020202020204" pitchFamily="34" charset="0"/>
              </a:rPr>
              <a:t>Please consult/incorporate any Service-specific requirements for briefing your initial DEOCS results.</a:t>
            </a:r>
          </a:p>
          <a:p>
            <a:pPr marL="685800" indent="-284163">
              <a:lnSpc>
                <a:spcPct val="100000"/>
              </a:lnSpc>
              <a:spcBef>
                <a:spcPts val="0"/>
              </a:spcBef>
              <a:spcAft>
                <a:spcPts val="4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Include the Factor Rating Alert icon      on slides for factors that have an alert in your report.      </a:t>
            </a:r>
            <a:endParaRPr lang="en-US" sz="1600" dirty="0">
              <a:solidFill>
                <a:schemeClr val="tx1"/>
              </a:solidFill>
              <a:highlight>
                <a:srgbClr val="FFFF00"/>
              </a:highlight>
              <a:latin typeface="Arial" panose="020B0604020202020204" pitchFamily="34" charset="0"/>
              <a:cs typeface="Arial" panose="020B0604020202020204" pitchFamily="34" charset="0"/>
            </a:endParaRPr>
          </a:p>
          <a:p>
            <a:pPr marL="685800" indent="-284163">
              <a:lnSpc>
                <a:spcPct val="100000"/>
              </a:lnSpc>
              <a:spcBef>
                <a:spcPts val="0"/>
              </a:spcBef>
              <a:spcAft>
                <a:spcPts val="400"/>
              </a:spcAft>
              <a:buFont typeface="Arial" panose="020B0604020202020204" pitchFamily="34" charset="0"/>
              <a:buChar char="•"/>
            </a:pPr>
            <a:r>
              <a:rPr lang="en-US" sz="1600" dirty="0">
                <a:solidFill>
                  <a:schemeClr val="tx1"/>
                </a:solidFill>
                <a:latin typeface="Arial" panose="020B0604020202020204" pitchFamily="34" charset="0"/>
                <a:cs typeface="Arial" panose="020B0604020202020204" pitchFamily="34" charset="0"/>
              </a:rPr>
              <a:t>For information regarding interpreting command climate factors and/or additional materials to assist with your DEOCS, navigate to </a:t>
            </a:r>
            <a:r>
              <a:rPr lang="en-US" sz="1600" dirty="0">
                <a:solidFill>
                  <a:schemeClr val="tx1"/>
                </a:solidFill>
                <a:latin typeface="Arial" panose="020B0604020202020204" pitchFamily="34" charset="0"/>
                <a:cs typeface="Arial" panose="020B0604020202020204" pitchFamily="34" charset="0"/>
                <a:hlinkClick r:id="rId2"/>
              </a:rPr>
              <a:t>https://www.prevention.mil/Climate-Portal/Defense-Climate-Portal-Survey-Resource-Center/</a:t>
            </a:r>
            <a:endParaRPr lang="en-US" sz="1600" dirty="0">
              <a:solidFill>
                <a:schemeClr val="tx1"/>
              </a:solidFill>
              <a:latin typeface="Arial" panose="020B0604020202020204" pitchFamily="34" charset="0"/>
              <a:cs typeface="Arial" panose="020B0604020202020204" pitchFamily="34" charset="0"/>
            </a:endParaRPr>
          </a:p>
          <a:p>
            <a:pPr marL="685800" marR="0" lvl="0" indent="-284163" algn="l" defTabSz="914400" rtl="0" eaLnBrk="1" fontAlgn="auto" latinLnBrk="0" hangingPunct="1">
              <a:lnSpc>
                <a:spcPct val="100000"/>
              </a:lnSpc>
              <a:spcBef>
                <a:spcPts val="0"/>
              </a:spcBef>
              <a:spcAft>
                <a:spcPts val="400"/>
              </a:spcAft>
              <a:buClrTx/>
              <a:buSzTx/>
              <a:buFont typeface="Arial" panose="020B0604020202020204" pitchFamily="34" charset="0"/>
              <a:buChar char="•"/>
              <a:tabLst/>
              <a:defRPr/>
            </a:pPr>
            <a:r>
              <a:rPr lang="en-US" sz="1600" b="0" i="0" dirty="0">
                <a:solidFill>
                  <a:srgbClr val="000000"/>
                </a:solidFill>
                <a:effectLst/>
                <a:latin typeface="Arial" panose="020B0604020202020204" pitchFamily="34" charset="0"/>
                <a:cs typeface="Arial" panose="020B0604020202020204" pitchFamily="34" charset="0"/>
              </a:rPr>
              <a:t>If you have questions, feedback, or need assistance with this resource, please e-mail the DEOCS User Support Team at </a:t>
            </a:r>
            <a:r>
              <a:rPr lang="en-US" sz="1600" b="0" i="0" dirty="0">
                <a:solidFill>
                  <a:srgbClr val="000000"/>
                </a:solidFill>
                <a:effectLst/>
                <a:latin typeface="Arial" panose="020B0604020202020204" pitchFamily="34" charset="0"/>
                <a:cs typeface="Arial" panose="020B0604020202020204" pitchFamily="34" charset="0"/>
                <a:hlinkClick r:id="rId3"/>
              </a:rPr>
              <a:t>DODHRA.OPA-CCA-Support@mail.mil</a:t>
            </a:r>
            <a:r>
              <a:rPr lang="en-US" sz="1600" b="0" i="0" dirty="0">
                <a:solidFill>
                  <a:srgbClr val="000000"/>
                </a:solidFill>
                <a:effectLst/>
                <a:latin typeface="Arial" panose="020B0604020202020204" pitchFamily="34" charset="0"/>
                <a:cs typeface="Arial" panose="020B0604020202020204" pitchFamily="34" charset="0"/>
              </a:rPr>
              <a:t>.</a:t>
            </a:r>
            <a:endParaRPr lang="en-US" sz="1600" b="1" dirty="0">
              <a:solidFill>
                <a:schemeClr val="tx1"/>
              </a:solidFill>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5B8863FD-8F5D-C308-0A6B-3ADC1A74400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300320" y="4850509"/>
            <a:ext cx="263820" cy="263820"/>
          </a:xfrm>
          <a:prstGeom prst="rect">
            <a:avLst/>
          </a:prstGeom>
          <a:noFill/>
          <a:ln>
            <a:noFill/>
          </a:ln>
        </p:spPr>
      </p:pic>
      <p:sp>
        <p:nvSpPr>
          <p:cNvPr id="12" name="Rectangle 5">
            <a:extLst>
              <a:ext uri="{FF2B5EF4-FFF2-40B4-BE49-F238E27FC236}">
                <a16:creationId xmlns:a16="http://schemas.microsoft.com/office/drawing/2014/main" id="{705A90A0-273C-1404-C1CC-A335039E8941}"/>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3" name="TextBox 12">
            <a:extLst>
              <a:ext uri="{FF2B5EF4-FFF2-40B4-BE49-F238E27FC236}">
                <a16:creationId xmlns:a16="http://schemas.microsoft.com/office/drawing/2014/main" id="{5E75AF5E-DA4E-6D0E-D4B2-26A2B362028E}"/>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4" name="Rectangle 13">
            <a:extLst>
              <a:ext uri="{FF2B5EF4-FFF2-40B4-BE49-F238E27FC236}">
                <a16:creationId xmlns:a16="http://schemas.microsoft.com/office/drawing/2014/main" id="{262CADAF-98C9-F62C-6C64-87B82E15FB07}"/>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F42346F-36C2-DA50-36A5-83F9BD271596}"/>
              </a:ext>
            </a:extLst>
          </p:cNvPr>
          <p:cNvSpPr txBox="1"/>
          <p:nvPr userDrawn="1"/>
        </p:nvSpPr>
        <p:spPr>
          <a:xfrm>
            <a:off x="746572" y="777240"/>
            <a:ext cx="6095741"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How to Use This Slide Deck</a:t>
            </a:r>
          </a:p>
        </p:txBody>
      </p:sp>
    </p:spTree>
    <p:extLst>
      <p:ext uri="{BB962C8B-B14F-4D97-AF65-F5344CB8AC3E}">
        <p14:creationId xmlns:p14="http://schemas.microsoft.com/office/powerpoint/2010/main" val="16932051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2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1" y="777240"/>
            <a:ext cx="10603159" cy="584775"/>
          </a:xfrm>
          <a:prstGeom prst="rect">
            <a:avLst/>
          </a:prstGeom>
          <a:solidFill>
            <a:srgbClr val="333333"/>
          </a:solid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DEOCS Participation</a:t>
            </a:r>
          </a:p>
        </p:txBody>
      </p:sp>
      <p:sp>
        <p:nvSpPr>
          <p:cNvPr id="16" name="TextBox 15">
            <a:extLst>
              <a:ext uri="{FF2B5EF4-FFF2-40B4-BE49-F238E27FC236}">
                <a16:creationId xmlns:a16="http://schemas.microsoft.com/office/drawing/2014/main" id="{C84EB58C-808A-DF03-2B3B-F70B5349DD84}"/>
              </a:ext>
            </a:extLst>
          </p:cNvPr>
          <p:cNvSpPr txBox="1"/>
          <p:nvPr userDrawn="1"/>
        </p:nvSpPr>
        <p:spPr>
          <a:xfrm>
            <a:off x="753369" y="5203413"/>
            <a:ext cx="10596361" cy="1077218"/>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graphics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Add historical response rates, if available.</a:t>
            </a:r>
          </a:p>
        </p:txBody>
      </p:sp>
      <p:sp>
        <p:nvSpPr>
          <p:cNvPr id="14" name="Arrow: Right 13">
            <a:extLst>
              <a:ext uri="{FF2B5EF4-FFF2-40B4-BE49-F238E27FC236}">
                <a16:creationId xmlns:a16="http://schemas.microsoft.com/office/drawing/2014/main" id="{2014DEF3-0F21-366D-7609-4802F22AD454}"/>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023A5846-056C-6582-0F69-1075DFB0B3EB}"/>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24" name="TextBox 23">
            <a:extLst>
              <a:ext uri="{FF2B5EF4-FFF2-40B4-BE49-F238E27FC236}">
                <a16:creationId xmlns:a16="http://schemas.microsoft.com/office/drawing/2014/main" id="{A9A93508-554D-5098-3051-EB992EB8E8B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7" name="Picture 6">
            <a:extLst>
              <a:ext uri="{FF2B5EF4-FFF2-40B4-BE49-F238E27FC236}">
                <a16:creationId xmlns:a16="http://schemas.microsoft.com/office/drawing/2014/main" id="{ABE4D01D-2FA1-661A-AD3D-BA9DFDC080B1}"/>
              </a:ext>
            </a:extLst>
          </p:cNvPr>
          <p:cNvPicPr>
            <a:picLocks noChangeAspect="1"/>
          </p:cNvPicPr>
          <p:nvPr userDrawn="1"/>
        </p:nvPicPr>
        <p:blipFill>
          <a:blip r:embed="rId2"/>
          <a:stretch>
            <a:fillRect/>
          </a:stretch>
        </p:blipFill>
        <p:spPr>
          <a:xfrm>
            <a:off x="580270" y="2365163"/>
            <a:ext cx="4882617" cy="2743200"/>
          </a:xfrm>
          <a:prstGeom prst="rect">
            <a:avLst/>
          </a:prstGeom>
          <a:ln>
            <a:solidFill>
              <a:schemeClr val="tx1"/>
            </a:solidFill>
          </a:ln>
        </p:spPr>
      </p:pic>
      <p:pic>
        <p:nvPicPr>
          <p:cNvPr id="11" name="Picture 10">
            <a:extLst>
              <a:ext uri="{FF2B5EF4-FFF2-40B4-BE49-F238E27FC236}">
                <a16:creationId xmlns:a16="http://schemas.microsoft.com/office/drawing/2014/main" id="{2D6B9EC4-DABF-177A-9DE5-2C86973C2F60}"/>
              </a:ext>
            </a:extLst>
          </p:cNvPr>
          <p:cNvPicPr>
            <a:picLocks noChangeAspect="1"/>
          </p:cNvPicPr>
          <p:nvPr userDrawn="1"/>
        </p:nvPicPr>
        <p:blipFill>
          <a:blip r:embed="rId3"/>
          <a:stretch>
            <a:fillRect/>
          </a:stretch>
        </p:blipFill>
        <p:spPr>
          <a:xfrm>
            <a:off x="6744024" y="2365162"/>
            <a:ext cx="4876415" cy="2743201"/>
          </a:xfrm>
          <a:prstGeom prst="rect">
            <a:avLst/>
          </a:prstGeom>
          <a:ln>
            <a:solidFill>
              <a:schemeClr val="tx1"/>
            </a:solidFill>
          </a:ln>
        </p:spPr>
      </p:pic>
    </p:spTree>
    <p:extLst>
      <p:ext uri="{BB962C8B-B14F-4D97-AF65-F5344CB8AC3E}">
        <p14:creationId xmlns:p14="http://schemas.microsoft.com/office/powerpoint/2010/main" val="31089422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_Content, Two Column w/ Icons_op2">
    <p:bg>
      <p:bgPr>
        <a:solidFill>
          <a:srgbClr val="FFFFFF"/>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DDE1313-907D-C193-8163-154A9F38B10F}"/>
              </a:ext>
            </a:extLst>
          </p:cNvPr>
          <p:cNvSpPr/>
          <p:nvPr userDrawn="1"/>
        </p:nvSpPr>
        <p:spPr>
          <a:xfrm>
            <a:off x="0" y="577369"/>
            <a:ext cx="12192000" cy="10831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5">
            <a:extLst>
              <a:ext uri="{FF2B5EF4-FFF2-40B4-BE49-F238E27FC236}">
                <a16:creationId xmlns:a16="http://schemas.microsoft.com/office/drawing/2014/main" id="{7022C4F6-1B53-5C78-1347-5B41926F7E00}"/>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17" name="TextBox 16">
            <a:extLst>
              <a:ext uri="{FF2B5EF4-FFF2-40B4-BE49-F238E27FC236}">
                <a16:creationId xmlns:a16="http://schemas.microsoft.com/office/drawing/2014/main" id="{A7F6CA9D-3D66-E218-D386-AE7D044507A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18" name="Rectangle 17">
            <a:extLst>
              <a:ext uri="{FF2B5EF4-FFF2-40B4-BE49-F238E27FC236}">
                <a16:creationId xmlns:a16="http://schemas.microsoft.com/office/drawing/2014/main" id="{3AC328FB-CCEE-AAAF-BDCE-95AFD10388AB}"/>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ADBEF2B-46CE-05F0-3A55-26AE38A57C39}"/>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Overall Factor Ratings</a:t>
            </a:r>
          </a:p>
        </p:txBody>
      </p:sp>
      <p:sp>
        <p:nvSpPr>
          <p:cNvPr id="26" name="TextBox 25">
            <a:extLst>
              <a:ext uri="{FF2B5EF4-FFF2-40B4-BE49-F238E27FC236}">
                <a16:creationId xmlns:a16="http://schemas.microsoft.com/office/drawing/2014/main" id="{DFF64E2A-57EF-8147-D406-861FC9646E61}"/>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30" name="Arrow: Right 29">
            <a:extLst>
              <a:ext uri="{FF2B5EF4-FFF2-40B4-BE49-F238E27FC236}">
                <a16:creationId xmlns:a16="http://schemas.microsoft.com/office/drawing/2014/main" id="{7D57811D-360B-0F07-9882-133E1BDD8073}"/>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17FAB60-5318-B3BA-62BA-A1F850035B57}"/>
              </a:ext>
            </a:extLst>
          </p:cNvPr>
          <p:cNvSpPr txBox="1"/>
          <p:nvPr userDrawn="1"/>
        </p:nvSpPr>
        <p:spPr>
          <a:xfrm>
            <a:off x="753369" y="5203413"/>
            <a:ext cx="10596361" cy="1077218"/>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graphics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Add protective factors with alerts, if applicable.</a:t>
            </a:r>
          </a:p>
        </p:txBody>
      </p:sp>
      <p:sp>
        <p:nvSpPr>
          <p:cNvPr id="36" name="TextBox 35">
            <a:extLst>
              <a:ext uri="{FF2B5EF4-FFF2-40B4-BE49-F238E27FC236}">
                <a16:creationId xmlns:a16="http://schemas.microsoft.com/office/drawing/2014/main" id="{D83699A6-E04E-4DB7-FAB3-835BC9AF9C0B}"/>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pic>
        <p:nvPicPr>
          <p:cNvPr id="9" name="Picture 8">
            <a:extLst>
              <a:ext uri="{FF2B5EF4-FFF2-40B4-BE49-F238E27FC236}">
                <a16:creationId xmlns:a16="http://schemas.microsoft.com/office/drawing/2014/main" id="{A50E781C-EE42-B508-9D66-9DA45EE00A6B}"/>
              </a:ext>
            </a:extLst>
          </p:cNvPr>
          <p:cNvPicPr>
            <a:picLocks noChangeAspect="1"/>
          </p:cNvPicPr>
          <p:nvPr userDrawn="1"/>
        </p:nvPicPr>
        <p:blipFill>
          <a:blip r:embed="rId2"/>
          <a:stretch>
            <a:fillRect/>
          </a:stretch>
        </p:blipFill>
        <p:spPr>
          <a:xfrm>
            <a:off x="9963383" y="4934415"/>
            <a:ext cx="1334729" cy="95338"/>
          </a:xfrm>
          <a:prstGeom prst="rect">
            <a:avLst/>
          </a:prstGeom>
        </p:spPr>
      </p:pic>
      <p:pic>
        <p:nvPicPr>
          <p:cNvPr id="2" name="Picture 1">
            <a:extLst>
              <a:ext uri="{FF2B5EF4-FFF2-40B4-BE49-F238E27FC236}">
                <a16:creationId xmlns:a16="http://schemas.microsoft.com/office/drawing/2014/main" id="{256CF7E5-BC88-F1A1-35DF-99D39E1D4199}"/>
              </a:ext>
            </a:extLst>
          </p:cNvPr>
          <p:cNvPicPr>
            <a:picLocks noChangeAspect="1"/>
          </p:cNvPicPr>
          <p:nvPr userDrawn="1"/>
        </p:nvPicPr>
        <p:blipFill>
          <a:blip r:embed="rId3"/>
          <a:stretch>
            <a:fillRect/>
          </a:stretch>
        </p:blipFill>
        <p:spPr>
          <a:xfrm>
            <a:off x="6745828" y="2364160"/>
            <a:ext cx="4876800" cy="2743200"/>
          </a:xfrm>
          <a:prstGeom prst="rect">
            <a:avLst/>
          </a:prstGeom>
          <a:ln>
            <a:solidFill>
              <a:schemeClr val="tx1"/>
            </a:solidFill>
          </a:ln>
        </p:spPr>
      </p:pic>
      <p:pic>
        <p:nvPicPr>
          <p:cNvPr id="5" name="Picture 4">
            <a:extLst>
              <a:ext uri="{FF2B5EF4-FFF2-40B4-BE49-F238E27FC236}">
                <a16:creationId xmlns:a16="http://schemas.microsoft.com/office/drawing/2014/main" id="{2AAAA8A3-E059-8ECB-E56B-97496560EB54}"/>
              </a:ext>
            </a:extLst>
          </p:cNvPr>
          <p:cNvPicPr>
            <a:picLocks noChangeAspect="1"/>
          </p:cNvPicPr>
          <p:nvPr userDrawn="1"/>
        </p:nvPicPr>
        <p:blipFill>
          <a:blip r:embed="rId4"/>
          <a:stretch>
            <a:fillRect/>
          </a:stretch>
        </p:blipFill>
        <p:spPr>
          <a:xfrm>
            <a:off x="577323" y="2364160"/>
            <a:ext cx="4878568" cy="2743200"/>
          </a:xfrm>
          <a:prstGeom prst="rect">
            <a:avLst/>
          </a:prstGeom>
          <a:ln>
            <a:solidFill>
              <a:schemeClr val="tx1"/>
            </a:solidFill>
          </a:ln>
        </p:spPr>
      </p:pic>
    </p:spTree>
    <p:extLst>
      <p:ext uri="{BB962C8B-B14F-4D97-AF65-F5344CB8AC3E}">
        <p14:creationId xmlns:p14="http://schemas.microsoft.com/office/powerpoint/2010/main" val="312009472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9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D5EF6A7-B9F3-B1CF-9AF7-EC7B9D71B58C}"/>
              </a:ext>
            </a:extLst>
          </p:cNvPr>
          <p:cNvSpPr txBox="1"/>
          <p:nvPr userDrawn="1"/>
        </p:nvSpPr>
        <p:spPr>
          <a:xfrm>
            <a:off x="746572" y="777240"/>
            <a:ext cx="11208248"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i="0">
                <a:solidFill>
                  <a:schemeClr val="bg1"/>
                </a:solidFill>
                <a:latin typeface="Arial" panose="020B0604020202020204" pitchFamily="34" charset="0"/>
                <a:cs typeface="Arial" panose="020B0604020202020204" pitchFamily="34" charset="0"/>
              </a:rPr>
              <a:t>Factor Ratings by Demographic Groups</a:t>
            </a:r>
            <a:endParaRPr lang="en-US" sz="2800" b="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D3CB4FE0-5F19-9FE0-F256-3EC31D9AE11A}"/>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latin typeface="Arial" panose="020B0604020202020204" pitchFamily="34" charset="0"/>
                <a:cs typeface="Arial" panose="020B0604020202020204" pitchFamily="34" charset="0"/>
              </a:rPr>
              <a:t>Template Slide</a:t>
            </a:r>
          </a:p>
        </p:txBody>
      </p:sp>
      <p:sp>
        <p:nvSpPr>
          <p:cNvPr id="27" name="Arrow: Right 26">
            <a:extLst>
              <a:ext uri="{FF2B5EF4-FFF2-40B4-BE49-F238E27FC236}">
                <a16:creationId xmlns:a16="http://schemas.microsoft.com/office/drawing/2014/main" id="{08AA9736-14A8-076A-C0B5-672AA52B16EA}"/>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1DE67D-128C-A873-921E-3EB951331BC4}"/>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3" name="TextBox 32">
            <a:extLst>
              <a:ext uri="{FF2B5EF4-FFF2-40B4-BE49-F238E27FC236}">
                <a16:creationId xmlns:a16="http://schemas.microsoft.com/office/drawing/2014/main" id="{A56241F0-0AC3-4E90-4759-20EC5D7C713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dirty="0">
                <a:latin typeface="Arial" panose="020B0604020202020204" pitchFamily="34" charset="0"/>
                <a:cs typeface="Arial" panose="020B0604020202020204" pitchFamily="34" charset="0"/>
              </a:rPr>
              <a:t>Copy select graphics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latin typeface="Arial" panose="020B0604020202020204" pitchFamily="34" charset="0"/>
                <a:cs typeface="Arial" panose="020B0604020202020204" pitchFamily="34" charset="0"/>
              </a:rPr>
              <a:t>Adjust size as needed.</a:t>
            </a:r>
          </a:p>
        </p:txBody>
      </p:sp>
      <p:pic>
        <p:nvPicPr>
          <p:cNvPr id="6" name="Picture 5">
            <a:extLst>
              <a:ext uri="{FF2B5EF4-FFF2-40B4-BE49-F238E27FC236}">
                <a16:creationId xmlns:a16="http://schemas.microsoft.com/office/drawing/2014/main" id="{7A27B048-9426-F6F2-7AA3-A80F8ECBA828}"/>
              </a:ext>
            </a:extLst>
          </p:cNvPr>
          <p:cNvPicPr>
            <a:picLocks noChangeAspect="1"/>
          </p:cNvPicPr>
          <p:nvPr userDrawn="1"/>
        </p:nvPicPr>
        <p:blipFill>
          <a:blip r:embed="rId2"/>
          <a:stretch>
            <a:fillRect/>
          </a:stretch>
        </p:blipFill>
        <p:spPr>
          <a:xfrm>
            <a:off x="9957687" y="4946417"/>
            <a:ext cx="1387253" cy="109061"/>
          </a:xfrm>
          <a:prstGeom prst="rect">
            <a:avLst/>
          </a:prstGeom>
        </p:spPr>
      </p:pic>
      <p:pic>
        <p:nvPicPr>
          <p:cNvPr id="9" name="Picture 8">
            <a:extLst>
              <a:ext uri="{FF2B5EF4-FFF2-40B4-BE49-F238E27FC236}">
                <a16:creationId xmlns:a16="http://schemas.microsoft.com/office/drawing/2014/main" id="{2762B39E-9C49-AB0C-5D9E-43DE517BD7B0}"/>
              </a:ext>
            </a:extLst>
          </p:cNvPr>
          <p:cNvPicPr>
            <a:picLocks noChangeAspect="1"/>
          </p:cNvPicPr>
          <p:nvPr userDrawn="1"/>
        </p:nvPicPr>
        <p:blipFill>
          <a:blip r:embed="rId3"/>
          <a:stretch>
            <a:fillRect/>
          </a:stretch>
        </p:blipFill>
        <p:spPr>
          <a:xfrm>
            <a:off x="6744036" y="2369091"/>
            <a:ext cx="4881290" cy="2745944"/>
          </a:xfrm>
          <a:prstGeom prst="rect">
            <a:avLst/>
          </a:prstGeom>
          <a:ln>
            <a:solidFill>
              <a:schemeClr val="tx1"/>
            </a:solidFill>
          </a:ln>
        </p:spPr>
      </p:pic>
      <p:pic>
        <p:nvPicPr>
          <p:cNvPr id="3" name="Picture 2">
            <a:extLst>
              <a:ext uri="{FF2B5EF4-FFF2-40B4-BE49-F238E27FC236}">
                <a16:creationId xmlns:a16="http://schemas.microsoft.com/office/drawing/2014/main" id="{C05EF79C-9BF3-B0AD-36C4-366D7F4660E5}"/>
              </a:ext>
            </a:extLst>
          </p:cNvPr>
          <p:cNvPicPr>
            <a:picLocks noChangeAspect="1"/>
          </p:cNvPicPr>
          <p:nvPr userDrawn="1"/>
        </p:nvPicPr>
        <p:blipFill>
          <a:blip r:embed="rId4"/>
          <a:stretch>
            <a:fillRect/>
          </a:stretch>
        </p:blipFill>
        <p:spPr>
          <a:xfrm>
            <a:off x="585337" y="2359566"/>
            <a:ext cx="4881678" cy="2745944"/>
          </a:xfrm>
          <a:prstGeom prst="rect">
            <a:avLst/>
          </a:prstGeom>
          <a:ln>
            <a:solidFill>
              <a:schemeClr val="tx1"/>
            </a:solidFill>
          </a:ln>
        </p:spPr>
      </p:pic>
    </p:spTree>
    <p:extLst>
      <p:ext uri="{BB962C8B-B14F-4D97-AF65-F5344CB8AC3E}">
        <p14:creationId xmlns:p14="http://schemas.microsoft.com/office/powerpoint/2010/main" val="369790234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7_Content, Two Column w/ Icons_op2">
    <p:bg>
      <p:bgPr>
        <a:solidFill>
          <a:srgbClr val="FFFFFF"/>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AAD6B1E-FA30-97D4-749C-71FE0D849AF8}"/>
              </a:ext>
            </a:extLst>
          </p:cNvPr>
          <p:cNvSpPr/>
          <p:nvPr userDrawn="1"/>
        </p:nvSpPr>
        <p:spPr>
          <a:xfrm>
            <a:off x="0" y="577369"/>
            <a:ext cx="12192000" cy="1083141"/>
          </a:xfrm>
          <a:prstGeom prst="rect">
            <a:avLst/>
          </a:prstGeom>
          <a:solidFill>
            <a:srgbClr val="33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5">
            <a:extLst>
              <a:ext uri="{FF2B5EF4-FFF2-40B4-BE49-F238E27FC236}">
                <a16:creationId xmlns:a16="http://schemas.microsoft.com/office/drawing/2014/main" id="{E5C3545C-D3E6-52DA-09B2-4900E2DAB525}"/>
              </a:ext>
            </a:extLst>
          </p:cNvPr>
          <p:cNvSpPr>
            <a:spLocks noChangeArrowheads="1"/>
          </p:cNvSpPr>
          <p:nvPr userDrawn="1"/>
        </p:nvSpPr>
        <p:spPr bwMode="auto">
          <a:xfrm>
            <a:off x="793" y="-19051"/>
            <a:ext cx="12191207" cy="642201"/>
          </a:xfrm>
          <a:prstGeom prst="rect">
            <a:avLst/>
          </a:prstGeom>
          <a:solidFill>
            <a:srgbClr val="D6001C"/>
          </a:solidFill>
          <a:ln w="19050">
            <a:solidFill>
              <a:srgbClr val="D6001C"/>
            </a:solidFill>
          </a:ln>
        </p:spPr>
        <p:style>
          <a:lnRef idx="2">
            <a:schemeClr val="accent1">
              <a:shade val="50000"/>
            </a:schemeClr>
          </a:lnRef>
          <a:fillRef idx="1">
            <a:schemeClr val="accent1"/>
          </a:fillRef>
          <a:effectRef idx="0">
            <a:schemeClr val="accent1"/>
          </a:effectRef>
          <a:fontRef idx="minor">
            <a:schemeClr val="lt1"/>
          </a:fontRef>
        </p:style>
        <p:txBody>
          <a:bodyPr lIns="101873" tIns="50937" rIns="101873" bIns="50937" rtlCol="0" anchor="ctr"/>
          <a:lstStyle/>
          <a:p>
            <a:pPr lvl="0" algn="ctr" defTabSz="1018728"/>
            <a:endParaRPr lang="en-US" altLang="en-US" sz="2000"/>
          </a:p>
        </p:txBody>
      </p:sp>
      <p:sp>
        <p:nvSpPr>
          <p:cNvPr id="21" name="TextBox 20">
            <a:extLst>
              <a:ext uri="{FF2B5EF4-FFF2-40B4-BE49-F238E27FC236}">
                <a16:creationId xmlns:a16="http://schemas.microsoft.com/office/drawing/2014/main" id="{D562CB06-280A-F890-12FC-58AFBA92A4EA}"/>
              </a:ext>
            </a:extLst>
          </p:cNvPr>
          <p:cNvSpPr txBox="1"/>
          <p:nvPr userDrawn="1"/>
        </p:nvSpPr>
        <p:spPr>
          <a:xfrm>
            <a:off x="-792" y="-11083"/>
            <a:ext cx="12192792" cy="646331"/>
          </a:xfrm>
          <a:prstGeom prst="rect">
            <a:avLst/>
          </a:prstGeom>
          <a:noFill/>
        </p:spPr>
        <p:txBody>
          <a:bodyPr wrap="square" rtlCol="0">
            <a:spAutoFit/>
          </a:bodyPr>
          <a:lstStyle/>
          <a:p>
            <a:pPr algn="ctr"/>
            <a:r>
              <a:rPr lang="en-US" b="0" dirty="0">
                <a:solidFill>
                  <a:srgbClr val="FFFF00"/>
                </a:solidFill>
              </a:rPr>
              <a:t>Tutorial Slide</a:t>
            </a:r>
          </a:p>
          <a:p>
            <a:pPr algn="ctr"/>
            <a:r>
              <a:rPr lang="en-US" b="0" dirty="0">
                <a:solidFill>
                  <a:srgbClr val="FFFF00"/>
                </a:solidFill>
              </a:rPr>
              <a:t>Delete prior to presenting/distributing.</a:t>
            </a:r>
            <a:endParaRPr lang="en-US" b="1" dirty="0">
              <a:solidFill>
                <a:srgbClr val="FFFF00"/>
              </a:solidFill>
            </a:endParaRPr>
          </a:p>
        </p:txBody>
      </p:sp>
      <p:sp>
        <p:nvSpPr>
          <p:cNvPr id="22" name="Rectangle 21">
            <a:extLst>
              <a:ext uri="{FF2B5EF4-FFF2-40B4-BE49-F238E27FC236}">
                <a16:creationId xmlns:a16="http://schemas.microsoft.com/office/drawing/2014/main" id="{99E4AF3A-5B80-4A24-E127-152DE2E43B1A}"/>
              </a:ext>
            </a:extLst>
          </p:cNvPr>
          <p:cNvSpPr/>
          <p:nvPr userDrawn="1"/>
        </p:nvSpPr>
        <p:spPr>
          <a:xfrm>
            <a:off x="842269" y="1382054"/>
            <a:ext cx="8229600" cy="69273"/>
          </a:xfrm>
          <a:prstGeom prst="rect">
            <a:avLst/>
          </a:prstGeom>
          <a:gradFill flip="none" rotWithShape="1">
            <a:gsLst>
              <a:gs pos="0">
                <a:schemeClr val="accent1"/>
              </a:gs>
              <a:gs pos="50000">
                <a:srgbClr val="D2262D">
                  <a:shade val="67500"/>
                  <a:satMod val="115000"/>
                </a:srgbClr>
              </a:gs>
              <a:gs pos="100000">
                <a:srgbClr val="3333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DC4C7466-E0D2-E914-CC9C-8D21DFAA295F}"/>
              </a:ext>
            </a:extLst>
          </p:cNvPr>
          <p:cNvSpPr txBox="1"/>
          <p:nvPr userDrawn="1"/>
        </p:nvSpPr>
        <p:spPr>
          <a:xfrm>
            <a:off x="746572" y="777240"/>
            <a:ext cx="11376076" cy="584775"/>
          </a:xfrm>
          <a:prstGeom prst="rect">
            <a:avLst/>
          </a:prstGeom>
          <a:noFill/>
        </p:spPr>
        <p:txBody>
          <a:bodyPr wrap="square" rtlCol="0">
            <a:spAutoFit/>
          </a:bodyPr>
          <a:lstStyle/>
          <a:p>
            <a:r>
              <a:rPr lang="en-US" sz="3200" b="1">
                <a:solidFill>
                  <a:schemeClr val="bg1"/>
                </a:solidFill>
                <a:latin typeface="Arial" panose="020B0604020202020204" pitchFamily="34" charset="0"/>
                <a:cs typeface="Arial" panose="020B0604020202020204" pitchFamily="34" charset="0"/>
              </a:rPr>
              <a:t>Slide Customization  |  </a:t>
            </a:r>
            <a:r>
              <a:rPr lang="en-US" sz="2800" b="0">
                <a:solidFill>
                  <a:schemeClr val="bg1"/>
                </a:solidFill>
                <a:latin typeface="Arial" panose="020B0604020202020204" pitchFamily="34" charset="0"/>
                <a:cs typeface="Arial" panose="020B0604020202020204" pitchFamily="34" charset="0"/>
              </a:rPr>
              <a:t>Custom Multiple-Choice Questions</a:t>
            </a:r>
          </a:p>
        </p:txBody>
      </p:sp>
      <p:sp>
        <p:nvSpPr>
          <p:cNvPr id="29" name="TextBox 28">
            <a:extLst>
              <a:ext uri="{FF2B5EF4-FFF2-40B4-BE49-F238E27FC236}">
                <a16:creationId xmlns:a16="http://schemas.microsoft.com/office/drawing/2014/main" id="{EEBA6FF5-30E3-E530-3E0E-CCED619BBB7C}"/>
              </a:ext>
            </a:extLst>
          </p:cNvPr>
          <p:cNvSpPr txBox="1"/>
          <p:nvPr userDrawn="1"/>
        </p:nvSpPr>
        <p:spPr>
          <a:xfrm>
            <a:off x="625142"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Template Slide</a:t>
            </a:r>
          </a:p>
        </p:txBody>
      </p:sp>
      <p:sp>
        <p:nvSpPr>
          <p:cNvPr id="30" name="TextBox 29">
            <a:extLst>
              <a:ext uri="{FF2B5EF4-FFF2-40B4-BE49-F238E27FC236}">
                <a16:creationId xmlns:a16="http://schemas.microsoft.com/office/drawing/2014/main" id="{B4FB235F-A238-1377-E035-35A92F935CA3}"/>
              </a:ext>
            </a:extLst>
          </p:cNvPr>
          <p:cNvSpPr txBox="1"/>
          <p:nvPr userDrawn="1"/>
        </p:nvSpPr>
        <p:spPr>
          <a:xfrm>
            <a:off x="6694724" y="1808999"/>
            <a:ext cx="4881290" cy="461665"/>
          </a:xfrm>
          <a:prstGeom prst="rect">
            <a:avLst/>
          </a:prstGeom>
          <a:noFill/>
        </p:spPr>
        <p:txBody>
          <a:bodyPr wrap="square" rtlCol="0">
            <a:spAutoFit/>
          </a:bodyPr>
          <a:lstStyle/>
          <a:p>
            <a:pPr algn="ctr"/>
            <a:r>
              <a:rPr lang="en-US" sz="2400" b="1" i="1">
                <a:solidFill>
                  <a:srgbClr val="333333"/>
                </a:solidFill>
                <a:latin typeface="Arial" panose="020B0604020202020204" pitchFamily="34" charset="0"/>
                <a:cs typeface="Arial" panose="020B0604020202020204" pitchFamily="34" charset="0"/>
              </a:rPr>
              <a:t>Presentation Slide</a:t>
            </a:r>
          </a:p>
        </p:txBody>
      </p:sp>
      <p:sp>
        <p:nvSpPr>
          <p:cNvPr id="34" name="TextBox 33">
            <a:extLst>
              <a:ext uri="{FF2B5EF4-FFF2-40B4-BE49-F238E27FC236}">
                <a16:creationId xmlns:a16="http://schemas.microsoft.com/office/drawing/2014/main" id="{C402FFB5-A4B6-7123-8A58-F556F6163009}"/>
              </a:ext>
            </a:extLst>
          </p:cNvPr>
          <p:cNvSpPr txBox="1"/>
          <p:nvPr userDrawn="1"/>
        </p:nvSpPr>
        <p:spPr>
          <a:xfrm>
            <a:off x="753369" y="5203413"/>
            <a:ext cx="10596361" cy="830997"/>
          </a:xfrm>
          <a:prstGeom prst="rect">
            <a:avLst/>
          </a:prstGeom>
          <a:noFill/>
        </p:spPr>
        <p:txBody>
          <a:bodyPr wrap="square" rtlCol="0">
            <a:spAutoFit/>
          </a:bodyPr>
          <a:lstStyle/>
          <a:p>
            <a:pPr marL="228600" indent="-228600">
              <a:buFont typeface="Arial" panose="020B0604020202020204" pitchFamily="34" charset="0"/>
              <a:buChar char="•"/>
            </a:pPr>
            <a:r>
              <a:rPr lang="en-US" sz="1600" b="0" i="0">
                <a:latin typeface="Arial" panose="020B0604020202020204" pitchFamily="34" charset="0"/>
                <a:cs typeface="Arial" panose="020B0604020202020204" pitchFamily="34" charset="0"/>
              </a:rPr>
              <a:t>Copy select graphic from your DEOCS Survey Results PDF Report (press Windows + Shift + S keys to open snipping tool) and paste into slide.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a:latin typeface="Arial" panose="020B0604020202020204" pitchFamily="34" charset="0"/>
                <a:cs typeface="Arial" panose="020B0604020202020204" pitchFamily="34" charset="0"/>
              </a:rPr>
              <a:t>Adjust size as needed.</a:t>
            </a:r>
          </a:p>
        </p:txBody>
      </p:sp>
      <p:sp>
        <p:nvSpPr>
          <p:cNvPr id="41" name="Arrow: Right 40">
            <a:extLst>
              <a:ext uri="{FF2B5EF4-FFF2-40B4-BE49-F238E27FC236}">
                <a16:creationId xmlns:a16="http://schemas.microsoft.com/office/drawing/2014/main" id="{DE1955CD-9D48-2CDC-649A-E802B924584C}"/>
              </a:ext>
            </a:extLst>
          </p:cNvPr>
          <p:cNvSpPr/>
          <p:nvPr userDrawn="1"/>
        </p:nvSpPr>
        <p:spPr>
          <a:xfrm>
            <a:off x="5768459" y="3680368"/>
            <a:ext cx="680484" cy="366225"/>
          </a:xfrm>
          <a:prstGeom prst="rightArrow">
            <a:avLst/>
          </a:prstGeom>
          <a:solidFill>
            <a:schemeClr val="accent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85BCA8E-90BB-A98B-5C6E-B5E5C2FAFF6D}"/>
              </a:ext>
            </a:extLst>
          </p:cNvPr>
          <p:cNvPicPr>
            <a:picLocks noChangeAspect="1"/>
          </p:cNvPicPr>
          <p:nvPr userDrawn="1"/>
        </p:nvPicPr>
        <p:blipFill>
          <a:blip r:embed="rId2"/>
          <a:stretch>
            <a:fillRect/>
          </a:stretch>
        </p:blipFill>
        <p:spPr>
          <a:xfrm>
            <a:off x="587538" y="2364938"/>
            <a:ext cx="4876800" cy="2743200"/>
          </a:xfrm>
          <a:prstGeom prst="rect">
            <a:avLst/>
          </a:prstGeom>
          <a:ln>
            <a:solidFill>
              <a:schemeClr val="tx1"/>
            </a:solidFill>
          </a:ln>
        </p:spPr>
      </p:pic>
      <p:pic>
        <p:nvPicPr>
          <p:cNvPr id="4" name="Picture 3">
            <a:extLst>
              <a:ext uri="{FF2B5EF4-FFF2-40B4-BE49-F238E27FC236}">
                <a16:creationId xmlns:a16="http://schemas.microsoft.com/office/drawing/2014/main" id="{A9266FF4-301A-5E01-2A99-7EC9F920CBC2}"/>
              </a:ext>
            </a:extLst>
          </p:cNvPr>
          <p:cNvPicPr>
            <a:picLocks noChangeAspect="1"/>
          </p:cNvPicPr>
          <p:nvPr userDrawn="1"/>
        </p:nvPicPr>
        <p:blipFill>
          <a:blip r:embed="rId3"/>
          <a:stretch>
            <a:fillRect/>
          </a:stretch>
        </p:blipFill>
        <p:spPr>
          <a:xfrm>
            <a:off x="6736371" y="2364938"/>
            <a:ext cx="4876800" cy="2743200"/>
          </a:xfrm>
          <a:prstGeom prst="rect">
            <a:avLst/>
          </a:prstGeom>
          <a:ln>
            <a:solidFill>
              <a:schemeClr val="tx1"/>
            </a:solidFill>
          </a:ln>
        </p:spPr>
      </p:pic>
    </p:spTree>
    <p:extLst>
      <p:ext uri="{BB962C8B-B14F-4D97-AF65-F5344CB8AC3E}">
        <p14:creationId xmlns:p14="http://schemas.microsoft.com/office/powerpoint/2010/main" val="24823248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148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image" Target="../media/image2.png"/><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1210B0-A9C5-6137-E8E0-B4A5B4A27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69AE77-1387-5B00-1C09-8C30228597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E7624E-1FC6-0EAD-1D3E-41CEDED94B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F1745F78-3E80-4BB8-667C-A5733EFC0C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Initial DEOCS Results Preview</a:t>
            </a:r>
          </a:p>
        </p:txBody>
      </p:sp>
      <p:sp>
        <p:nvSpPr>
          <p:cNvPr id="6" name="Slide Number Placeholder 5">
            <a:extLst>
              <a:ext uri="{FF2B5EF4-FFF2-40B4-BE49-F238E27FC236}">
                <a16:creationId xmlns:a16="http://schemas.microsoft.com/office/drawing/2014/main" id="{0528B73F-2263-F0B2-0115-DD2E6D8B42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3299E5-B11C-B941-AF7E-6CCA1551B8EF}" type="slidenum">
              <a:rPr lang="en-US" smtClean="0"/>
              <a:t>‹#›</a:t>
            </a:fld>
            <a:endParaRPr lang="en-US"/>
          </a:p>
        </p:txBody>
      </p:sp>
    </p:spTree>
    <p:extLst>
      <p:ext uri="{BB962C8B-B14F-4D97-AF65-F5344CB8AC3E}">
        <p14:creationId xmlns:p14="http://schemas.microsoft.com/office/powerpoint/2010/main" val="3385387330"/>
      </p:ext>
    </p:extLst>
  </p:cSld>
  <p:clrMap bg1="lt1" tx1="dk1" bg2="lt2" tx2="dk2" accent1="accent1" accent2="accent2" accent3="accent3" accent4="accent4" accent5="accent5" accent6="accent6" hlink="hlink" folHlink="folHlink"/>
  <p:sldLayoutIdLst>
    <p:sldLayoutId id="2147484010" r:id="rId1"/>
    <p:sldLayoutId id="2147484048" r:id="rId2"/>
    <p:sldLayoutId id="2147484009" r:id="rId3"/>
    <p:sldLayoutId id="2147483898" r:id="rId4"/>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C46C8763-F9D3-CC43-6AB7-F9DE87536CE3}"/>
              </a:ext>
            </a:extLst>
          </p:cNvPr>
          <p:cNvCxnSpPr/>
          <p:nvPr userDrawn="1"/>
        </p:nvCxnSpPr>
        <p:spPr>
          <a:xfrm>
            <a:off x="839244" y="6237961"/>
            <a:ext cx="10534389" cy="0"/>
          </a:xfrm>
          <a:prstGeom prst="line">
            <a:avLst/>
          </a:prstGeom>
          <a:ln w="19050">
            <a:solidFill>
              <a:srgbClr val="D2262D"/>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ACFF0E20-D5E1-D9F5-D091-3E52E6664FCF}"/>
              </a:ext>
            </a:extLst>
          </p:cNvPr>
          <p:cNvSpPr txBox="1">
            <a:spLocks/>
          </p:cNvSpPr>
          <p:nvPr userDrawn="1"/>
        </p:nvSpPr>
        <p:spPr>
          <a:xfrm>
            <a:off x="7986839" y="6338170"/>
            <a:ext cx="3455861" cy="37060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solidFill>
                  <a:srgbClr val="333333"/>
                </a:solidFill>
                <a:latin typeface="Arial" panose="020B0604020202020204" pitchFamily="34" charset="0"/>
                <a:cs typeface="Arial" panose="020B0604020202020204" pitchFamily="34" charset="0"/>
              </a:rPr>
              <a:t>DEOCS First Look – Commander/Leader </a:t>
            </a:r>
            <a:r>
              <a:rPr lang="en-US" b="1">
                <a:solidFill>
                  <a:srgbClr val="D2262D"/>
                </a:solidFill>
                <a:latin typeface="Arial" panose="020B0604020202020204" pitchFamily="34" charset="0"/>
                <a:cs typeface="Arial" panose="020B0604020202020204" pitchFamily="34" charset="0"/>
              </a:rPr>
              <a:t>|</a:t>
            </a:r>
            <a:r>
              <a:rPr lang="en-US">
                <a:solidFill>
                  <a:srgbClr val="0C2554"/>
                </a:solidFill>
                <a:latin typeface="Arial" panose="020B0604020202020204" pitchFamily="34" charset="0"/>
                <a:cs typeface="Arial" panose="020B0604020202020204" pitchFamily="34" charset="0"/>
              </a:rPr>
              <a:t> </a:t>
            </a:r>
            <a:fld id="{64923101-E8F5-E74A-8797-A297753598E4}" type="slidenum">
              <a:rPr lang="en-US" b="1" smtClean="0">
                <a:solidFill>
                  <a:schemeClr val="accent3"/>
                </a:solidFill>
                <a:latin typeface="Arial" panose="020B0604020202020204" pitchFamily="34" charset="0"/>
                <a:cs typeface="Arial" panose="020B0604020202020204" pitchFamily="34" charset="0"/>
              </a:rPr>
              <a:pPr/>
              <a:t>‹#›</a:t>
            </a:fld>
            <a:endParaRPr lang="en-US" b="1">
              <a:solidFill>
                <a:schemeClr val="accent3"/>
              </a:solidFill>
              <a:latin typeface="Arial" panose="020B0604020202020204" pitchFamily="34" charset="0"/>
              <a:cs typeface="Arial" panose="020B0604020202020204" pitchFamily="34" charset="0"/>
            </a:endParaRPr>
          </a:p>
        </p:txBody>
      </p:sp>
      <p:pic>
        <p:nvPicPr>
          <p:cNvPr id="2" name="Picture 1" descr="A picture containing logo&#10;&#10;Description automatically generated">
            <a:extLst>
              <a:ext uri="{FF2B5EF4-FFF2-40B4-BE49-F238E27FC236}">
                <a16:creationId xmlns:a16="http://schemas.microsoft.com/office/drawing/2014/main" id="{DEEF2349-3C67-7CA0-C048-790528632D15}"/>
              </a:ext>
            </a:extLst>
          </p:cNvPr>
          <p:cNvPicPr>
            <a:picLocks noChangeAspect="1"/>
          </p:cNvPicPr>
          <p:nvPr userDrawn="1"/>
        </p:nvPicPr>
        <p:blipFill>
          <a:blip r:embed="rId32"/>
          <a:stretch>
            <a:fillRect/>
          </a:stretch>
        </p:blipFill>
        <p:spPr>
          <a:xfrm>
            <a:off x="534838" y="6322023"/>
            <a:ext cx="1486619" cy="470069"/>
          </a:xfrm>
          <a:prstGeom prst="rect">
            <a:avLst/>
          </a:prstGeom>
        </p:spPr>
      </p:pic>
    </p:spTree>
    <p:extLst>
      <p:ext uri="{BB962C8B-B14F-4D97-AF65-F5344CB8AC3E}">
        <p14:creationId xmlns:p14="http://schemas.microsoft.com/office/powerpoint/2010/main" val="2591939095"/>
      </p:ext>
    </p:extLst>
  </p:cSld>
  <p:clrMap bg1="lt1" tx1="dk1" bg2="lt2" tx2="dk2" accent1="accent1" accent2="accent2" accent3="accent3" accent4="accent4" accent5="accent5" accent6="accent6" hlink="hlink" folHlink="folHlink"/>
  <p:sldLayoutIdLst>
    <p:sldLayoutId id="2147483801" r:id="rId1"/>
    <p:sldLayoutId id="2147483968" r:id="rId2"/>
    <p:sldLayoutId id="2147483800" r:id="rId3"/>
    <p:sldLayoutId id="2147483982" r:id="rId4"/>
    <p:sldLayoutId id="2147483981" r:id="rId5"/>
    <p:sldLayoutId id="2147483977" r:id="rId6"/>
    <p:sldLayoutId id="2147483970" r:id="rId7"/>
    <p:sldLayoutId id="2147483972" r:id="rId8"/>
    <p:sldLayoutId id="2147484047" r:id="rId9"/>
    <p:sldLayoutId id="2147484028" r:id="rId10"/>
    <p:sldLayoutId id="2147484044" r:id="rId11"/>
    <p:sldLayoutId id="2147483995" r:id="rId12"/>
    <p:sldLayoutId id="2147484016" r:id="rId13"/>
    <p:sldLayoutId id="2147483996" r:id="rId14"/>
    <p:sldLayoutId id="2147484017" r:id="rId15"/>
    <p:sldLayoutId id="2147484049" r:id="rId16"/>
    <p:sldLayoutId id="2147484022" r:id="rId17"/>
    <p:sldLayoutId id="2147484021" r:id="rId18"/>
    <p:sldLayoutId id="2147484014" r:id="rId19"/>
    <p:sldLayoutId id="2147484045" r:id="rId20"/>
    <p:sldLayoutId id="2147483998" r:id="rId21"/>
    <p:sldLayoutId id="2147484018" r:id="rId22"/>
    <p:sldLayoutId id="2147483999" r:id="rId23"/>
    <p:sldLayoutId id="2147484020" r:id="rId24"/>
    <p:sldLayoutId id="2147484023" r:id="rId25"/>
    <p:sldLayoutId id="2147484030" r:id="rId26"/>
    <p:sldLayoutId id="2147483994" r:id="rId27"/>
    <p:sldLayoutId id="2147484025" r:id="rId28"/>
    <p:sldLayoutId id="2147484046" r:id="rId29"/>
    <p:sldLayoutId id="2147484031" r:id="rId30"/>
  </p:sldLayoutIdLst>
  <p:hf sldNum="0" hdr="0" dt="0"/>
  <p:txStyles>
    <p:titleStyle>
      <a:lvl1pPr algn="l" defTabSz="914400" rtl="0" eaLnBrk="1" latinLnBrk="0" hangingPunct="1">
        <a:lnSpc>
          <a:spcPct val="90000"/>
        </a:lnSpc>
        <a:spcBef>
          <a:spcPct val="0"/>
        </a:spcBef>
        <a:buNone/>
        <a:defRPr sz="3200" b="1" i="0" kern="1200">
          <a:solidFill>
            <a:srgbClr val="333333"/>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rgbClr val="0C2554"/>
        </a:buClr>
        <a:buFont typeface="Arial" panose="020B0604020202020204" pitchFamily="34" charset="0"/>
        <a:buChar char="•"/>
        <a:defRPr sz="2800" b="0" i="0" kern="1200">
          <a:solidFill>
            <a:srgbClr val="333333"/>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355E93"/>
        </a:buClr>
        <a:buFont typeface="Wingdings" pitchFamily="2" charset="2"/>
        <a:buChar char="§"/>
        <a:defRPr sz="2400" b="0" i="0" kern="1200">
          <a:solidFill>
            <a:srgbClr val="333333"/>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355E93"/>
        </a:buClr>
        <a:buSzPct val="80000"/>
        <a:buFont typeface="Courier New" panose="02070309020205020404" pitchFamily="49" charset="0"/>
        <a:buChar char="o"/>
        <a:defRPr sz="2000" b="0" i="0" kern="1200">
          <a:solidFill>
            <a:srgbClr val="333333"/>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355E93"/>
        </a:buClr>
        <a:buFont typeface="Wingdings" pitchFamily="2" charset="2"/>
        <a:buChar char="§"/>
        <a:defRPr sz="1800" b="0" i="0" kern="1200">
          <a:solidFill>
            <a:srgbClr val="333333"/>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355E93"/>
        </a:buClr>
        <a:buFont typeface="Arial" panose="020B0604020202020204" pitchFamily="34" charset="0"/>
        <a:buChar char="•"/>
        <a:defRPr sz="1800" b="0" i="0" kern="1200">
          <a:solidFill>
            <a:srgbClr val="333333"/>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31.xml"/><Relationship Id="rId4" Type="http://schemas.openxmlformats.org/officeDocument/2006/relationships/image" Target="../media/image23.sv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041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39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C8F621-8215-024F-3F7E-D1B578905DA7}"/>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692356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81249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6EB80906-3F72-7495-3C29-14097799FE35}"/>
              </a:ext>
            </a:extLst>
          </p:cNvPr>
          <p:cNvSpPr>
            <a:spLocks noGrp="1"/>
          </p:cNvSpPr>
          <p:nvPr>
            <p:ph type="body" sz="quarter" idx="17"/>
          </p:nvPr>
        </p:nvSpPr>
        <p:spPr/>
        <p:txBody>
          <a:bodyPr/>
          <a:lstStyle/>
          <a:p>
            <a:endParaRPr lang="en-US" dirty="0"/>
          </a:p>
        </p:txBody>
      </p:sp>
    </p:spTree>
    <p:extLst>
      <p:ext uri="{BB962C8B-B14F-4D97-AF65-F5344CB8AC3E}">
        <p14:creationId xmlns:p14="http://schemas.microsoft.com/office/powerpoint/2010/main" val="1224060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3ADB711-B477-EFA3-6795-5B6CCACEB2C1}"/>
              </a:ext>
            </a:extLst>
          </p:cNvPr>
          <p:cNvPicPr>
            <a:picLocks noChangeAspect="1"/>
          </p:cNvPicPr>
          <p:nvPr/>
        </p:nvPicPr>
        <p:blipFill>
          <a:blip r:embed="rId3"/>
          <a:stretch>
            <a:fillRect/>
          </a:stretch>
        </p:blipFill>
        <p:spPr>
          <a:xfrm>
            <a:off x="2844800" y="2295525"/>
            <a:ext cx="6502400" cy="3657600"/>
          </a:xfrm>
          <a:prstGeom prst="rect">
            <a:avLst/>
          </a:prstGeom>
          <a:ln>
            <a:solidFill>
              <a:schemeClr val="tx1"/>
            </a:solidFill>
          </a:ln>
        </p:spPr>
      </p:pic>
    </p:spTree>
    <p:extLst>
      <p:ext uri="{BB962C8B-B14F-4D97-AF65-F5344CB8AC3E}">
        <p14:creationId xmlns:p14="http://schemas.microsoft.com/office/powerpoint/2010/main" val="40150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38720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2544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4763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65945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0827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3D42CD-F03F-BCA2-3450-B4515ECEE095}"/>
              </a:ext>
            </a:extLst>
          </p:cNvPr>
          <p:cNvPicPr>
            <a:picLocks noChangeAspect="1"/>
          </p:cNvPicPr>
          <p:nvPr/>
        </p:nvPicPr>
        <p:blipFill>
          <a:blip r:embed="rId3"/>
          <a:stretch>
            <a:fillRect/>
          </a:stretch>
        </p:blipFill>
        <p:spPr>
          <a:xfrm>
            <a:off x="1942590" y="-4738250"/>
            <a:ext cx="6484730" cy="3657600"/>
          </a:xfrm>
          <a:prstGeom prst="rect">
            <a:avLst/>
          </a:prstGeom>
          <a:ln>
            <a:solidFill>
              <a:schemeClr val="tx1"/>
            </a:solidFill>
          </a:ln>
        </p:spPr>
      </p:pic>
    </p:spTree>
    <p:extLst>
      <p:ext uri="{BB962C8B-B14F-4D97-AF65-F5344CB8AC3E}">
        <p14:creationId xmlns:p14="http://schemas.microsoft.com/office/powerpoint/2010/main" val="24924001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4687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3151002-FCDC-B3BE-0D0D-17BF64B79D83}"/>
              </a:ext>
            </a:extLst>
          </p:cNvPr>
          <p:cNvSpPr>
            <a:spLocks noGrp="1"/>
          </p:cNvSpPr>
          <p:nvPr>
            <p:ph type="body" sz="quarter" idx="16"/>
          </p:nvPr>
        </p:nvSpPr>
        <p:spPr>
          <a:xfrm>
            <a:off x="8984512" y="3049952"/>
            <a:ext cx="2674088" cy="2878365"/>
          </a:xfrm>
        </p:spPr>
        <p:txBody>
          <a:bodyPr/>
          <a:lstStyle/>
          <a:p>
            <a:endParaRPr lang="en-US"/>
          </a:p>
        </p:txBody>
      </p:sp>
    </p:spTree>
    <p:extLst>
      <p:ext uri="{BB962C8B-B14F-4D97-AF65-F5344CB8AC3E}">
        <p14:creationId xmlns:p14="http://schemas.microsoft.com/office/powerpoint/2010/main" val="10860888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9A7DDD-B7A0-4EFB-563D-72007884D3B5}"/>
              </a:ext>
            </a:extLst>
          </p:cNvPr>
          <p:cNvPicPr>
            <a:picLocks noChangeAspect="1"/>
          </p:cNvPicPr>
          <p:nvPr/>
        </p:nvPicPr>
        <p:blipFill>
          <a:blip r:embed="rId3"/>
          <a:stretch>
            <a:fillRect/>
          </a:stretch>
        </p:blipFill>
        <p:spPr>
          <a:xfrm>
            <a:off x="2844800" y="2286000"/>
            <a:ext cx="6502400" cy="3657600"/>
          </a:xfrm>
          <a:prstGeom prst="rect">
            <a:avLst/>
          </a:prstGeom>
          <a:ln>
            <a:solidFill>
              <a:schemeClr val="tx1"/>
            </a:solidFill>
          </a:ln>
        </p:spPr>
      </p:pic>
    </p:spTree>
    <p:extLst>
      <p:ext uri="{BB962C8B-B14F-4D97-AF65-F5344CB8AC3E}">
        <p14:creationId xmlns:p14="http://schemas.microsoft.com/office/powerpoint/2010/main" val="10479158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74124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70441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02365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459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932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223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422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6129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16279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with Corners Rounded 8">
            <a:extLst>
              <a:ext uri="{FF2B5EF4-FFF2-40B4-BE49-F238E27FC236}">
                <a16:creationId xmlns:a16="http://schemas.microsoft.com/office/drawing/2014/main" id="{E4F5E8CD-60F1-7678-EC8F-C832C4A64C38}"/>
              </a:ext>
            </a:extLst>
          </p:cNvPr>
          <p:cNvSpPr/>
          <p:nvPr/>
        </p:nvSpPr>
        <p:spPr>
          <a:xfrm>
            <a:off x="2183059" y="2965450"/>
            <a:ext cx="3495185" cy="927100"/>
          </a:xfrm>
          <a:prstGeom prst="wedgeRoundRect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13" name="Speech Bubble: Rectangle with Corners Rounded 12">
            <a:extLst>
              <a:ext uri="{FF2B5EF4-FFF2-40B4-BE49-F238E27FC236}">
                <a16:creationId xmlns:a16="http://schemas.microsoft.com/office/drawing/2014/main" id="{7F21595B-7F81-F681-BE22-220E5307FF43}"/>
              </a:ext>
            </a:extLst>
          </p:cNvPr>
          <p:cNvSpPr/>
          <p:nvPr/>
        </p:nvSpPr>
        <p:spPr>
          <a:xfrm>
            <a:off x="554922" y="1523197"/>
            <a:ext cx="3495186" cy="927100"/>
          </a:xfrm>
          <a:prstGeom prst="wedgeRoundRect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14" name="Speech Bubble: Rectangle with Corners Rounded 13">
            <a:extLst>
              <a:ext uri="{FF2B5EF4-FFF2-40B4-BE49-F238E27FC236}">
                <a16:creationId xmlns:a16="http://schemas.microsoft.com/office/drawing/2014/main" id="{B5DD309D-5D58-9996-F27A-CED62E816877}"/>
              </a:ext>
            </a:extLst>
          </p:cNvPr>
          <p:cNvSpPr/>
          <p:nvPr/>
        </p:nvSpPr>
        <p:spPr>
          <a:xfrm>
            <a:off x="4116017" y="4663596"/>
            <a:ext cx="3495186" cy="927100"/>
          </a:xfrm>
          <a:prstGeom prst="wedgeRoundRect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15" name="Speech Bubble: Rectangle with Corners Rounded 14">
            <a:extLst>
              <a:ext uri="{FF2B5EF4-FFF2-40B4-BE49-F238E27FC236}">
                <a16:creationId xmlns:a16="http://schemas.microsoft.com/office/drawing/2014/main" id="{1AF6836F-2578-6951-C5C8-3862EBFBD6B4}"/>
              </a:ext>
            </a:extLst>
          </p:cNvPr>
          <p:cNvSpPr/>
          <p:nvPr/>
        </p:nvSpPr>
        <p:spPr>
          <a:xfrm>
            <a:off x="8005637" y="3775818"/>
            <a:ext cx="3495186" cy="927100"/>
          </a:xfrm>
          <a:prstGeom prst="wedgeRoundRect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2" name="Speech Bubble: Rectangle with Corners Rounded 1">
            <a:extLst>
              <a:ext uri="{FF2B5EF4-FFF2-40B4-BE49-F238E27FC236}">
                <a16:creationId xmlns:a16="http://schemas.microsoft.com/office/drawing/2014/main" id="{73803746-49DB-CCCC-12A4-97F84CA65973}"/>
              </a:ext>
            </a:extLst>
          </p:cNvPr>
          <p:cNvSpPr/>
          <p:nvPr/>
        </p:nvSpPr>
        <p:spPr>
          <a:xfrm>
            <a:off x="6096000" y="2055649"/>
            <a:ext cx="3495186" cy="927100"/>
          </a:xfrm>
          <a:prstGeom prst="wedgeRoundRectCallout">
            <a:avLst/>
          </a:prstGeom>
          <a:solidFill>
            <a:schemeClr val="bg1">
              <a:lumMod val="85000"/>
            </a:schemeClr>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pic>
        <p:nvPicPr>
          <p:cNvPr id="12" name="Graphic 11" descr="Open quotation mark outline">
            <a:extLst>
              <a:ext uri="{FF2B5EF4-FFF2-40B4-BE49-F238E27FC236}">
                <a16:creationId xmlns:a16="http://schemas.microsoft.com/office/drawing/2014/main" id="{BA4D7C54-10AE-916A-4D27-51CEA6B1AA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1441397" y="5495987"/>
            <a:ext cx="382915" cy="382915"/>
          </a:xfrm>
          <a:prstGeom prst="rect">
            <a:avLst/>
          </a:prstGeom>
        </p:spPr>
      </p:pic>
      <p:pic>
        <p:nvPicPr>
          <p:cNvPr id="4" name="Graphic 3" descr="Open quotation mark outline">
            <a:extLst>
              <a:ext uri="{FF2B5EF4-FFF2-40B4-BE49-F238E27FC236}">
                <a16:creationId xmlns:a16="http://schemas.microsoft.com/office/drawing/2014/main" id="{8D36381F-C27B-33CB-733F-E649C1B22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007" y="1301200"/>
            <a:ext cx="382915" cy="382915"/>
          </a:xfrm>
          <a:prstGeom prst="rect">
            <a:avLst/>
          </a:prstGeom>
        </p:spPr>
      </p:pic>
      <p:sp>
        <p:nvSpPr>
          <p:cNvPr id="18" name="Text Placeholder 17">
            <a:extLst>
              <a:ext uri="{FF2B5EF4-FFF2-40B4-BE49-F238E27FC236}">
                <a16:creationId xmlns:a16="http://schemas.microsoft.com/office/drawing/2014/main" id="{2496EE81-89D3-FC06-6415-4A4B56813D0B}"/>
              </a:ext>
            </a:extLst>
          </p:cNvPr>
          <p:cNvSpPr>
            <a:spLocks noGrp="1"/>
          </p:cNvSpPr>
          <p:nvPr>
            <p:ph type="body" sz="quarter" idx="11"/>
          </p:nvPr>
        </p:nvSpPr>
        <p:spPr/>
        <p:txBody>
          <a:bodyPr/>
          <a:lstStyle/>
          <a:p>
            <a:endParaRPr lang="en-US" dirty="0"/>
          </a:p>
        </p:txBody>
      </p:sp>
      <p:sp>
        <p:nvSpPr>
          <p:cNvPr id="19" name="Text Placeholder 18">
            <a:extLst>
              <a:ext uri="{FF2B5EF4-FFF2-40B4-BE49-F238E27FC236}">
                <a16:creationId xmlns:a16="http://schemas.microsoft.com/office/drawing/2014/main" id="{714379B7-3165-3FDE-260B-C9A56468BFCB}"/>
              </a:ext>
            </a:extLst>
          </p:cNvPr>
          <p:cNvSpPr>
            <a:spLocks noGrp="1"/>
          </p:cNvSpPr>
          <p:nvPr>
            <p:ph type="body" sz="quarter" idx="12"/>
          </p:nvPr>
        </p:nvSpPr>
        <p:spPr/>
        <p:txBody>
          <a:bodyPr/>
          <a:lstStyle/>
          <a:p>
            <a:endParaRPr lang="en-US" dirty="0"/>
          </a:p>
        </p:txBody>
      </p:sp>
      <p:sp>
        <p:nvSpPr>
          <p:cNvPr id="20" name="Text Placeholder 19">
            <a:extLst>
              <a:ext uri="{FF2B5EF4-FFF2-40B4-BE49-F238E27FC236}">
                <a16:creationId xmlns:a16="http://schemas.microsoft.com/office/drawing/2014/main" id="{2BBCD2F6-3304-385F-443C-938CD936BF63}"/>
              </a:ext>
            </a:extLst>
          </p:cNvPr>
          <p:cNvSpPr>
            <a:spLocks noGrp="1"/>
          </p:cNvSpPr>
          <p:nvPr>
            <p:ph type="body" sz="quarter" idx="13"/>
          </p:nvPr>
        </p:nvSpPr>
        <p:spPr/>
        <p:txBody>
          <a:bodyPr/>
          <a:lstStyle/>
          <a:p>
            <a:endParaRPr lang="en-US" dirty="0"/>
          </a:p>
        </p:txBody>
      </p:sp>
      <p:sp>
        <p:nvSpPr>
          <p:cNvPr id="21" name="Text Placeholder 20">
            <a:extLst>
              <a:ext uri="{FF2B5EF4-FFF2-40B4-BE49-F238E27FC236}">
                <a16:creationId xmlns:a16="http://schemas.microsoft.com/office/drawing/2014/main" id="{634017C5-D380-CFD4-C546-397DEDC732BC}"/>
              </a:ext>
            </a:extLst>
          </p:cNvPr>
          <p:cNvSpPr>
            <a:spLocks noGrp="1"/>
          </p:cNvSpPr>
          <p:nvPr>
            <p:ph type="body" sz="quarter" idx="14"/>
          </p:nvPr>
        </p:nvSpPr>
        <p:spPr/>
        <p:txBody>
          <a:bodyPr/>
          <a:lstStyle/>
          <a:p>
            <a:endParaRPr lang="en-US" dirty="0"/>
          </a:p>
        </p:txBody>
      </p:sp>
      <p:sp>
        <p:nvSpPr>
          <p:cNvPr id="22" name="Text Placeholder 21">
            <a:extLst>
              <a:ext uri="{FF2B5EF4-FFF2-40B4-BE49-F238E27FC236}">
                <a16:creationId xmlns:a16="http://schemas.microsoft.com/office/drawing/2014/main" id="{820AF0B5-99FB-6901-F9A7-D4F1C86957A4}"/>
              </a:ext>
            </a:extLst>
          </p:cNvPr>
          <p:cNvSpPr>
            <a:spLocks noGrp="1"/>
          </p:cNvSpPr>
          <p:nvPr>
            <p:ph type="body" sz="quarter" idx="16"/>
          </p:nvPr>
        </p:nvSpPr>
        <p:spPr/>
        <p:txBody>
          <a:bodyPr/>
          <a:lstStyle/>
          <a:p>
            <a:endParaRPr lang="en-US" dirty="0"/>
          </a:p>
        </p:txBody>
      </p:sp>
    </p:spTree>
    <p:extLst>
      <p:ext uri="{BB962C8B-B14F-4D97-AF65-F5344CB8AC3E}">
        <p14:creationId xmlns:p14="http://schemas.microsoft.com/office/powerpoint/2010/main" val="6749699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8939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24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82550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6499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8432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86897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5A86AE-8EDB-8302-360D-76EA2D9D3CAF}"/>
              </a:ext>
            </a:extLst>
          </p:cNvPr>
          <p:cNvSpPr>
            <a:spLocks noGrp="1"/>
          </p:cNvSpPr>
          <p:nvPr>
            <p:ph type="body" sz="quarter" idx="11"/>
          </p:nvPr>
        </p:nvSpPr>
        <p:spPr/>
        <p:txBody>
          <a:bodyPr/>
          <a:lstStyle/>
          <a:p>
            <a:endParaRPr lang="en-US"/>
          </a:p>
        </p:txBody>
      </p:sp>
      <p:sp>
        <p:nvSpPr>
          <p:cNvPr id="4" name="Text Placeholder 3">
            <a:extLst>
              <a:ext uri="{FF2B5EF4-FFF2-40B4-BE49-F238E27FC236}">
                <a16:creationId xmlns:a16="http://schemas.microsoft.com/office/drawing/2014/main" id="{CD7A7D9F-AD03-83DE-BBCC-8351DA793025}"/>
              </a:ext>
            </a:extLst>
          </p:cNvPr>
          <p:cNvSpPr>
            <a:spLocks noGrp="1"/>
          </p:cNvSpPr>
          <p:nvPr>
            <p:ph type="body" sz="quarter" idx="13"/>
          </p:nvPr>
        </p:nvSpPr>
        <p:spPr/>
        <p:txBody>
          <a:bodyPr/>
          <a:lstStyle/>
          <a:p>
            <a:endParaRPr lang="en-US"/>
          </a:p>
        </p:txBody>
      </p:sp>
      <p:sp>
        <p:nvSpPr>
          <p:cNvPr id="5" name="Text Placeholder 4">
            <a:extLst>
              <a:ext uri="{FF2B5EF4-FFF2-40B4-BE49-F238E27FC236}">
                <a16:creationId xmlns:a16="http://schemas.microsoft.com/office/drawing/2014/main" id="{6A1F2F6D-5957-C666-42AF-D901646ECF7A}"/>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3290286677"/>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PA DOD Palette">
      <a:dk1>
        <a:srgbClr val="000000"/>
      </a:dk1>
      <a:lt1>
        <a:srgbClr val="FFFFFF"/>
      </a:lt1>
      <a:dk2>
        <a:srgbClr val="323332"/>
      </a:dk2>
      <a:lt2>
        <a:srgbClr val="E7E6E6"/>
      </a:lt2>
      <a:accent1>
        <a:srgbClr val="D2252D"/>
      </a:accent1>
      <a:accent2>
        <a:srgbClr val="0B2554"/>
      </a:accent2>
      <a:accent3>
        <a:srgbClr val="315586"/>
      </a:accent3>
      <a:accent4>
        <a:srgbClr val="718EB4"/>
      </a:accent4>
      <a:accent5>
        <a:srgbClr val="ADBFD3"/>
      </a:accent5>
      <a:accent6>
        <a:srgbClr val="D5D9DE"/>
      </a:accent6>
      <a:hlink>
        <a:srgbClr val="44546A"/>
      </a:hlink>
      <a:folHlink>
        <a:srgbClr val="357A9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w="2857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738875a2-f62c-46a4-ad92-9b4d2d2c00fc">
      <UserInfo>
        <DisplayName>Anna Sheveland</DisplayName>
        <AccountId>27</AccountId>
        <AccountType/>
      </UserInfo>
    </SharedWithUsers>
    <Dateandtime xmlns="1e0fcd8c-2d3b-40e1-9231-d51350a657ea" xsi:nil="true"/>
    <lcf76f155ced4ddcb4097134ff3c332f xmlns="1e0fcd8c-2d3b-40e1-9231-d51350a657e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D40A0FBA05DF4AA45D6821F7FED846" ma:contentTypeVersion="18" ma:contentTypeDescription="Create a new document." ma:contentTypeScope="" ma:versionID="cbac814cb6dd65cfdf07892aa07d4c7e">
  <xsd:schema xmlns:xsd="http://www.w3.org/2001/XMLSchema" xmlns:xs="http://www.w3.org/2001/XMLSchema" xmlns:p="http://schemas.microsoft.com/office/2006/metadata/properties" xmlns:ns2="1e0fcd8c-2d3b-40e1-9231-d51350a657ea" xmlns:ns3="738875a2-f62c-46a4-ad92-9b4d2d2c00fc" targetNamespace="http://schemas.microsoft.com/office/2006/metadata/properties" ma:root="true" ma:fieldsID="2f67985481a272b83f21818af65af97c" ns2:_="" ns3:_="">
    <xsd:import namespace="1e0fcd8c-2d3b-40e1-9231-d51350a657ea"/>
    <xsd:import namespace="738875a2-f62c-46a4-ad92-9b4d2d2c00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MediaServiceOCR" minOccurs="0"/>
                <xsd:element ref="ns2:Dateandtime" minOccurs="0"/>
                <xsd:element ref="ns2:MediaServiceObjectDetectorVersions" minOccurs="0"/>
                <xsd:element ref="ns2:MediaServiceSearchProperties" minOccurs="0"/>
                <xsd:element ref="ns2:MediaServiceLocation"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0fcd8c-2d3b-40e1-9231-d51350a657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Dateandtime" ma:index="19" nillable="true" ma:displayName="Date and time" ma:format="DateTime" ma:internalName="Dateandtime">
      <xsd:simpleType>
        <xsd:restriction base="dms:DateTime"/>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indexed="true"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57c8b2d4-3706-4054-9f74-f7045d6993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38875a2-f62c-46a4-ad92-9b4d2d2c00f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C86E48-2864-49D8-90CD-8FD63D47B575}">
  <ds:schemaRefs>
    <ds:schemaRef ds:uri="http://schemas.microsoft.com/sharepoint/v3/contenttype/forms"/>
  </ds:schemaRefs>
</ds:datastoreItem>
</file>

<file path=customXml/itemProps2.xml><?xml version="1.0" encoding="utf-8"?>
<ds:datastoreItem xmlns:ds="http://schemas.openxmlformats.org/officeDocument/2006/customXml" ds:itemID="{BC5C3518-4EAE-4FD6-A942-B2CF22EC19BF}">
  <ds:schemaRefs>
    <ds:schemaRef ds:uri="http://purl.org/dc/terms/"/>
    <ds:schemaRef ds:uri="http://schemas.microsoft.com/office/2006/metadata/properties"/>
    <ds:schemaRef ds:uri="http://purl.org/dc/elements/1.1/"/>
    <ds:schemaRef ds:uri="http://schemas.microsoft.com/office/2006/documentManagement/types"/>
    <ds:schemaRef ds:uri="738875a2-f62c-46a4-ad92-9b4d2d2c00fc"/>
    <ds:schemaRef ds:uri="http://www.w3.org/XML/1998/namespace"/>
    <ds:schemaRef ds:uri="http://purl.org/dc/dcmitype/"/>
    <ds:schemaRef ds:uri="1e0fcd8c-2d3b-40e1-9231-d51350a657ea"/>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C2D9302-D6B7-428D-8279-D51BC392C4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0fcd8c-2d3b-40e1-9231-d51350a657ea"/>
    <ds:schemaRef ds:uri="738875a2-f62c-46a4-ad92-9b4d2d2c00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3827</TotalTime>
  <Words>1886</Words>
  <Application>Microsoft Office PowerPoint</Application>
  <PresentationFormat>Widescreen</PresentationFormat>
  <Paragraphs>176</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Arial,Sans-Serif</vt:lpstr>
      <vt:lpstr>Calibri</vt:lpstr>
      <vt:lpstr>Courier New</vt:lpstr>
      <vt:lpstr>Roboto</vt:lpstr>
      <vt:lpstr>Wingdings</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Lyons</dc:creator>
  <cp:lastModifiedBy>Willie Cosner</cp:lastModifiedBy>
  <cp:revision>4</cp:revision>
  <dcterms:created xsi:type="dcterms:W3CDTF">2022-03-31T13:42:48Z</dcterms:created>
  <dcterms:modified xsi:type="dcterms:W3CDTF">2025-07-22T18:31:14Z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0x010100AFD40A0FBA05DF4AA45D6821F7FED846</vt:lpwstr>
  </property>
  <property fmtid="{D5CDD505-2E9C-101B-9397-08002B2CF9AE}" pid="3" name="MediaServiceImageTags">
    <vt:lpwstr/>
  </property>
</Properties>
</file>